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5"/>
  </p:notesMasterIdLst>
  <p:sldIdLst>
    <p:sldId id="256" r:id="rId2"/>
    <p:sldId id="311" r:id="rId3"/>
    <p:sldId id="312" r:id="rId4"/>
    <p:sldId id="313" r:id="rId5"/>
    <p:sldId id="314" r:id="rId6"/>
    <p:sldId id="258" r:id="rId7"/>
    <p:sldId id="315" r:id="rId8"/>
    <p:sldId id="316" r:id="rId9"/>
    <p:sldId id="259" r:id="rId10"/>
    <p:sldId id="319" r:id="rId11"/>
    <p:sldId id="318" r:id="rId12"/>
    <p:sldId id="320" r:id="rId13"/>
    <p:sldId id="321" r:id="rId14"/>
    <p:sldId id="322" r:id="rId15"/>
    <p:sldId id="260" r:id="rId16"/>
    <p:sldId id="261" r:id="rId17"/>
    <p:sldId id="262" r:id="rId18"/>
    <p:sldId id="263" r:id="rId19"/>
    <p:sldId id="264" r:id="rId20"/>
    <p:sldId id="270" r:id="rId21"/>
    <p:sldId id="323" r:id="rId22"/>
    <p:sldId id="271" r:id="rId23"/>
    <p:sldId id="272" r:id="rId24"/>
    <p:sldId id="273" r:id="rId25"/>
    <p:sldId id="274" r:id="rId26"/>
    <p:sldId id="275" r:id="rId27"/>
    <p:sldId id="277" r:id="rId28"/>
    <p:sldId id="278" r:id="rId29"/>
    <p:sldId id="279" r:id="rId30"/>
    <p:sldId id="281" r:id="rId31"/>
    <p:sldId id="285" r:id="rId32"/>
    <p:sldId id="286" r:id="rId33"/>
    <p:sldId id="287" r:id="rId34"/>
    <p:sldId id="288" r:id="rId35"/>
    <p:sldId id="289" r:id="rId36"/>
    <p:sldId id="290" r:id="rId37"/>
    <p:sldId id="291" r:id="rId38"/>
    <p:sldId id="292" r:id="rId39"/>
    <p:sldId id="293" r:id="rId40"/>
    <p:sldId id="294"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Lst>
  <p:sldSz cx="9144000" cy="5143500" type="screen16x9"/>
  <p:notesSz cx="6858000" cy="9144000"/>
  <p:defaultTextStyle>
    <a:lvl1pPr>
      <a:defRPr>
        <a:solidFill>
          <a:srgbClr val="4D4D4D"/>
        </a:solidFill>
        <a:uFill>
          <a:solidFill>
            <a:srgbClr val="4D4D4D"/>
          </a:solidFill>
        </a:uFill>
        <a:latin typeface="Arial"/>
        <a:ea typeface="Arial"/>
        <a:cs typeface="Arial"/>
        <a:sym typeface="Arial"/>
      </a:defRPr>
    </a:lvl1pPr>
    <a:lvl2pPr indent="457200">
      <a:defRPr>
        <a:solidFill>
          <a:srgbClr val="4D4D4D"/>
        </a:solidFill>
        <a:uFill>
          <a:solidFill>
            <a:srgbClr val="4D4D4D"/>
          </a:solidFill>
        </a:uFill>
        <a:latin typeface="Arial"/>
        <a:ea typeface="Arial"/>
        <a:cs typeface="Arial"/>
        <a:sym typeface="Arial"/>
      </a:defRPr>
    </a:lvl2pPr>
    <a:lvl3pPr indent="914400">
      <a:defRPr>
        <a:solidFill>
          <a:srgbClr val="4D4D4D"/>
        </a:solidFill>
        <a:uFill>
          <a:solidFill>
            <a:srgbClr val="4D4D4D"/>
          </a:solidFill>
        </a:uFill>
        <a:latin typeface="Arial"/>
        <a:ea typeface="Arial"/>
        <a:cs typeface="Arial"/>
        <a:sym typeface="Arial"/>
      </a:defRPr>
    </a:lvl3pPr>
    <a:lvl4pPr indent="1371600">
      <a:defRPr>
        <a:solidFill>
          <a:srgbClr val="4D4D4D"/>
        </a:solidFill>
        <a:uFill>
          <a:solidFill>
            <a:srgbClr val="4D4D4D"/>
          </a:solidFill>
        </a:uFill>
        <a:latin typeface="Arial"/>
        <a:ea typeface="Arial"/>
        <a:cs typeface="Arial"/>
        <a:sym typeface="Arial"/>
      </a:defRPr>
    </a:lvl4pPr>
    <a:lvl5pPr indent="1828800">
      <a:defRPr>
        <a:solidFill>
          <a:srgbClr val="4D4D4D"/>
        </a:solidFill>
        <a:uFill>
          <a:solidFill>
            <a:srgbClr val="4D4D4D"/>
          </a:solidFill>
        </a:uFill>
        <a:latin typeface="Arial"/>
        <a:ea typeface="Arial"/>
        <a:cs typeface="Arial"/>
        <a:sym typeface="Arial"/>
      </a:defRPr>
    </a:lvl5pPr>
    <a:lvl6pPr indent="2286000">
      <a:defRPr>
        <a:solidFill>
          <a:srgbClr val="4D4D4D"/>
        </a:solidFill>
        <a:uFill>
          <a:solidFill>
            <a:srgbClr val="4D4D4D"/>
          </a:solidFill>
        </a:uFill>
        <a:latin typeface="Arial"/>
        <a:ea typeface="Arial"/>
        <a:cs typeface="Arial"/>
        <a:sym typeface="Arial"/>
      </a:defRPr>
    </a:lvl6pPr>
    <a:lvl7pPr indent="2743200">
      <a:defRPr>
        <a:solidFill>
          <a:srgbClr val="4D4D4D"/>
        </a:solidFill>
        <a:uFill>
          <a:solidFill>
            <a:srgbClr val="4D4D4D"/>
          </a:solidFill>
        </a:uFill>
        <a:latin typeface="Arial"/>
        <a:ea typeface="Arial"/>
        <a:cs typeface="Arial"/>
        <a:sym typeface="Arial"/>
      </a:defRPr>
    </a:lvl7pPr>
    <a:lvl8pPr indent="3200400">
      <a:defRPr>
        <a:solidFill>
          <a:srgbClr val="4D4D4D"/>
        </a:solidFill>
        <a:uFill>
          <a:solidFill>
            <a:srgbClr val="4D4D4D"/>
          </a:solidFill>
        </a:uFill>
        <a:latin typeface="Arial"/>
        <a:ea typeface="Arial"/>
        <a:cs typeface="Arial"/>
        <a:sym typeface="Arial"/>
      </a:defRPr>
    </a:lvl8pPr>
    <a:lvl9pPr indent="3657600">
      <a:defRPr>
        <a:solidFill>
          <a:srgbClr val="4D4D4D"/>
        </a:solidFill>
        <a:uFill>
          <a:solidFill>
            <a:srgbClr val="4D4D4D"/>
          </a:solidFill>
        </a:u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n" i="on">
        <a:font>
          <a:latin typeface="Arial"/>
          <a:ea typeface="Arial"/>
          <a:cs typeface="Arial"/>
        </a:font>
        <a:srgbClr val="4D4D4D"/>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8E8E8"/>
          </a:solidFill>
        </a:fill>
      </a:tcStyle>
    </a:wholeTbl>
    <a:band2H>
      <a:tcTxStyle/>
      <a:tcStyle>
        <a:tcBdr/>
        <a:fill>
          <a:solidFill>
            <a:srgbClr val="FFFFFF"/>
          </a:solidFill>
        </a:fill>
      </a:tcStyle>
    </a:band2H>
    <a:firstCol>
      <a:tcTxStyle b="on" i="on">
        <a:font>
          <a:latin typeface="Arial"/>
          <a:ea typeface="Arial"/>
          <a:cs typeface="Arial"/>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3928A"/>
          </a:solidFill>
        </a:fill>
      </a:tcStyle>
    </a:firstCol>
    <a:lastRow>
      <a:tcTxStyle b="on" i="on">
        <a:font>
          <a:latin typeface="Arial"/>
          <a:ea typeface="Arial"/>
          <a:cs typeface="Arial"/>
        </a:font>
        <a:srgbClr val="4D4D4D"/>
      </a:tcTxStyle>
      <a:tcStyle>
        <a:tcBdr>
          <a:left>
            <a:ln w="12700" cap="flat">
              <a:noFill/>
              <a:miter lim="400000"/>
            </a:ln>
          </a:left>
          <a:right>
            <a:ln w="12700" cap="flat">
              <a:noFill/>
              <a:miter lim="400000"/>
            </a:ln>
          </a:right>
          <a:top>
            <a:ln w="50800" cap="flat">
              <a:solidFill>
                <a:srgbClr val="4D4D4D"/>
              </a:solidFill>
              <a:prstDash val="solid"/>
              <a:round/>
            </a:ln>
          </a:top>
          <a:bottom>
            <a:ln w="25400" cap="flat">
              <a:solidFill>
                <a:srgbClr val="4D4D4D"/>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n">
        <a:font>
          <a:latin typeface="Arial"/>
          <a:ea typeface="Arial"/>
          <a:cs typeface="Arial"/>
        </a:font>
        <a:srgbClr val="FFFFFF"/>
      </a:tcTxStyle>
      <a:tcStyle>
        <a:tcBdr>
          <a:left>
            <a:ln w="12700" cap="flat">
              <a:noFill/>
              <a:miter lim="400000"/>
            </a:ln>
          </a:left>
          <a:right>
            <a:ln w="12700" cap="flat">
              <a:noFill/>
              <a:miter lim="400000"/>
            </a:ln>
          </a:right>
          <a:top>
            <a:ln w="25400" cap="flat">
              <a:solidFill>
                <a:srgbClr val="4D4D4D"/>
              </a:solidFill>
              <a:prstDash val="solid"/>
              <a:round/>
            </a:ln>
          </a:top>
          <a:bottom>
            <a:ln w="25400" cap="flat">
              <a:solidFill>
                <a:srgbClr val="4D4D4D"/>
              </a:solidFill>
              <a:prstDash val="solid"/>
              <a:round/>
            </a:ln>
          </a:bottom>
          <a:insideH>
            <a:ln w="12700" cap="flat">
              <a:noFill/>
              <a:miter lim="400000"/>
            </a:ln>
          </a:insideH>
          <a:insideV>
            <a:ln w="12700" cap="flat">
              <a:noFill/>
              <a:miter lim="400000"/>
            </a:ln>
          </a:insideV>
        </a:tcBdr>
        <a:fill>
          <a:solidFill>
            <a:srgbClr val="33928A"/>
          </a:solidFill>
        </a:fill>
      </a:tcStyle>
    </a:firstRow>
  </a:tblStyle>
  <a:tblStyle styleId="{C7B018BB-80A7-4F77-B60F-C8B233D01FF8}" styleName="">
    <a:tblBg/>
    <a:wholeTbl>
      <a:tcTxStyle b="on" i="on">
        <a:font>
          <a:latin typeface="Arial"/>
          <a:ea typeface="Arial"/>
          <a:cs typeface="Arial"/>
        </a:font>
        <a:srgbClr val="4D4D4D"/>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CDBD9"/>
          </a:solidFill>
        </a:fill>
      </a:tcStyle>
    </a:wholeTbl>
    <a:band2H>
      <a:tcTxStyle/>
      <a:tcStyle>
        <a:tcBdr/>
        <a:fill>
          <a:solidFill>
            <a:srgbClr val="E7EEED"/>
          </a:solidFill>
        </a:fill>
      </a:tcStyle>
    </a:band2H>
    <a:firstCol>
      <a:tcTxStyle b="on" i="on">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33928A"/>
          </a:solidFill>
        </a:fill>
      </a:tcStyle>
    </a:firstCol>
    <a:lastRow>
      <a:tcTxStyle b="on" i="on">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33928A"/>
          </a:solidFill>
        </a:fill>
      </a:tcStyle>
    </a:lastRow>
    <a:firstRow>
      <a:tcTxStyle b="on" i="on">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33928A"/>
          </a:solidFill>
        </a:fill>
      </a:tcStyle>
    </a:firstRow>
  </a:tblStyle>
  <a:tblStyle styleId="{EEE7283C-3CF3-47DC-8721-378D4A62B228}" styleName="">
    <a:tblBg/>
    <a:wholeTbl>
      <a:tcTxStyle b="on" i="on">
        <a:font>
          <a:latin typeface="Arial"/>
          <a:ea typeface="Arial"/>
          <a:cs typeface="Arial"/>
        </a:font>
        <a:srgbClr val="4D4D4D"/>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AD6CD"/>
          </a:solidFill>
        </a:fill>
      </a:tcStyle>
    </a:wholeTbl>
    <a:band2H>
      <a:tcTxStyle/>
      <a:tcStyle>
        <a:tcBdr/>
        <a:fill>
          <a:solidFill>
            <a:srgbClr val="FCECE7"/>
          </a:solidFill>
        </a:fill>
      </a:tcStyle>
    </a:band2H>
    <a:firstCol>
      <a:tcTxStyle b="on" i="on">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27C3A"/>
          </a:solidFill>
        </a:fill>
      </a:tcStyle>
    </a:firstCol>
    <a:lastRow>
      <a:tcTxStyle b="on" i="on">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27C3A"/>
          </a:solidFill>
        </a:fill>
      </a:tcStyle>
    </a:lastRow>
    <a:firstRow>
      <a:tcTxStyle b="on" i="on">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27C3A"/>
          </a:solidFill>
        </a:fill>
      </a:tcStyle>
    </a:firstRow>
  </a:tblStyle>
  <a:tblStyle styleId="{CF821DB8-F4EB-4A41-A1BA-3FCAFE7338EE}" styleName="">
    <a:tblBg/>
    <a:wholeTbl>
      <a:tcTxStyle b="on" i="on">
        <a:font>
          <a:latin typeface="Arial"/>
          <a:ea typeface="Arial"/>
          <a:cs typeface="Arial"/>
        </a:font>
        <a:srgbClr val="4D4D4D"/>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4D1DA"/>
          </a:solidFill>
        </a:fill>
      </a:tcStyle>
    </a:wholeTbl>
    <a:band2H>
      <a:tcTxStyle/>
      <a:tcStyle>
        <a:tcBdr/>
        <a:fill>
          <a:solidFill>
            <a:srgbClr val="EBE9ED"/>
          </a:solidFill>
        </a:fill>
      </a:tcStyle>
    </a:band2H>
    <a:firstCol>
      <a:tcTxStyle b="on" i="on">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705D8B"/>
          </a:solidFill>
        </a:fill>
      </a:tcStyle>
    </a:firstCol>
    <a:lastRow>
      <a:tcTxStyle b="on" i="on">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705D8B"/>
          </a:solidFill>
        </a:fill>
      </a:tcStyle>
    </a:lastRow>
    <a:firstRow>
      <a:tcTxStyle b="on" i="on">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705D8B"/>
          </a:solidFill>
        </a:fill>
      </a:tcStyle>
    </a:firstRow>
  </a:tblStyle>
  <a:tblStyle styleId="{33BA23B1-9221-436E-865A-0063620EA4FD}" styleName="">
    <a:tblBg/>
    <a:wholeTbl>
      <a:tcTxStyle b="on" i="on">
        <a:font>
          <a:latin typeface="Arial"/>
          <a:ea typeface="Arial"/>
          <a:cs typeface="Arial"/>
        </a:font>
        <a:srgbClr val="4D4D4D"/>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CFCF"/>
          </a:solidFill>
        </a:fill>
      </a:tcStyle>
    </a:wholeTbl>
    <a:band2H>
      <a:tcTxStyle/>
      <a:tcStyle>
        <a:tcBdr/>
        <a:fill>
          <a:solidFill>
            <a:srgbClr val="E8E8E8"/>
          </a:solidFill>
        </a:fill>
      </a:tcStyle>
    </a:band2H>
    <a:firstCol>
      <a:tcTxStyle b="on" i="on">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4D4D4D"/>
          </a:solidFill>
        </a:fill>
      </a:tcStyle>
    </a:firstCol>
    <a:lastRow>
      <a:tcTxStyle b="on" i="on">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4D4D4D"/>
          </a:solidFill>
        </a:fill>
      </a:tcStyle>
    </a:lastRow>
    <a:firstRow>
      <a:tcTxStyle b="on" i="on">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4D4D4D"/>
          </a:solidFill>
        </a:fill>
      </a:tcStyle>
    </a:firstRow>
  </a:tblStyle>
  <a:tblStyle styleId="{2708684C-4D16-4618-839F-0558EEFCDFE6}" styleName="">
    <a:tblBg/>
    <a:wholeTbl>
      <a:tcTxStyle b="on" i="on">
        <a:font>
          <a:latin typeface="Arial"/>
          <a:ea typeface="Arial"/>
          <a:cs typeface="Arial"/>
        </a:font>
        <a:srgbClr val="4D4D4D"/>
      </a:tcTxStyle>
      <a:tcStyle>
        <a:tcBdr>
          <a:left>
            <a:ln w="12700" cap="flat">
              <a:solidFill>
                <a:srgbClr val="4D4D4D"/>
              </a:solidFill>
              <a:prstDash val="solid"/>
              <a:round/>
            </a:ln>
          </a:left>
          <a:right>
            <a:ln w="12700" cap="flat">
              <a:solidFill>
                <a:srgbClr val="4D4D4D"/>
              </a:solidFill>
              <a:prstDash val="solid"/>
              <a:round/>
            </a:ln>
          </a:right>
          <a:top>
            <a:ln w="12700" cap="flat">
              <a:solidFill>
                <a:srgbClr val="4D4D4D"/>
              </a:solidFill>
              <a:prstDash val="solid"/>
              <a:round/>
            </a:ln>
          </a:top>
          <a:bottom>
            <a:ln w="12700" cap="flat">
              <a:solidFill>
                <a:srgbClr val="4D4D4D"/>
              </a:solidFill>
              <a:prstDash val="solid"/>
              <a:round/>
            </a:ln>
          </a:bottom>
          <a:insideH>
            <a:ln w="12700" cap="flat">
              <a:solidFill>
                <a:srgbClr val="4D4D4D"/>
              </a:solidFill>
              <a:prstDash val="solid"/>
              <a:round/>
            </a:ln>
          </a:insideH>
          <a:insideV>
            <a:ln w="12700" cap="flat">
              <a:solidFill>
                <a:srgbClr val="4D4D4D"/>
              </a:solidFill>
              <a:prstDash val="solid"/>
              <a:round/>
            </a:ln>
          </a:insideV>
        </a:tcBdr>
        <a:fill>
          <a:solidFill>
            <a:srgbClr val="4D4D4D">
              <a:alpha val="20000"/>
            </a:srgbClr>
          </a:solidFill>
        </a:fill>
      </a:tcStyle>
    </a:wholeTbl>
    <a:band2H>
      <a:tcTxStyle/>
      <a:tcStyle>
        <a:tcBdr/>
        <a:fill>
          <a:solidFill>
            <a:srgbClr val="FFFFFF"/>
          </a:solidFill>
        </a:fill>
      </a:tcStyle>
    </a:band2H>
    <a:firstCol>
      <a:tcTxStyle b="on" i="on">
        <a:font>
          <a:latin typeface="Arial"/>
          <a:ea typeface="Arial"/>
          <a:cs typeface="Arial"/>
        </a:font>
        <a:srgbClr val="4D4D4D"/>
      </a:tcTxStyle>
      <a:tcStyle>
        <a:tcBdr>
          <a:left>
            <a:ln w="12700" cap="flat">
              <a:solidFill>
                <a:srgbClr val="4D4D4D"/>
              </a:solidFill>
              <a:prstDash val="solid"/>
              <a:round/>
            </a:ln>
          </a:left>
          <a:right>
            <a:ln w="12700" cap="flat">
              <a:solidFill>
                <a:srgbClr val="4D4D4D"/>
              </a:solidFill>
              <a:prstDash val="solid"/>
              <a:round/>
            </a:ln>
          </a:right>
          <a:top>
            <a:ln w="12700" cap="flat">
              <a:solidFill>
                <a:srgbClr val="4D4D4D"/>
              </a:solidFill>
              <a:prstDash val="solid"/>
              <a:round/>
            </a:ln>
          </a:top>
          <a:bottom>
            <a:ln w="12700" cap="flat">
              <a:solidFill>
                <a:srgbClr val="4D4D4D"/>
              </a:solidFill>
              <a:prstDash val="solid"/>
              <a:round/>
            </a:ln>
          </a:bottom>
          <a:insideH>
            <a:ln w="12700" cap="flat">
              <a:solidFill>
                <a:srgbClr val="4D4D4D"/>
              </a:solidFill>
              <a:prstDash val="solid"/>
              <a:round/>
            </a:ln>
          </a:insideH>
          <a:insideV>
            <a:ln w="12700" cap="flat">
              <a:solidFill>
                <a:srgbClr val="4D4D4D"/>
              </a:solidFill>
              <a:prstDash val="solid"/>
              <a:round/>
            </a:ln>
          </a:insideV>
        </a:tcBdr>
        <a:fill>
          <a:solidFill>
            <a:srgbClr val="4D4D4D">
              <a:alpha val="20000"/>
            </a:srgbClr>
          </a:solidFill>
        </a:fill>
      </a:tcStyle>
    </a:firstCol>
    <a:lastRow>
      <a:tcTxStyle b="on" i="on">
        <a:font>
          <a:latin typeface="Arial"/>
          <a:ea typeface="Arial"/>
          <a:cs typeface="Arial"/>
        </a:font>
        <a:srgbClr val="4D4D4D"/>
      </a:tcTxStyle>
      <a:tcStyle>
        <a:tcBdr>
          <a:left>
            <a:ln w="12700" cap="flat">
              <a:solidFill>
                <a:srgbClr val="4D4D4D"/>
              </a:solidFill>
              <a:prstDash val="solid"/>
              <a:round/>
            </a:ln>
          </a:left>
          <a:right>
            <a:ln w="12700" cap="flat">
              <a:solidFill>
                <a:srgbClr val="4D4D4D"/>
              </a:solidFill>
              <a:prstDash val="solid"/>
              <a:round/>
            </a:ln>
          </a:right>
          <a:top>
            <a:ln w="50800" cap="flat">
              <a:solidFill>
                <a:srgbClr val="4D4D4D"/>
              </a:solidFill>
              <a:prstDash val="solid"/>
              <a:round/>
            </a:ln>
          </a:top>
          <a:bottom>
            <a:ln w="12700" cap="flat">
              <a:solidFill>
                <a:srgbClr val="4D4D4D"/>
              </a:solidFill>
              <a:prstDash val="solid"/>
              <a:round/>
            </a:ln>
          </a:bottom>
          <a:insideH>
            <a:ln w="12700" cap="flat">
              <a:solidFill>
                <a:srgbClr val="4D4D4D"/>
              </a:solidFill>
              <a:prstDash val="solid"/>
              <a:round/>
            </a:ln>
          </a:insideH>
          <a:insideV>
            <a:ln w="12700" cap="flat">
              <a:solidFill>
                <a:srgbClr val="4D4D4D"/>
              </a:solidFill>
              <a:prstDash val="solid"/>
              <a:round/>
            </a:ln>
          </a:insideV>
        </a:tcBdr>
        <a:fill>
          <a:noFill/>
        </a:fill>
      </a:tcStyle>
    </a:lastRow>
    <a:firstRow>
      <a:tcTxStyle b="on" i="on">
        <a:font>
          <a:latin typeface="Arial"/>
          <a:ea typeface="Arial"/>
          <a:cs typeface="Arial"/>
        </a:font>
        <a:srgbClr val="4D4D4D"/>
      </a:tcTxStyle>
      <a:tcStyle>
        <a:tcBdr>
          <a:left>
            <a:ln w="12700" cap="flat">
              <a:solidFill>
                <a:srgbClr val="4D4D4D"/>
              </a:solidFill>
              <a:prstDash val="solid"/>
              <a:round/>
            </a:ln>
          </a:left>
          <a:right>
            <a:ln w="12700" cap="flat">
              <a:solidFill>
                <a:srgbClr val="4D4D4D"/>
              </a:solidFill>
              <a:prstDash val="solid"/>
              <a:round/>
            </a:ln>
          </a:right>
          <a:top>
            <a:ln w="12700" cap="flat">
              <a:solidFill>
                <a:srgbClr val="4D4D4D"/>
              </a:solidFill>
              <a:prstDash val="solid"/>
              <a:round/>
            </a:ln>
          </a:top>
          <a:bottom>
            <a:ln w="25400" cap="flat">
              <a:solidFill>
                <a:srgbClr val="4D4D4D"/>
              </a:solidFill>
              <a:prstDash val="solid"/>
              <a:round/>
            </a:ln>
          </a:bottom>
          <a:insideH>
            <a:ln w="12700" cap="flat">
              <a:solidFill>
                <a:srgbClr val="4D4D4D"/>
              </a:solidFill>
              <a:prstDash val="solid"/>
              <a:round/>
            </a:ln>
          </a:insideH>
          <a:insideV>
            <a:ln w="12700" cap="flat">
              <a:solidFill>
                <a:srgbClr val="4D4D4D"/>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varScale="1">
        <p:scale>
          <a:sx n="167" d="100"/>
          <a:sy n="167" d="100"/>
        </p:scale>
        <p:origin x="-456" y="-104"/>
      </p:cViewPr>
      <p:guideLst>
        <p:guide orient="horz" pos="162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notesMaster" Target="notesMasters/notesMaster1.xml"/><Relationship Id="rId56" Type="http://schemas.openxmlformats.org/officeDocument/2006/relationships/printerSettings" Target="printerSettings/printerSettings1.bin"/><Relationship Id="rId57" Type="http://schemas.openxmlformats.org/officeDocument/2006/relationships/presProps" Target="presProps.xml"/><Relationship Id="rId58" Type="http://schemas.openxmlformats.org/officeDocument/2006/relationships/viewProps" Target="viewProps.xml"/><Relationship Id="rId59" Type="http://schemas.openxmlformats.org/officeDocument/2006/relationships/theme" Target="theme/theme1.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2" name="Shape 132"/>
          <p:cNvSpPr>
            <a:spLocks noGrp="1" noRot="1" noChangeAspect="1"/>
          </p:cNvSpPr>
          <p:nvPr>
            <p:ph type="sldImg"/>
          </p:nvPr>
        </p:nvSpPr>
        <p:spPr>
          <a:xfrm>
            <a:off x="1143000" y="685800"/>
            <a:ext cx="4572000" cy="3429000"/>
          </a:xfrm>
          <a:prstGeom prst="rect">
            <a:avLst/>
          </a:prstGeom>
        </p:spPr>
        <p:txBody>
          <a:bodyPr/>
          <a:lstStyle/>
          <a:p>
            <a:pPr lvl="0"/>
            <a:endParaRPr/>
          </a:p>
        </p:txBody>
      </p:sp>
      <p:sp>
        <p:nvSpPr>
          <p:cNvPr id="133" name="Shape 133"/>
          <p:cNvSpPr>
            <a:spLocks noGrp="1"/>
          </p:cNvSpPr>
          <p:nvPr>
            <p:ph type="body" sz="quarter" idx="1"/>
          </p:nvPr>
        </p:nvSpPr>
        <p:spPr>
          <a:xfrm>
            <a:off x="914400" y="4343400"/>
            <a:ext cx="5029200" cy="4114800"/>
          </a:xfrm>
          <a:prstGeom prst="rect">
            <a:avLst/>
          </a:prstGeom>
        </p:spPr>
        <p:txBody>
          <a:bodyPr/>
          <a:lstStyle/>
          <a:p>
            <a:pPr lvl="0"/>
            <a:endParaRPr/>
          </a:p>
        </p:txBody>
      </p:sp>
    </p:spTree>
    <p:extLst>
      <p:ext uri="{BB962C8B-B14F-4D97-AF65-F5344CB8AC3E}">
        <p14:creationId xmlns:p14="http://schemas.microsoft.com/office/powerpoint/2010/main" val="2097374169"/>
      </p:ext>
    </p:extLst>
  </p:cSld>
  <p:clrMap bg1="lt1" tx1="dk1" bg2="lt2" tx2="dk2" accent1="accent1" accent2="accent2" accent3="accent3" accent4="accent4" accent5="accent5" accent6="accent6" hlink="hlink" folHlink="folHlink"/>
  <p:notesStyle>
    <a:lvl1pPr defTabSz="457200">
      <a:lnSpc>
        <a:spcPct val="125000"/>
      </a:lnSpc>
      <a:defRPr sz="2400">
        <a:latin typeface="+mj-lt"/>
        <a:ea typeface="+mj-ea"/>
        <a:cs typeface="+mj-cs"/>
        <a:sym typeface="Avenir Book"/>
      </a:defRPr>
    </a:lvl1pPr>
    <a:lvl2pPr indent="228600" defTabSz="457200">
      <a:lnSpc>
        <a:spcPct val="125000"/>
      </a:lnSpc>
      <a:defRPr sz="2400">
        <a:latin typeface="+mj-lt"/>
        <a:ea typeface="+mj-ea"/>
        <a:cs typeface="+mj-cs"/>
        <a:sym typeface="Avenir Book"/>
      </a:defRPr>
    </a:lvl2pPr>
    <a:lvl3pPr indent="457200" defTabSz="457200">
      <a:lnSpc>
        <a:spcPct val="125000"/>
      </a:lnSpc>
      <a:defRPr sz="2400">
        <a:latin typeface="+mj-lt"/>
        <a:ea typeface="+mj-ea"/>
        <a:cs typeface="+mj-cs"/>
        <a:sym typeface="Avenir Book"/>
      </a:defRPr>
    </a:lvl3pPr>
    <a:lvl4pPr indent="685800" defTabSz="457200">
      <a:lnSpc>
        <a:spcPct val="125000"/>
      </a:lnSpc>
      <a:defRPr sz="2400">
        <a:latin typeface="+mj-lt"/>
        <a:ea typeface="+mj-ea"/>
        <a:cs typeface="+mj-cs"/>
        <a:sym typeface="Avenir Book"/>
      </a:defRPr>
    </a:lvl4pPr>
    <a:lvl5pPr indent="914400" defTabSz="457200">
      <a:lnSpc>
        <a:spcPct val="125000"/>
      </a:lnSpc>
      <a:defRPr sz="2400">
        <a:latin typeface="+mj-lt"/>
        <a:ea typeface="+mj-ea"/>
        <a:cs typeface="+mj-cs"/>
        <a:sym typeface="Avenir Book"/>
      </a:defRPr>
    </a:lvl5pPr>
    <a:lvl6pPr indent="1143000" defTabSz="457200">
      <a:lnSpc>
        <a:spcPct val="125000"/>
      </a:lnSpc>
      <a:defRPr sz="2400">
        <a:latin typeface="+mj-lt"/>
        <a:ea typeface="+mj-ea"/>
        <a:cs typeface="+mj-cs"/>
        <a:sym typeface="Avenir Book"/>
      </a:defRPr>
    </a:lvl6pPr>
    <a:lvl7pPr indent="1371600" defTabSz="457200">
      <a:lnSpc>
        <a:spcPct val="125000"/>
      </a:lnSpc>
      <a:defRPr sz="2400">
        <a:latin typeface="+mj-lt"/>
        <a:ea typeface="+mj-ea"/>
        <a:cs typeface="+mj-cs"/>
        <a:sym typeface="Avenir Book"/>
      </a:defRPr>
    </a:lvl7pPr>
    <a:lvl8pPr indent="1600200" defTabSz="457200">
      <a:lnSpc>
        <a:spcPct val="125000"/>
      </a:lnSpc>
      <a:defRPr sz="2400">
        <a:latin typeface="+mj-lt"/>
        <a:ea typeface="+mj-ea"/>
        <a:cs typeface="+mj-cs"/>
        <a:sym typeface="Avenir Book"/>
      </a:defRPr>
    </a:lvl8pPr>
    <a:lvl9pPr indent="1828800" defTabSz="457200">
      <a:lnSpc>
        <a:spcPct val="125000"/>
      </a:lnSpc>
      <a:defRPr sz="2400">
        <a:latin typeface="+mj-lt"/>
        <a:ea typeface="+mj-ea"/>
        <a:cs typeface="+mj-cs"/>
        <a:sym typeface="Avenir Book"/>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06550" y="685800"/>
            <a:ext cx="3702050" cy="2082800"/>
          </a:xfrm>
        </p:spPr>
      </p:sp>
      <p:sp>
        <p:nvSpPr>
          <p:cNvPr id="3" name="Notes Placeholder 2"/>
          <p:cNvSpPr>
            <a:spLocks noGrp="1"/>
          </p:cNvSpPr>
          <p:nvPr>
            <p:ph type="body" idx="1"/>
          </p:nvPr>
        </p:nvSpPr>
        <p:spPr/>
        <p:txBody>
          <a:bodyPr lIns="90571" tIns="45286" rIns="90571" bIns="45286"/>
          <a:lstStyle/>
          <a:p>
            <a:endParaRPr lang="en-US" baseline="0" dirty="0" smtClean="0"/>
          </a:p>
          <a:p>
            <a:endParaRPr lang="en-US" dirty="0"/>
          </a:p>
        </p:txBody>
      </p:sp>
    </p:spTree>
    <p:extLst>
      <p:ext uri="{BB962C8B-B14F-4D97-AF65-F5344CB8AC3E}">
        <p14:creationId xmlns:p14="http://schemas.microsoft.com/office/powerpoint/2010/main" val="3677311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 name="Notes Placeholder 2"/>
          <p:cNvSpPr>
            <a:spLocks noGrp="1"/>
          </p:cNvSpPr>
          <p:nvPr>
            <p:ph type="body" idx="1"/>
          </p:nvPr>
        </p:nvSpPr>
        <p:spPr/>
        <p:txBody>
          <a:bodyPr lIns="90571" tIns="45286" rIns="90571" bIns="45286">
            <a:normAutofit lnSpcReduction="10000"/>
          </a:bodyPr>
          <a:lstStyle/>
          <a:p>
            <a:pPr>
              <a:defRPr/>
            </a:pPr>
            <a:r>
              <a:rPr lang="en-US" b="1" dirty="0" smtClean="0"/>
              <a:t>Key Platform Capabilities</a:t>
            </a:r>
          </a:p>
          <a:p>
            <a:pPr marL="226428" indent="-226428">
              <a:buAutoNum type="arabicParenR"/>
              <a:defRPr/>
            </a:pPr>
            <a:r>
              <a:rPr lang="en-US" b="1" dirty="0" smtClean="0"/>
              <a:t>On Demand Scaling</a:t>
            </a:r>
          </a:p>
          <a:p>
            <a:pPr marL="226428" indent="-226428">
              <a:buAutoNum type="arabicParenR"/>
              <a:defRPr/>
            </a:pPr>
            <a:r>
              <a:rPr lang="en-US" b="1" dirty="0" smtClean="0"/>
              <a:t>Application</a:t>
            </a:r>
            <a:r>
              <a:rPr lang="en-US" b="1" baseline="0" dirty="0" smtClean="0"/>
              <a:t> Health Management</a:t>
            </a:r>
          </a:p>
          <a:p>
            <a:pPr marL="226428" indent="-226428">
              <a:buAutoNum type="arabicParenR"/>
              <a:defRPr/>
            </a:pPr>
            <a:r>
              <a:rPr lang="en-US" b="1" baseline="0" dirty="0" smtClean="0"/>
              <a:t>Dynamic Routing &amp; Load Balancing</a:t>
            </a:r>
          </a:p>
          <a:p>
            <a:pPr marL="226428" indent="-226428">
              <a:buAutoNum type="arabicParenR"/>
              <a:defRPr/>
            </a:pPr>
            <a:r>
              <a:rPr lang="en-US" b="1" baseline="0" dirty="0" smtClean="0"/>
              <a:t>Log and Metric Aggregation</a:t>
            </a:r>
          </a:p>
          <a:p>
            <a:pPr marL="226428" indent="-226428">
              <a:buAutoNum type="arabicParenR"/>
              <a:defRPr/>
            </a:pPr>
            <a:r>
              <a:rPr lang="en-US" b="1" baseline="0" dirty="0" smtClean="0"/>
              <a:t>Security</a:t>
            </a:r>
            <a:endParaRPr lang="en-US" b="1" dirty="0" smtClean="0"/>
          </a:p>
          <a:p>
            <a:pPr>
              <a:defRPr/>
            </a:pPr>
            <a:endParaRPr lang="en-US" b="1" dirty="0" smtClean="0"/>
          </a:p>
          <a:p>
            <a:pPr>
              <a:defRPr/>
            </a:pPr>
            <a:r>
              <a:rPr lang="en-US" b="1" dirty="0" smtClean="0"/>
              <a:t>WHAT</a:t>
            </a:r>
          </a:p>
          <a:p>
            <a:pPr>
              <a:defRPr/>
            </a:pPr>
            <a:r>
              <a:rPr lang="en-US" dirty="0" smtClean="0"/>
              <a:t>Pivotal CF is next generation middleware that delivers 9 things that are typically delivered via point software products. </a:t>
            </a:r>
          </a:p>
          <a:p>
            <a:pPr>
              <a:defRPr/>
            </a:pPr>
            <a:endParaRPr lang="en-US" dirty="0" smtClean="0"/>
          </a:p>
          <a:p>
            <a:pPr marL="226428" indent="-226428">
              <a:buFont typeface="Arial" charset="0"/>
              <a:buAutoNum type="arabicPeriod"/>
              <a:defRPr/>
            </a:pPr>
            <a:r>
              <a:rPr lang="en-US" dirty="0" smtClean="0"/>
              <a:t>We provision operating systems and middleware. </a:t>
            </a:r>
          </a:p>
          <a:p>
            <a:pPr marL="226428" indent="-226428">
              <a:buFont typeface="Arial" charset="0"/>
              <a:buAutoNum type="arabicPeriod"/>
              <a:defRPr/>
            </a:pPr>
            <a:r>
              <a:rPr lang="en-US" dirty="0" smtClean="0"/>
              <a:t>We deliver workload density without compromising application performance.</a:t>
            </a:r>
          </a:p>
          <a:p>
            <a:pPr marL="226428" indent="-226428">
              <a:buFont typeface="Arial" charset="0"/>
              <a:buAutoNum type="arabicPeriod"/>
              <a:defRPr/>
            </a:pPr>
            <a:r>
              <a:rPr lang="en-US" dirty="0" smtClean="0"/>
              <a:t>We ensure that applications have appropriate network security safe guards to prevent security threats.</a:t>
            </a:r>
          </a:p>
          <a:p>
            <a:pPr marL="226428" indent="-226428">
              <a:buFont typeface="Arial" charset="0"/>
              <a:buAutoNum type="arabicPeriod"/>
              <a:defRPr/>
            </a:pPr>
            <a:r>
              <a:rPr lang="en-US" dirty="0" smtClean="0"/>
              <a:t>We support application connections to external sources including databases and legacy middleware.</a:t>
            </a:r>
          </a:p>
          <a:p>
            <a:pPr marL="226428" indent="-226428">
              <a:buFont typeface="Arial" charset="0"/>
              <a:buAutoNum type="arabicPeriod"/>
              <a:defRPr/>
            </a:pPr>
            <a:r>
              <a:rPr lang="en-US" dirty="0" smtClean="0"/>
              <a:t>We provide 4 levels of HA, with built in load balancing for scale in/out</a:t>
            </a:r>
          </a:p>
          <a:p>
            <a:pPr marL="226428" indent="-226428">
              <a:buFont typeface="Arial" charset="0"/>
              <a:buAutoNum type="arabicPeriod"/>
              <a:defRPr/>
            </a:pPr>
            <a:r>
              <a:rPr lang="en-US" dirty="0" smtClean="0"/>
              <a:t>We support multi-tenant environments so that each line of business can operate with a discrete quota and isolated system access.</a:t>
            </a:r>
          </a:p>
          <a:p>
            <a:pPr marL="226428" indent="-226428">
              <a:buFont typeface="Arial" charset="0"/>
              <a:buAutoNum type="arabicPeriod"/>
              <a:defRPr/>
            </a:pPr>
            <a:r>
              <a:rPr lang="en-US" dirty="0" smtClean="0"/>
              <a:t>We provision next generation data services including NOSQL databases, traditional databases and </a:t>
            </a:r>
            <a:r>
              <a:rPr lang="en-US" dirty="0" err="1" smtClean="0"/>
              <a:t>hadoop</a:t>
            </a:r>
            <a:r>
              <a:rPr lang="en-US" dirty="0" smtClean="0"/>
              <a:t> clusters.  </a:t>
            </a:r>
          </a:p>
          <a:p>
            <a:pPr marL="226428" indent="-226428">
              <a:buFont typeface="Arial" charset="0"/>
              <a:buAutoNum type="arabicPeriod"/>
              <a:defRPr/>
            </a:pPr>
            <a:r>
              <a:rPr lang="en-US" dirty="0" smtClean="0"/>
              <a:t>We provide horizontal and vertical scaling for the underlying </a:t>
            </a:r>
            <a:r>
              <a:rPr lang="en-US" dirty="0" err="1" smtClean="0"/>
              <a:t>IaaS</a:t>
            </a:r>
            <a:r>
              <a:rPr lang="en-US" dirty="0" smtClean="0"/>
              <a:t> so that you can scale your infrastructure in lock step with your Business.</a:t>
            </a:r>
          </a:p>
          <a:p>
            <a:pPr marL="226428" indent="-226428">
              <a:buFont typeface="Arial" charset="0"/>
              <a:buAutoNum type="arabicPeriod"/>
              <a:defRPr/>
            </a:pPr>
            <a:r>
              <a:rPr lang="en-US" dirty="0" smtClean="0"/>
              <a:t>We provide a built-in log aggregation service, built-in APM metrics and utilization based auto-scaling so that you can monitor the health of your applications and scale out without human or 3</a:t>
            </a:r>
            <a:r>
              <a:rPr lang="en-US" baseline="30000" dirty="0" smtClean="0"/>
              <a:t>rd</a:t>
            </a:r>
            <a:r>
              <a:rPr lang="en-US" dirty="0" smtClean="0"/>
              <a:t> party tool intervention.</a:t>
            </a:r>
          </a:p>
          <a:p>
            <a:pPr marL="226428" indent="-226428">
              <a:buFont typeface="Arial" charset="0"/>
              <a:buAutoNum type="arabicPeriod"/>
              <a:defRPr/>
            </a:pPr>
            <a:endParaRPr lang="en-US" dirty="0" smtClean="0"/>
          </a:p>
          <a:p>
            <a:pPr>
              <a:defRPr/>
            </a:pPr>
            <a:r>
              <a:rPr lang="en-US" dirty="0" smtClean="0"/>
              <a:t>I am going to cover each of these 9 capabilities in more detail, but it’s important to note the impact of this collection of capabilities. The following slides will include information on CAPEX and OPEX reduction. We will also discuss how you can deliver faster time to value while holding the line on infrastructure cost.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lIns="90571" tIns="45286" rIns="90571" bIns="45286">
            <a:normAutofit/>
          </a:bodyPr>
          <a:lstStyle/>
          <a:p>
            <a:endParaRPr lang="en-US" sz="1400" dirty="0"/>
          </a:p>
          <a:p>
            <a:r>
              <a:rPr lang="en-US" sz="1400" dirty="0"/>
              <a:t>(bold moves)</a:t>
            </a:r>
          </a:p>
          <a:p>
            <a:r>
              <a:rPr lang="en-US" sz="1400" dirty="0"/>
              <a:t>2015 – This is..</a:t>
            </a:r>
          </a:p>
          <a:p>
            <a:r>
              <a:rPr lang="en-US" sz="1400" dirty="0"/>
              <a:t>The year where we see a level of adoption of our products and services that propels us to becoming an </a:t>
            </a:r>
            <a:r>
              <a:rPr lang="en-US" sz="1400" dirty="0" err="1"/>
              <a:t>ipo</a:t>
            </a:r>
            <a:r>
              <a:rPr lang="en-US" sz="1400" dirty="0"/>
              <a:t>-worthy company</a:t>
            </a:r>
          </a:p>
          <a:p>
            <a:r>
              <a:rPr lang="en-US" sz="1400" dirty="0"/>
              <a:t>This </a:t>
            </a:r>
            <a:r>
              <a:rPr lang="en-US" sz="1400" dirty="0" err="1"/>
              <a:t>is..the</a:t>
            </a:r>
            <a:r>
              <a:rPr lang="en-US" sz="1400" dirty="0"/>
              <a:t> year where our great vision becomes a reality in production environments at the most important companies and organizations in the world.</a:t>
            </a:r>
          </a:p>
          <a:p>
            <a:r>
              <a:rPr lang="en-US" sz="1400" dirty="0"/>
              <a:t>This is the year that we show and teach our customers and partners the power and opportunity that building great software brings.</a:t>
            </a:r>
          </a:p>
          <a:p>
            <a:endParaRPr lang="en-US" sz="1400" dirty="0"/>
          </a:p>
          <a:p>
            <a:endParaRPr lang="en-US" dirty="0" smtClean="0"/>
          </a:p>
          <a:p>
            <a:endParaRPr lang="en-US" dirty="0"/>
          </a:p>
        </p:txBody>
      </p:sp>
    </p:spTree>
    <p:extLst>
      <p:ext uri="{BB962C8B-B14F-4D97-AF65-F5344CB8AC3E}">
        <p14:creationId xmlns:p14="http://schemas.microsoft.com/office/powerpoint/2010/main" val="23180693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4213"/>
            <a:ext cx="6096000" cy="3429000"/>
          </a:xfrm>
        </p:spPr>
      </p:sp>
      <p:sp>
        <p:nvSpPr>
          <p:cNvPr id="3" name="Notes Placeholder 2"/>
          <p:cNvSpPr>
            <a:spLocks noGrp="1"/>
          </p:cNvSpPr>
          <p:nvPr>
            <p:ph type="body" idx="1"/>
          </p:nvPr>
        </p:nvSpPr>
        <p:spPr/>
        <p:txBody>
          <a:bodyPr lIns="90571" tIns="45286" rIns="90571" bIns="45286"/>
          <a:lstStyle/>
          <a:p>
            <a:r>
              <a:rPr lang="en-US" sz="2800" b="1" dirty="0"/>
              <a:t>Cloud Foundry </a:t>
            </a:r>
            <a:r>
              <a:rPr lang="en-US" sz="2800" b="1" dirty="0" err="1"/>
              <a:t>PaaS</a:t>
            </a:r>
            <a:endParaRPr lang="en-US" sz="2800" b="1" dirty="0"/>
          </a:p>
          <a:p>
            <a:endParaRPr lang="en-US" sz="2000" dirty="0"/>
          </a:p>
          <a:p>
            <a:r>
              <a:rPr lang="en-US" sz="2000" dirty="0"/>
              <a:t>An application runs in a </a:t>
            </a:r>
            <a:r>
              <a:rPr lang="en-US" sz="2000" b="1" dirty="0"/>
              <a:t>DEA, </a:t>
            </a:r>
            <a:r>
              <a:rPr lang="en-US" sz="2000" dirty="0"/>
              <a:t>which is a droplet execution agent</a:t>
            </a:r>
            <a:r>
              <a:rPr lang="en-US" sz="2000" b="1" dirty="0"/>
              <a:t>. </a:t>
            </a:r>
            <a:r>
              <a:rPr lang="en-US" sz="2000" dirty="0"/>
              <a:t>The</a:t>
            </a:r>
            <a:r>
              <a:rPr lang="en-US" sz="2000" b="1" dirty="0"/>
              <a:t> Cloud Controller </a:t>
            </a:r>
            <a:r>
              <a:rPr lang="en-US" sz="2000" dirty="0"/>
              <a:t>orchestrates the routing and lifecycle of all DEAs in the pool. </a:t>
            </a:r>
            <a:r>
              <a:rPr lang="en-US" sz="2000" b="1" dirty="0"/>
              <a:t>Routers</a:t>
            </a:r>
            <a:r>
              <a:rPr lang="en-US" sz="2000" dirty="0"/>
              <a:t> manage application traffic. </a:t>
            </a:r>
            <a:r>
              <a:rPr lang="en-US" sz="2000" b="1" dirty="0"/>
              <a:t>Health Manager </a:t>
            </a:r>
            <a:r>
              <a:rPr lang="en-US" sz="2000" dirty="0"/>
              <a:t>reports mismatched application states to the CC. A </a:t>
            </a:r>
            <a:r>
              <a:rPr lang="en-US" sz="2000" b="1" dirty="0"/>
              <a:t>service</a:t>
            </a:r>
            <a:r>
              <a:rPr lang="en-US" sz="2000" dirty="0"/>
              <a:t> </a:t>
            </a:r>
            <a:r>
              <a:rPr lang="en-US" sz="2000" b="1" dirty="0"/>
              <a:t>gateway</a:t>
            </a:r>
            <a:r>
              <a:rPr lang="en-US" sz="2000" dirty="0"/>
              <a:t> provides an interface for services (native or external). A </a:t>
            </a:r>
            <a:r>
              <a:rPr lang="en-US" sz="2000" b="1" dirty="0"/>
              <a:t>messaging</a:t>
            </a:r>
            <a:r>
              <a:rPr lang="en-US" sz="2000" dirty="0"/>
              <a:t> bus manages all system communication. Apps are accessed directly through the router while web and CLI clients (e.g., </a:t>
            </a:r>
            <a:r>
              <a:rPr lang="en-US" sz="2000" dirty="0" err="1"/>
              <a:t>vmc</a:t>
            </a:r>
            <a:r>
              <a:rPr lang="en-US" sz="2000" dirty="0"/>
              <a:t>, STS) access Cloud Controller via </a:t>
            </a:r>
            <a:r>
              <a:rPr lang="en-US" sz="2000" dirty="0" err="1"/>
              <a:t>RESTful</a:t>
            </a:r>
            <a:r>
              <a:rPr lang="en-US" sz="2000" dirty="0"/>
              <a:t> services.</a:t>
            </a:r>
          </a:p>
        </p:txBody>
      </p:sp>
      <p:sp>
        <p:nvSpPr>
          <p:cNvPr id="4" name="Slide Number Placeholder 3"/>
          <p:cNvSpPr>
            <a:spLocks noGrp="1"/>
          </p:cNvSpPr>
          <p:nvPr>
            <p:ph type="sldNum" sz="quarter" idx="10"/>
          </p:nvPr>
        </p:nvSpPr>
        <p:spPr>
          <a:xfrm>
            <a:off x="3884853" y="8685863"/>
            <a:ext cx="2971592" cy="456574"/>
          </a:xfrm>
          <a:prstGeom prst="rect">
            <a:avLst/>
          </a:prstGeom>
        </p:spPr>
        <p:txBody>
          <a:bodyPr lIns="89856" tIns="44928" rIns="89856" bIns="44928"/>
          <a:lstStyle/>
          <a:p>
            <a:fld id="{9FC8DD7F-993E-F240-9BF1-7E5C28EE956C}" type="slidenum">
              <a:rPr lang="en-US" smtClean="0">
                <a:solidFill>
                  <a:prstClr val="black"/>
                </a:solidFill>
              </a:rPr>
              <a:pPr/>
              <a:t>5</a:t>
            </a:fld>
            <a:endParaRPr lang="en-US">
              <a:solidFill>
                <a:prstClr val="black"/>
              </a:solidFill>
            </a:endParaRPr>
          </a:p>
        </p:txBody>
      </p:sp>
    </p:spTree>
    <p:extLst>
      <p:ext uri="{BB962C8B-B14F-4D97-AF65-F5344CB8AC3E}">
        <p14:creationId xmlns:p14="http://schemas.microsoft.com/office/powerpoint/2010/main" val="26047917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1" name="Shape 401"/>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402" name="Shape 402"/>
          <p:cNvSpPr>
            <a:spLocks noGrp="1"/>
          </p:cNvSpPr>
          <p:nvPr>
            <p:ph type="body" sz="quarter" idx="1"/>
          </p:nvPr>
        </p:nvSpPr>
        <p:spPr>
          <a:prstGeom prst="rect">
            <a:avLst/>
          </a:prstGeom>
        </p:spPr>
        <p:txBody>
          <a:bodyPr/>
          <a:lstStyle/>
          <a:p>
            <a:pPr lvl="0">
              <a:defRPr sz="1800"/>
            </a:pPr>
            <a:endParaRPr sz="2400"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x">
  <p:cSld name="Title Slide">
    <p:spTree>
      <p:nvGrpSpPr>
        <p:cNvPr id="1" name=""/>
        <p:cNvGrpSpPr/>
        <p:nvPr/>
      </p:nvGrpSpPr>
      <p:grpSpPr>
        <a:xfrm>
          <a:off x="0" y="0"/>
          <a:ext cx="0" cy="0"/>
          <a:chOff x="0" y="0"/>
          <a:chExt cx="0" cy="0"/>
        </a:xfrm>
      </p:grpSpPr>
      <p:sp>
        <p:nvSpPr>
          <p:cNvPr id="9" name="Shape 9"/>
          <p:cNvSpPr/>
          <p:nvPr/>
        </p:nvSpPr>
        <p:spPr>
          <a:xfrm>
            <a:off x="0" y="4629150"/>
            <a:ext cx="9144000" cy="385764"/>
          </a:xfrm>
          <a:prstGeom prst="rect">
            <a:avLst/>
          </a:prstGeom>
          <a:solidFill>
            <a:srgbClr val="00786E"/>
          </a:solidFill>
          <a:ln w="12700">
            <a:miter lim="400000"/>
          </a:ln>
        </p:spPr>
        <p:txBody>
          <a:bodyPr lIns="0" tIns="0" rIns="0" bIns="0" anchor="ctr"/>
          <a:lstStyle/>
          <a:p>
            <a:pPr lvl="0">
              <a:defRPr>
                <a:solidFill>
                  <a:srgbClr val="FFFFFF"/>
                </a:solidFill>
                <a:uFill>
                  <a:solidFill>
                    <a:srgbClr val="FFFFFF"/>
                  </a:solidFill>
                </a:uFill>
              </a:defRPr>
            </a:pPr>
            <a:endParaRPr/>
          </a:p>
        </p:txBody>
      </p:sp>
      <p:sp>
        <p:nvSpPr>
          <p:cNvPr id="10" name="Shape 10"/>
          <p:cNvSpPr/>
          <p:nvPr/>
        </p:nvSpPr>
        <p:spPr>
          <a:xfrm>
            <a:off x="366713" y="5018449"/>
            <a:ext cx="2274887" cy="127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600">
                <a:solidFill>
                  <a:srgbClr val="808080"/>
                </a:solidFill>
                <a:uFill>
                  <a:solidFill>
                    <a:srgbClr val="808080"/>
                  </a:solidFill>
                </a:uFill>
              </a:defRPr>
            </a:lvl1pPr>
          </a:lstStyle>
          <a:p>
            <a:pPr lvl="0">
              <a:defRPr sz="1800">
                <a:solidFill>
                  <a:srgbClr val="000000"/>
                </a:solidFill>
                <a:uFillTx/>
              </a:defRPr>
            </a:pPr>
            <a:r>
              <a:rPr sz="600">
                <a:solidFill>
                  <a:srgbClr val="808080"/>
                </a:solidFill>
                <a:uFill>
                  <a:solidFill>
                    <a:srgbClr val="808080"/>
                  </a:solidFill>
                </a:uFill>
              </a:rPr>
              <a:t>© Copyright 2014 Pivotal. All rights reserved.</a:t>
            </a:r>
          </a:p>
        </p:txBody>
      </p:sp>
      <p:pic>
        <p:nvPicPr>
          <p:cNvPr id="11" name="image1.png" descr="Pivotal_Logo_white.png"/>
          <p:cNvPicPr/>
          <p:nvPr/>
        </p:nvPicPr>
        <p:blipFill>
          <a:blip/>
          <a:stretch>
            <a:fillRect/>
          </a:stretch>
        </p:blipFill>
        <p:spPr>
          <a:xfrm>
            <a:off x="7941733" y="4713966"/>
            <a:ext cx="957263" cy="219456"/>
          </a:xfrm>
          <a:prstGeom prst="rect">
            <a:avLst/>
          </a:prstGeom>
          <a:ln w="12700">
            <a:miter lim="400000"/>
          </a:ln>
        </p:spPr>
      </p:pic>
      <p:sp>
        <p:nvSpPr>
          <p:cNvPr id="12" name="Shape 12"/>
          <p:cNvSpPr/>
          <p:nvPr/>
        </p:nvSpPr>
        <p:spPr>
          <a:xfrm>
            <a:off x="0" y="0"/>
            <a:ext cx="9144000" cy="5143500"/>
          </a:xfrm>
          <a:prstGeom prst="rect">
            <a:avLst/>
          </a:prstGeom>
          <a:solidFill/>
          <a:ln w="12700">
            <a:solidFill/>
            <a:round/>
          </a:ln>
        </p:spPr>
        <p:txBody>
          <a:bodyPr lIns="0" tIns="0" rIns="0" bIns="0" anchor="ctr"/>
          <a:lstStyle/>
          <a:p>
            <a:pPr lvl="0" algn="ctr">
              <a:defRPr>
                <a:solidFill>
                  <a:srgbClr val="FFFFFF"/>
                </a:solidFill>
                <a:uFill>
                  <a:solidFill>
                    <a:srgbClr val="FFFFFF"/>
                  </a:solidFill>
                </a:uFill>
              </a:defRPr>
            </a:pPr>
            <a:endParaRPr/>
          </a:p>
        </p:txBody>
      </p:sp>
      <p:sp>
        <p:nvSpPr>
          <p:cNvPr id="13" name="Shape 13"/>
          <p:cNvSpPr>
            <a:spLocks noGrp="1"/>
          </p:cNvSpPr>
          <p:nvPr>
            <p:ph type="title"/>
          </p:nvPr>
        </p:nvSpPr>
        <p:spPr>
          <a:xfrm>
            <a:off x="890587" y="27031"/>
            <a:ext cx="7620001" cy="2292305"/>
          </a:xfrm>
          <a:prstGeom prst="rect">
            <a:avLst/>
          </a:prstGeom>
        </p:spPr>
        <p:txBody>
          <a:bodyPr anchor="b"/>
          <a:lstStyle>
            <a:lvl1pPr>
              <a:defRPr sz="3600" b="1">
                <a:solidFill>
                  <a:srgbClr val="F16F3B"/>
                </a:solidFill>
                <a:uFill>
                  <a:solidFill>
                    <a:srgbClr val="F16F3B"/>
                  </a:solidFill>
                </a:uFill>
              </a:defRPr>
            </a:lvl1pPr>
          </a:lstStyle>
          <a:p>
            <a:pPr lvl="0">
              <a:defRPr sz="1800" b="0">
                <a:solidFill>
                  <a:srgbClr val="000000"/>
                </a:solidFill>
                <a:uFillTx/>
              </a:defRPr>
            </a:pPr>
            <a:r>
              <a:rPr sz="3600" b="1">
                <a:solidFill>
                  <a:srgbClr val="F16F3B"/>
                </a:solidFill>
                <a:uFill>
                  <a:solidFill>
                    <a:srgbClr val="F16F3B"/>
                  </a:solidFill>
                </a:uFill>
              </a:rPr>
              <a:t>Title Text</a:t>
            </a:r>
          </a:p>
        </p:txBody>
      </p:sp>
      <p:sp>
        <p:nvSpPr>
          <p:cNvPr id="14" name="Shape 14"/>
          <p:cNvSpPr>
            <a:spLocks noGrp="1"/>
          </p:cNvSpPr>
          <p:nvPr>
            <p:ph type="body" idx="1"/>
          </p:nvPr>
        </p:nvSpPr>
        <p:spPr>
          <a:xfrm>
            <a:off x="890587" y="2633384"/>
            <a:ext cx="7620001" cy="1042337"/>
          </a:xfrm>
          <a:prstGeom prst="rect">
            <a:avLst/>
          </a:prstGeom>
        </p:spPr>
        <p:txBody>
          <a:bodyPr/>
          <a:lstStyle>
            <a:lvl1pPr marL="0" indent="0">
              <a:spcBef>
                <a:spcPts val="0"/>
              </a:spcBef>
              <a:buClrTx/>
              <a:buSzTx/>
              <a:buFontTx/>
              <a:buNone/>
              <a:defRPr>
                <a:solidFill>
                  <a:srgbClr val="3EA7BC"/>
                </a:solidFill>
                <a:uFill>
                  <a:solidFill>
                    <a:srgbClr val="3EA7BC"/>
                  </a:solidFill>
                </a:uFill>
              </a:defRPr>
            </a:lvl1pPr>
            <a:lvl2pPr marL="0" indent="457200">
              <a:spcBef>
                <a:spcPts val="0"/>
              </a:spcBef>
              <a:buClrTx/>
              <a:buSzTx/>
              <a:buFontTx/>
              <a:buNone/>
              <a:defRPr>
                <a:solidFill>
                  <a:srgbClr val="3EA7BC"/>
                </a:solidFill>
                <a:uFill>
                  <a:solidFill>
                    <a:srgbClr val="3EA7BC"/>
                  </a:solidFill>
                </a:uFill>
              </a:defRPr>
            </a:lvl2pPr>
            <a:lvl3pPr marL="0" indent="914400">
              <a:spcBef>
                <a:spcPts val="0"/>
              </a:spcBef>
              <a:buClrTx/>
              <a:buSzTx/>
              <a:buFontTx/>
              <a:buNone/>
              <a:defRPr>
                <a:solidFill>
                  <a:srgbClr val="3EA7BC"/>
                </a:solidFill>
                <a:uFill>
                  <a:solidFill>
                    <a:srgbClr val="3EA7BC"/>
                  </a:solidFill>
                </a:uFill>
              </a:defRPr>
            </a:lvl3pPr>
            <a:lvl4pPr marL="0" indent="1371600">
              <a:spcBef>
                <a:spcPts val="0"/>
              </a:spcBef>
              <a:buClrTx/>
              <a:buSzTx/>
              <a:buFontTx/>
              <a:buNone/>
              <a:defRPr>
                <a:solidFill>
                  <a:srgbClr val="3EA7BC"/>
                </a:solidFill>
                <a:uFill>
                  <a:solidFill>
                    <a:srgbClr val="3EA7BC"/>
                  </a:solidFill>
                </a:uFill>
              </a:defRPr>
            </a:lvl4pPr>
            <a:lvl5pPr marL="0" indent="1828800">
              <a:spcBef>
                <a:spcPts val="0"/>
              </a:spcBef>
              <a:buClrTx/>
              <a:buSzTx/>
              <a:buFontTx/>
              <a:buNone/>
              <a:defRPr>
                <a:solidFill>
                  <a:srgbClr val="3EA7BC"/>
                </a:solidFill>
                <a:uFill>
                  <a:solidFill>
                    <a:srgbClr val="3EA7BC"/>
                  </a:solidFill>
                </a:uFill>
              </a:defRPr>
            </a:lvl5pPr>
          </a:lstStyle>
          <a:p>
            <a:pPr lvl="0">
              <a:defRPr sz="1800">
                <a:solidFill>
                  <a:srgbClr val="000000"/>
                </a:solidFill>
                <a:uFillTx/>
              </a:defRPr>
            </a:pPr>
            <a:r>
              <a:rPr sz="2400">
                <a:solidFill>
                  <a:srgbClr val="3EA7BC"/>
                </a:solidFill>
                <a:uFill>
                  <a:solidFill>
                    <a:srgbClr val="3EA7BC"/>
                  </a:solidFill>
                </a:uFill>
              </a:rPr>
              <a:t>Body Level One</a:t>
            </a:r>
          </a:p>
          <a:p>
            <a:pPr lvl="1">
              <a:defRPr sz="1800">
                <a:solidFill>
                  <a:srgbClr val="000000"/>
                </a:solidFill>
                <a:uFillTx/>
              </a:defRPr>
            </a:pPr>
            <a:r>
              <a:rPr sz="2400">
                <a:solidFill>
                  <a:srgbClr val="3EA7BC"/>
                </a:solidFill>
                <a:uFill>
                  <a:solidFill>
                    <a:srgbClr val="3EA7BC"/>
                  </a:solidFill>
                </a:uFill>
              </a:rPr>
              <a:t>Body Level Two</a:t>
            </a:r>
          </a:p>
          <a:p>
            <a:pPr lvl="2">
              <a:defRPr sz="1800">
                <a:solidFill>
                  <a:srgbClr val="000000"/>
                </a:solidFill>
                <a:uFillTx/>
              </a:defRPr>
            </a:pPr>
            <a:r>
              <a:rPr sz="2400">
                <a:solidFill>
                  <a:srgbClr val="3EA7BC"/>
                </a:solidFill>
                <a:uFill>
                  <a:solidFill>
                    <a:srgbClr val="3EA7BC"/>
                  </a:solidFill>
                </a:uFill>
              </a:rPr>
              <a:t>Body Level Three</a:t>
            </a:r>
          </a:p>
          <a:p>
            <a:pPr lvl="3">
              <a:defRPr sz="1800">
                <a:solidFill>
                  <a:srgbClr val="000000"/>
                </a:solidFill>
                <a:uFillTx/>
              </a:defRPr>
            </a:pPr>
            <a:r>
              <a:rPr sz="2400">
                <a:solidFill>
                  <a:srgbClr val="3EA7BC"/>
                </a:solidFill>
                <a:uFill>
                  <a:solidFill>
                    <a:srgbClr val="3EA7BC"/>
                  </a:solidFill>
                </a:uFill>
              </a:rPr>
              <a:t>Body Level Four</a:t>
            </a:r>
          </a:p>
          <a:p>
            <a:pPr lvl="4">
              <a:defRPr sz="1800">
                <a:solidFill>
                  <a:srgbClr val="000000"/>
                </a:solidFill>
                <a:uFillTx/>
              </a:defRPr>
            </a:pPr>
            <a:r>
              <a:rPr sz="2400">
                <a:solidFill>
                  <a:srgbClr val="3EA7BC"/>
                </a:solidFill>
                <a:uFill>
                  <a:solidFill>
                    <a:srgbClr val="3EA7BC"/>
                  </a:solidFill>
                </a:uFill>
              </a:rPr>
              <a:t>Body Level Five</a:t>
            </a:r>
          </a:p>
        </p:txBody>
      </p:sp>
      <p:sp>
        <p:nvSpPr>
          <p:cNvPr id="15" name="Shape 15"/>
          <p:cNvSpPr/>
          <p:nvPr/>
        </p:nvSpPr>
        <p:spPr>
          <a:xfrm>
            <a:off x="0" y="4629150"/>
            <a:ext cx="9144000" cy="385764"/>
          </a:xfrm>
          <a:prstGeom prst="rect">
            <a:avLst/>
          </a:prstGeom>
          <a:solidFill>
            <a:srgbClr val="00786E"/>
          </a:solidFill>
          <a:ln w="12700">
            <a:miter lim="400000"/>
          </a:ln>
        </p:spPr>
        <p:txBody>
          <a:bodyPr lIns="0" tIns="0" rIns="0" bIns="0" anchor="ctr"/>
          <a:lstStyle/>
          <a:p>
            <a:pPr lvl="0">
              <a:defRPr>
                <a:solidFill>
                  <a:srgbClr val="FFFFFF"/>
                </a:solidFill>
                <a:uFill>
                  <a:solidFill>
                    <a:srgbClr val="FFFFFF"/>
                  </a:solidFill>
                </a:uFill>
              </a:defRPr>
            </a:pPr>
            <a:endParaRPr/>
          </a:p>
        </p:txBody>
      </p:sp>
      <p:sp>
        <p:nvSpPr>
          <p:cNvPr id="16" name="Shape 16"/>
          <p:cNvSpPr/>
          <p:nvPr/>
        </p:nvSpPr>
        <p:spPr>
          <a:xfrm>
            <a:off x="366713" y="5043849"/>
            <a:ext cx="2274887" cy="127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600">
                <a:solidFill>
                  <a:srgbClr val="808080"/>
                </a:solidFill>
                <a:uFill>
                  <a:solidFill>
                    <a:srgbClr val="808080"/>
                  </a:solidFill>
                </a:uFill>
              </a:defRPr>
            </a:lvl1pPr>
          </a:lstStyle>
          <a:p>
            <a:pPr lvl="0">
              <a:defRPr sz="1800">
                <a:solidFill>
                  <a:srgbClr val="000000"/>
                </a:solidFill>
                <a:uFillTx/>
              </a:defRPr>
            </a:pPr>
            <a:r>
              <a:rPr sz="600">
                <a:solidFill>
                  <a:srgbClr val="808080"/>
                </a:solidFill>
                <a:uFill>
                  <a:solidFill>
                    <a:srgbClr val="808080"/>
                  </a:solidFill>
                </a:uFill>
              </a:rPr>
              <a:t>© Copyright 2014 Pivotal. All rights reserved.</a:t>
            </a:r>
          </a:p>
        </p:txBody>
      </p:sp>
      <p:sp>
        <p:nvSpPr>
          <p:cNvPr id="17" name="Shape 17"/>
          <p:cNvSpPr>
            <a:spLocks noGrp="1"/>
          </p:cNvSpPr>
          <p:nvPr>
            <p:ph type="sldNum" sz="quarter" idx="2"/>
          </p:nvPr>
        </p:nvSpPr>
        <p:spPr>
          <a:prstGeom prst="rect">
            <a:avLst/>
          </a:prstGeom>
        </p:spPr>
        <p:txBody>
          <a:bodyPr/>
          <a:lstStyle/>
          <a:p>
            <a:pPr lvl="0"/>
            <a:fld id="{86CB4B4D-7CA3-9044-876B-883B54F8677D}" type="slidenum">
              <a:t>‹#›</a:t>
            </a:fld>
            <a:endParaRPr/>
          </a:p>
        </p:txBody>
      </p:sp>
      <p:pic>
        <p:nvPicPr>
          <p:cNvPr id="18" name="pasted-image.pdf"/>
          <p:cNvPicPr/>
          <p:nvPr/>
        </p:nvPicPr>
        <p:blipFill>
          <a:blip r:embed="rId2">
            <a:extLst/>
          </a:blip>
          <a:stretch>
            <a:fillRect/>
          </a:stretch>
        </p:blipFill>
        <p:spPr>
          <a:xfrm>
            <a:off x="7937764" y="4709393"/>
            <a:ext cx="965201" cy="228601"/>
          </a:xfrm>
          <a:prstGeom prst="rect">
            <a:avLst/>
          </a:prstGeom>
          <a:ln w="12700">
            <a:miter lim="400000"/>
          </a:ln>
        </p:spPr>
      </p:pic>
    </p:spTree>
  </p:cSld>
  <p:clrMapOvr>
    <a:masterClrMapping/>
  </p:clrMapOvr>
  <p:transition xmlns:p14="http://schemas.microsoft.com/office/powerpoint/2010/mai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Title, Content and Left Image">
    <p:spTree>
      <p:nvGrpSpPr>
        <p:cNvPr id="1" name=""/>
        <p:cNvGrpSpPr/>
        <p:nvPr/>
      </p:nvGrpSpPr>
      <p:grpSpPr>
        <a:xfrm>
          <a:off x="0" y="0"/>
          <a:ext cx="0" cy="0"/>
          <a:chOff x="0" y="0"/>
          <a:chExt cx="0" cy="0"/>
        </a:xfrm>
      </p:grpSpPr>
      <p:sp>
        <p:nvSpPr>
          <p:cNvPr id="71" name="Shape 71"/>
          <p:cNvSpPr/>
          <p:nvPr/>
        </p:nvSpPr>
        <p:spPr>
          <a:xfrm>
            <a:off x="0" y="4629150"/>
            <a:ext cx="9144000" cy="385764"/>
          </a:xfrm>
          <a:prstGeom prst="rect">
            <a:avLst/>
          </a:prstGeom>
          <a:solidFill>
            <a:srgbClr val="00786E"/>
          </a:solidFill>
          <a:ln w="12700">
            <a:miter lim="400000"/>
          </a:ln>
        </p:spPr>
        <p:txBody>
          <a:bodyPr lIns="0" tIns="0" rIns="0" bIns="0" anchor="ctr"/>
          <a:lstStyle/>
          <a:p>
            <a:pPr lvl="0">
              <a:defRPr>
                <a:solidFill>
                  <a:srgbClr val="FFFFFF"/>
                </a:solidFill>
                <a:uFill>
                  <a:solidFill>
                    <a:srgbClr val="FFFFFF"/>
                  </a:solidFill>
                </a:uFill>
              </a:defRPr>
            </a:pPr>
            <a:endParaRPr/>
          </a:p>
        </p:txBody>
      </p:sp>
      <p:sp>
        <p:nvSpPr>
          <p:cNvPr id="72" name="Shape 72"/>
          <p:cNvSpPr>
            <a:spLocks noGrp="1"/>
          </p:cNvSpPr>
          <p:nvPr>
            <p:ph type="sldNum" sz="quarter" idx="2"/>
          </p:nvPr>
        </p:nvSpPr>
        <p:spPr>
          <a:prstGeom prst="rect">
            <a:avLst/>
          </a:prstGeom>
        </p:spPr>
        <p:txBody>
          <a:bodyPr/>
          <a:lstStyle/>
          <a:p>
            <a:pPr lvl="0"/>
            <a:fld id="{86CB4B4D-7CA3-9044-876B-883B54F8677D}" type="slidenum">
              <a:t>‹#›</a:t>
            </a:fld>
            <a:endParaRPr/>
          </a:p>
        </p:txBody>
      </p:sp>
      <p:sp>
        <p:nvSpPr>
          <p:cNvPr id="73" name="Shape 73"/>
          <p:cNvSpPr/>
          <p:nvPr/>
        </p:nvSpPr>
        <p:spPr>
          <a:xfrm>
            <a:off x="366713" y="5043849"/>
            <a:ext cx="2274887" cy="127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600">
                <a:solidFill>
                  <a:srgbClr val="808080"/>
                </a:solidFill>
                <a:uFill>
                  <a:solidFill>
                    <a:srgbClr val="808080"/>
                  </a:solidFill>
                </a:uFill>
              </a:defRPr>
            </a:lvl1pPr>
          </a:lstStyle>
          <a:p>
            <a:pPr lvl="0">
              <a:defRPr sz="1800">
                <a:solidFill>
                  <a:srgbClr val="000000"/>
                </a:solidFill>
                <a:uFillTx/>
              </a:defRPr>
            </a:pPr>
            <a:r>
              <a:rPr sz="600">
                <a:solidFill>
                  <a:srgbClr val="808080"/>
                </a:solidFill>
                <a:uFill>
                  <a:solidFill>
                    <a:srgbClr val="808080"/>
                  </a:solidFill>
                </a:uFill>
              </a:rPr>
              <a:t>© Copyright 2014 Pivotal. All rights reserved.</a:t>
            </a:r>
          </a:p>
        </p:txBody>
      </p:sp>
      <p:pic>
        <p:nvPicPr>
          <p:cNvPr id="74" name="leftmedia.gif"/>
          <p:cNvPicPr/>
          <p:nvPr/>
        </p:nvPicPr>
        <p:blipFill>
          <a:blip/>
          <a:srcRect/>
          <a:stretch>
            <a:fillRect/>
          </a:stretch>
        </p:blipFill>
        <p:spPr>
          <a:xfrm>
            <a:off x="373941" y="1063724"/>
            <a:ext cx="2080364" cy="3390901"/>
          </a:xfrm>
          <a:prstGeom prst="rect">
            <a:avLst/>
          </a:prstGeom>
          <a:ln w="12700">
            <a:miter lim="400000"/>
          </a:ln>
        </p:spPr>
      </p:pic>
      <p:sp>
        <p:nvSpPr>
          <p:cNvPr id="75" name="Shape 75"/>
          <p:cNvSpPr>
            <a:spLocks noGrp="1"/>
          </p:cNvSpPr>
          <p:nvPr>
            <p:ph type="title"/>
          </p:nvPr>
        </p:nvSpPr>
        <p:spPr>
          <a:prstGeom prst="rect">
            <a:avLst/>
          </a:prstGeom>
        </p:spPr>
        <p:txBody>
          <a:bodyPr/>
          <a:lstStyle/>
          <a:p>
            <a:pPr lvl="0">
              <a:defRPr sz="1800">
                <a:solidFill>
                  <a:srgbClr val="000000"/>
                </a:solidFill>
                <a:uFillTx/>
              </a:defRPr>
            </a:pPr>
            <a:r>
              <a:rPr sz="3200">
                <a:solidFill>
                  <a:srgbClr val="008881"/>
                </a:solidFill>
                <a:uFill>
                  <a:solidFill>
                    <a:srgbClr val="008881"/>
                  </a:solidFill>
                </a:uFill>
              </a:rPr>
              <a:t>Title Text</a:t>
            </a:r>
          </a:p>
        </p:txBody>
      </p:sp>
      <p:sp>
        <p:nvSpPr>
          <p:cNvPr id="76" name="Shape 76"/>
          <p:cNvSpPr>
            <a:spLocks noGrp="1"/>
          </p:cNvSpPr>
          <p:nvPr>
            <p:ph type="body" idx="1"/>
          </p:nvPr>
        </p:nvSpPr>
        <p:spPr>
          <a:xfrm>
            <a:off x="2728914" y="1074737"/>
            <a:ext cx="6045201" cy="3429001"/>
          </a:xfrm>
          <a:prstGeom prst="rect">
            <a:avLst/>
          </a:prstGeom>
        </p:spPr>
        <p:txBody>
          <a:bodyPr/>
          <a:lstStyle/>
          <a:p>
            <a:pPr lvl="0">
              <a:defRPr sz="1800">
                <a:solidFill>
                  <a:srgbClr val="000000"/>
                </a:solidFill>
                <a:uFillTx/>
              </a:defRPr>
            </a:pPr>
            <a:r>
              <a:rPr sz="2400">
                <a:solidFill>
                  <a:srgbClr val="4D4D4D"/>
                </a:solidFill>
                <a:uFill>
                  <a:solidFill>
                    <a:srgbClr val="4D4D4D"/>
                  </a:solidFill>
                </a:uFill>
              </a:rPr>
              <a:t>Body Level One</a:t>
            </a:r>
          </a:p>
          <a:p>
            <a:pPr lvl="1">
              <a:defRPr sz="1800">
                <a:solidFill>
                  <a:srgbClr val="000000"/>
                </a:solidFill>
                <a:uFillTx/>
              </a:defRPr>
            </a:pPr>
            <a:r>
              <a:rPr sz="2400">
                <a:solidFill>
                  <a:srgbClr val="4D4D4D"/>
                </a:solidFill>
                <a:uFill>
                  <a:solidFill>
                    <a:srgbClr val="4D4D4D"/>
                  </a:solidFill>
                </a:uFill>
              </a:rPr>
              <a:t>Body Level Two</a:t>
            </a:r>
          </a:p>
          <a:p>
            <a:pPr lvl="2">
              <a:defRPr sz="1800">
                <a:solidFill>
                  <a:srgbClr val="000000"/>
                </a:solidFill>
                <a:uFillTx/>
              </a:defRPr>
            </a:pPr>
            <a:r>
              <a:rPr sz="2400">
                <a:solidFill>
                  <a:srgbClr val="4D4D4D"/>
                </a:solidFill>
                <a:uFill>
                  <a:solidFill>
                    <a:srgbClr val="4D4D4D"/>
                  </a:solidFill>
                </a:uFill>
              </a:rPr>
              <a:t>Body Level Three</a:t>
            </a:r>
          </a:p>
          <a:p>
            <a:pPr lvl="3">
              <a:defRPr sz="1800">
                <a:solidFill>
                  <a:srgbClr val="000000"/>
                </a:solidFill>
                <a:uFillTx/>
              </a:defRPr>
            </a:pPr>
            <a:r>
              <a:rPr sz="2400">
                <a:solidFill>
                  <a:srgbClr val="4D4D4D"/>
                </a:solidFill>
                <a:uFill>
                  <a:solidFill>
                    <a:srgbClr val="4D4D4D"/>
                  </a:solidFill>
                </a:uFill>
              </a:rPr>
              <a:t>Body Level Four</a:t>
            </a:r>
          </a:p>
          <a:p>
            <a:pPr lvl="4">
              <a:defRPr sz="1800">
                <a:solidFill>
                  <a:srgbClr val="000000"/>
                </a:solidFill>
                <a:uFillTx/>
              </a:defRPr>
            </a:pPr>
            <a:r>
              <a:rPr sz="2400">
                <a:solidFill>
                  <a:srgbClr val="4D4D4D"/>
                </a:solidFill>
                <a:uFill>
                  <a:solidFill>
                    <a:srgbClr val="4D4D4D"/>
                  </a:solidFill>
                </a:uFill>
              </a:rPr>
              <a:t>Body Level Five</a:t>
            </a:r>
          </a:p>
        </p:txBody>
      </p:sp>
      <p:pic>
        <p:nvPicPr>
          <p:cNvPr id="77" name="pasted-image.pdf"/>
          <p:cNvPicPr/>
          <p:nvPr/>
        </p:nvPicPr>
        <p:blipFill>
          <a:blip r:embed="rId2">
            <a:extLst/>
          </a:blip>
          <a:stretch>
            <a:fillRect/>
          </a:stretch>
        </p:blipFill>
        <p:spPr>
          <a:xfrm>
            <a:off x="7937764" y="4709393"/>
            <a:ext cx="965201" cy="228601"/>
          </a:xfrm>
          <a:prstGeom prst="rect">
            <a:avLst/>
          </a:prstGeom>
          <a:ln w="12700">
            <a:miter lim="400000"/>
          </a:ln>
        </p:spPr>
      </p:pic>
    </p:spTree>
  </p:cSld>
  <p:clrMapOvr>
    <a:masterClrMapping/>
  </p:clrMapOvr>
  <p:transition xmlns:p14="http://schemas.microsoft.com/office/powerpoint/2010/mai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cSld name="Title, Subtitle, Content and Left Image">
    <p:spTree>
      <p:nvGrpSpPr>
        <p:cNvPr id="1" name=""/>
        <p:cNvGrpSpPr/>
        <p:nvPr/>
      </p:nvGrpSpPr>
      <p:grpSpPr>
        <a:xfrm>
          <a:off x="0" y="0"/>
          <a:ext cx="0" cy="0"/>
          <a:chOff x="0" y="0"/>
          <a:chExt cx="0" cy="0"/>
        </a:xfrm>
      </p:grpSpPr>
      <p:sp>
        <p:nvSpPr>
          <p:cNvPr id="79" name="Shape 79"/>
          <p:cNvSpPr/>
          <p:nvPr/>
        </p:nvSpPr>
        <p:spPr>
          <a:xfrm>
            <a:off x="0" y="4629150"/>
            <a:ext cx="9144000" cy="385764"/>
          </a:xfrm>
          <a:prstGeom prst="rect">
            <a:avLst/>
          </a:prstGeom>
          <a:solidFill>
            <a:srgbClr val="00786E"/>
          </a:solidFill>
          <a:ln w="12700">
            <a:miter lim="400000"/>
          </a:ln>
        </p:spPr>
        <p:txBody>
          <a:bodyPr lIns="0" tIns="0" rIns="0" bIns="0" anchor="ctr"/>
          <a:lstStyle/>
          <a:p>
            <a:pPr lvl="0">
              <a:defRPr>
                <a:solidFill>
                  <a:srgbClr val="FFFFFF"/>
                </a:solidFill>
                <a:uFill>
                  <a:solidFill>
                    <a:srgbClr val="FFFFFF"/>
                  </a:solidFill>
                </a:uFill>
              </a:defRPr>
            </a:pPr>
            <a:endParaRPr/>
          </a:p>
        </p:txBody>
      </p:sp>
      <p:sp>
        <p:nvSpPr>
          <p:cNvPr id="80" name="Shape 80"/>
          <p:cNvSpPr>
            <a:spLocks noGrp="1"/>
          </p:cNvSpPr>
          <p:nvPr>
            <p:ph type="sldNum" sz="quarter" idx="2"/>
          </p:nvPr>
        </p:nvSpPr>
        <p:spPr>
          <a:prstGeom prst="rect">
            <a:avLst/>
          </a:prstGeom>
        </p:spPr>
        <p:txBody>
          <a:bodyPr/>
          <a:lstStyle/>
          <a:p>
            <a:pPr lvl="0"/>
            <a:fld id="{86CB4B4D-7CA3-9044-876B-883B54F8677D}" type="slidenum">
              <a:t>‹#›</a:t>
            </a:fld>
            <a:endParaRPr/>
          </a:p>
        </p:txBody>
      </p:sp>
      <p:sp>
        <p:nvSpPr>
          <p:cNvPr id="81" name="Shape 81"/>
          <p:cNvSpPr>
            <a:spLocks noGrp="1"/>
          </p:cNvSpPr>
          <p:nvPr>
            <p:ph type="title"/>
          </p:nvPr>
        </p:nvSpPr>
        <p:spPr>
          <a:xfrm>
            <a:off x="366713" y="325438"/>
            <a:ext cx="8410576" cy="460376"/>
          </a:xfrm>
          <a:prstGeom prst="rect">
            <a:avLst/>
          </a:prstGeom>
        </p:spPr>
        <p:txBody>
          <a:bodyPr/>
          <a:lstStyle/>
          <a:p>
            <a:pPr lvl="0">
              <a:defRPr sz="1800">
                <a:solidFill>
                  <a:srgbClr val="000000"/>
                </a:solidFill>
                <a:uFillTx/>
              </a:defRPr>
            </a:pPr>
            <a:r>
              <a:rPr sz="3200">
                <a:solidFill>
                  <a:srgbClr val="008881"/>
                </a:solidFill>
                <a:uFill>
                  <a:solidFill>
                    <a:srgbClr val="008881"/>
                  </a:solidFill>
                </a:uFill>
              </a:rPr>
              <a:t>Title Text</a:t>
            </a:r>
          </a:p>
        </p:txBody>
      </p:sp>
      <p:sp>
        <p:nvSpPr>
          <p:cNvPr id="82" name="Shape 82"/>
          <p:cNvSpPr>
            <a:spLocks noGrp="1"/>
          </p:cNvSpPr>
          <p:nvPr>
            <p:ph type="body" idx="1"/>
          </p:nvPr>
        </p:nvSpPr>
        <p:spPr>
          <a:xfrm>
            <a:off x="366713" y="785812"/>
            <a:ext cx="8410576" cy="346220"/>
          </a:xfrm>
          <a:prstGeom prst="rect">
            <a:avLst/>
          </a:prstGeom>
        </p:spPr>
        <p:txBody>
          <a:bodyPr/>
          <a:lstStyle>
            <a:lvl1pPr marL="0" indent="0">
              <a:spcBef>
                <a:spcPts val="0"/>
              </a:spcBef>
              <a:buClrTx/>
              <a:buSzTx/>
              <a:buFontTx/>
              <a:buNone/>
              <a:defRPr sz="2000"/>
            </a:lvl1pPr>
            <a:lvl2pPr marL="0" indent="457200">
              <a:spcBef>
                <a:spcPts val="0"/>
              </a:spcBef>
              <a:buClrTx/>
              <a:buSzTx/>
              <a:buFontTx/>
              <a:buNone/>
              <a:defRPr sz="2000"/>
            </a:lvl2pPr>
            <a:lvl3pPr marL="0" indent="914400">
              <a:spcBef>
                <a:spcPts val="0"/>
              </a:spcBef>
              <a:buClrTx/>
              <a:buSzTx/>
              <a:buFontTx/>
              <a:buNone/>
              <a:defRPr sz="2000"/>
            </a:lvl3pPr>
            <a:lvl4pPr marL="0" indent="1371600">
              <a:spcBef>
                <a:spcPts val="0"/>
              </a:spcBef>
              <a:buClrTx/>
              <a:buSzTx/>
              <a:buFontTx/>
              <a:buNone/>
              <a:defRPr sz="2000"/>
            </a:lvl4pPr>
            <a:lvl5pPr marL="0" indent="1828800">
              <a:spcBef>
                <a:spcPts val="0"/>
              </a:spcBef>
              <a:buClrTx/>
              <a:buSzTx/>
              <a:buFontTx/>
              <a:buNone/>
              <a:defRPr sz="2000"/>
            </a:lvl5pPr>
          </a:lstStyle>
          <a:p>
            <a:pPr lvl="0">
              <a:defRPr sz="1800">
                <a:solidFill>
                  <a:srgbClr val="000000"/>
                </a:solidFill>
                <a:uFillTx/>
              </a:defRPr>
            </a:pPr>
            <a:r>
              <a:rPr sz="2000">
                <a:solidFill>
                  <a:srgbClr val="4D4D4D"/>
                </a:solidFill>
                <a:uFill>
                  <a:solidFill>
                    <a:srgbClr val="4D4D4D"/>
                  </a:solidFill>
                </a:uFill>
              </a:rPr>
              <a:t>Body Level One</a:t>
            </a:r>
          </a:p>
          <a:p>
            <a:pPr lvl="1">
              <a:defRPr sz="1800">
                <a:solidFill>
                  <a:srgbClr val="000000"/>
                </a:solidFill>
                <a:uFillTx/>
              </a:defRPr>
            </a:pPr>
            <a:r>
              <a:rPr sz="2000">
                <a:solidFill>
                  <a:srgbClr val="4D4D4D"/>
                </a:solidFill>
                <a:uFill>
                  <a:solidFill>
                    <a:srgbClr val="4D4D4D"/>
                  </a:solidFill>
                </a:uFill>
              </a:rPr>
              <a:t>Body Level Two</a:t>
            </a:r>
          </a:p>
          <a:p>
            <a:pPr lvl="2">
              <a:defRPr sz="1800">
                <a:solidFill>
                  <a:srgbClr val="000000"/>
                </a:solidFill>
                <a:uFillTx/>
              </a:defRPr>
            </a:pPr>
            <a:r>
              <a:rPr sz="2000">
                <a:solidFill>
                  <a:srgbClr val="4D4D4D"/>
                </a:solidFill>
                <a:uFill>
                  <a:solidFill>
                    <a:srgbClr val="4D4D4D"/>
                  </a:solidFill>
                </a:uFill>
              </a:rPr>
              <a:t>Body Level Three</a:t>
            </a:r>
          </a:p>
          <a:p>
            <a:pPr lvl="3">
              <a:defRPr sz="1800">
                <a:solidFill>
                  <a:srgbClr val="000000"/>
                </a:solidFill>
                <a:uFillTx/>
              </a:defRPr>
            </a:pPr>
            <a:r>
              <a:rPr sz="2000">
                <a:solidFill>
                  <a:srgbClr val="4D4D4D"/>
                </a:solidFill>
                <a:uFill>
                  <a:solidFill>
                    <a:srgbClr val="4D4D4D"/>
                  </a:solidFill>
                </a:uFill>
              </a:rPr>
              <a:t>Body Level Four</a:t>
            </a:r>
          </a:p>
          <a:p>
            <a:pPr lvl="4">
              <a:defRPr sz="1800">
                <a:solidFill>
                  <a:srgbClr val="000000"/>
                </a:solidFill>
                <a:uFillTx/>
              </a:defRPr>
            </a:pPr>
            <a:r>
              <a:rPr sz="2000">
                <a:solidFill>
                  <a:srgbClr val="4D4D4D"/>
                </a:solidFill>
                <a:uFill>
                  <a:solidFill>
                    <a:srgbClr val="4D4D4D"/>
                  </a:solidFill>
                </a:uFill>
              </a:rPr>
              <a:t>Body Level Five</a:t>
            </a:r>
          </a:p>
        </p:txBody>
      </p:sp>
      <p:sp>
        <p:nvSpPr>
          <p:cNvPr id="83" name="Shape 83"/>
          <p:cNvSpPr/>
          <p:nvPr/>
        </p:nvSpPr>
        <p:spPr>
          <a:xfrm>
            <a:off x="366713" y="5021495"/>
            <a:ext cx="2274887" cy="127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600">
                <a:solidFill>
                  <a:srgbClr val="808080"/>
                </a:solidFill>
                <a:uFill>
                  <a:solidFill>
                    <a:srgbClr val="808080"/>
                  </a:solidFill>
                </a:uFill>
              </a:defRPr>
            </a:lvl1pPr>
          </a:lstStyle>
          <a:p>
            <a:pPr lvl="0">
              <a:defRPr sz="1800">
                <a:solidFill>
                  <a:srgbClr val="000000"/>
                </a:solidFill>
                <a:uFillTx/>
              </a:defRPr>
            </a:pPr>
            <a:r>
              <a:rPr sz="600">
                <a:solidFill>
                  <a:srgbClr val="808080"/>
                </a:solidFill>
                <a:uFill>
                  <a:solidFill>
                    <a:srgbClr val="808080"/>
                  </a:solidFill>
                </a:uFill>
              </a:rPr>
              <a:t>© Copyright 2014 Pivotal. All rights reserved.</a:t>
            </a:r>
          </a:p>
        </p:txBody>
      </p:sp>
      <p:pic>
        <p:nvPicPr>
          <p:cNvPr id="84" name="pasted-image.pdf"/>
          <p:cNvPicPr/>
          <p:nvPr/>
        </p:nvPicPr>
        <p:blipFill>
          <a:blip r:embed="rId2">
            <a:extLst/>
          </a:blip>
          <a:stretch>
            <a:fillRect/>
          </a:stretch>
        </p:blipFill>
        <p:spPr>
          <a:xfrm>
            <a:off x="7937764" y="4709393"/>
            <a:ext cx="965201" cy="228601"/>
          </a:xfrm>
          <a:prstGeom prst="rect">
            <a:avLst/>
          </a:prstGeom>
          <a:ln w="12700">
            <a:miter lim="400000"/>
          </a:ln>
        </p:spPr>
      </p:pic>
    </p:spTree>
  </p:cSld>
  <p:clrMapOvr>
    <a:masterClrMapping/>
  </p:clrMapOvr>
  <p:transition xmlns:p14="http://schemas.microsoft.com/office/powerpoint/2010/main" spd="med"/>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Two Columns">
    <p:spTree>
      <p:nvGrpSpPr>
        <p:cNvPr id="1" name=""/>
        <p:cNvGrpSpPr/>
        <p:nvPr/>
      </p:nvGrpSpPr>
      <p:grpSpPr>
        <a:xfrm>
          <a:off x="0" y="0"/>
          <a:ext cx="0" cy="0"/>
          <a:chOff x="0" y="0"/>
          <a:chExt cx="0" cy="0"/>
        </a:xfrm>
      </p:grpSpPr>
      <p:sp>
        <p:nvSpPr>
          <p:cNvPr id="86" name="Shape 86"/>
          <p:cNvSpPr/>
          <p:nvPr/>
        </p:nvSpPr>
        <p:spPr>
          <a:xfrm>
            <a:off x="0" y="4629150"/>
            <a:ext cx="9144000" cy="385764"/>
          </a:xfrm>
          <a:prstGeom prst="rect">
            <a:avLst/>
          </a:prstGeom>
          <a:solidFill>
            <a:srgbClr val="00786E"/>
          </a:solidFill>
          <a:ln w="12700">
            <a:miter lim="400000"/>
          </a:ln>
        </p:spPr>
        <p:txBody>
          <a:bodyPr lIns="45719" rIns="45719" anchor="ctr"/>
          <a:lstStyle/>
          <a:p>
            <a:pPr lvl="0">
              <a:defRPr>
                <a:solidFill>
                  <a:srgbClr val="FFFFFF"/>
                </a:solidFill>
                <a:uFill>
                  <a:solidFill>
                    <a:srgbClr val="FFFFFF"/>
                  </a:solidFill>
                </a:uFill>
              </a:defRPr>
            </a:pPr>
            <a:endParaRPr/>
          </a:p>
        </p:txBody>
      </p:sp>
      <p:sp>
        <p:nvSpPr>
          <p:cNvPr id="87" name="Shape 87"/>
          <p:cNvSpPr>
            <a:spLocks noGrp="1"/>
          </p:cNvSpPr>
          <p:nvPr>
            <p:ph type="sldNum" sz="quarter" idx="2"/>
          </p:nvPr>
        </p:nvSpPr>
        <p:spPr>
          <a:prstGeom prst="rect">
            <a:avLst/>
          </a:prstGeom>
        </p:spPr>
        <p:txBody>
          <a:bodyPr/>
          <a:lstStyle/>
          <a:p>
            <a:pPr lvl="0"/>
            <a:fld id="{86CB4B4D-7CA3-9044-876B-883B54F8677D}" type="slidenum">
              <a:t>‹#›</a:t>
            </a:fld>
            <a:endParaRPr/>
          </a:p>
        </p:txBody>
      </p:sp>
      <p:sp>
        <p:nvSpPr>
          <p:cNvPr id="88" name="Shape 88"/>
          <p:cNvSpPr>
            <a:spLocks noGrp="1"/>
          </p:cNvSpPr>
          <p:nvPr>
            <p:ph type="title"/>
          </p:nvPr>
        </p:nvSpPr>
        <p:spPr>
          <a:prstGeom prst="rect">
            <a:avLst/>
          </a:prstGeom>
        </p:spPr>
        <p:txBody>
          <a:bodyPr/>
          <a:lstStyle/>
          <a:p>
            <a:pPr lvl="0">
              <a:defRPr sz="1800">
                <a:solidFill>
                  <a:srgbClr val="000000"/>
                </a:solidFill>
                <a:uFillTx/>
              </a:defRPr>
            </a:pPr>
            <a:r>
              <a:rPr sz="3200">
                <a:solidFill>
                  <a:srgbClr val="008881"/>
                </a:solidFill>
                <a:uFill>
                  <a:solidFill>
                    <a:srgbClr val="008881"/>
                  </a:solidFill>
                </a:uFill>
              </a:rPr>
              <a:t>Title Text</a:t>
            </a:r>
          </a:p>
        </p:txBody>
      </p:sp>
      <p:sp>
        <p:nvSpPr>
          <p:cNvPr id="89" name="Shape 89"/>
          <p:cNvSpPr>
            <a:spLocks noGrp="1"/>
          </p:cNvSpPr>
          <p:nvPr>
            <p:ph type="body" idx="1"/>
          </p:nvPr>
        </p:nvSpPr>
        <p:spPr>
          <a:prstGeom prst="rect">
            <a:avLst/>
          </a:prstGeom>
        </p:spPr>
        <p:txBody>
          <a:bodyPr numCol="2" spcCol="420528"/>
          <a:lstStyle/>
          <a:p>
            <a:pPr lvl="0">
              <a:defRPr sz="1800">
                <a:solidFill>
                  <a:srgbClr val="000000"/>
                </a:solidFill>
                <a:uFillTx/>
              </a:defRPr>
            </a:pPr>
            <a:r>
              <a:rPr sz="2400">
                <a:solidFill>
                  <a:srgbClr val="4D4D4D"/>
                </a:solidFill>
                <a:uFill>
                  <a:solidFill>
                    <a:srgbClr val="4D4D4D"/>
                  </a:solidFill>
                </a:uFill>
              </a:rPr>
              <a:t>Body Level One</a:t>
            </a:r>
          </a:p>
          <a:p>
            <a:pPr lvl="1">
              <a:defRPr sz="1800">
                <a:solidFill>
                  <a:srgbClr val="000000"/>
                </a:solidFill>
                <a:uFillTx/>
              </a:defRPr>
            </a:pPr>
            <a:r>
              <a:rPr sz="2400">
                <a:solidFill>
                  <a:srgbClr val="4D4D4D"/>
                </a:solidFill>
                <a:uFill>
                  <a:solidFill>
                    <a:srgbClr val="4D4D4D"/>
                  </a:solidFill>
                </a:uFill>
              </a:rPr>
              <a:t>Body Level Two</a:t>
            </a:r>
          </a:p>
          <a:p>
            <a:pPr lvl="2">
              <a:defRPr sz="1800">
                <a:solidFill>
                  <a:srgbClr val="000000"/>
                </a:solidFill>
                <a:uFillTx/>
              </a:defRPr>
            </a:pPr>
            <a:r>
              <a:rPr sz="2400">
                <a:solidFill>
                  <a:srgbClr val="4D4D4D"/>
                </a:solidFill>
                <a:uFill>
                  <a:solidFill>
                    <a:srgbClr val="4D4D4D"/>
                  </a:solidFill>
                </a:uFill>
              </a:rPr>
              <a:t>Body Level Three</a:t>
            </a:r>
          </a:p>
          <a:p>
            <a:pPr lvl="3">
              <a:defRPr sz="1800">
                <a:solidFill>
                  <a:srgbClr val="000000"/>
                </a:solidFill>
                <a:uFillTx/>
              </a:defRPr>
            </a:pPr>
            <a:r>
              <a:rPr sz="2400">
                <a:solidFill>
                  <a:srgbClr val="4D4D4D"/>
                </a:solidFill>
                <a:uFill>
                  <a:solidFill>
                    <a:srgbClr val="4D4D4D"/>
                  </a:solidFill>
                </a:uFill>
              </a:rPr>
              <a:t>Body Level Four</a:t>
            </a:r>
          </a:p>
          <a:p>
            <a:pPr lvl="4">
              <a:defRPr sz="1800">
                <a:solidFill>
                  <a:srgbClr val="000000"/>
                </a:solidFill>
                <a:uFillTx/>
              </a:defRPr>
            </a:pPr>
            <a:r>
              <a:rPr sz="2400">
                <a:solidFill>
                  <a:srgbClr val="4D4D4D"/>
                </a:solidFill>
                <a:uFill>
                  <a:solidFill>
                    <a:srgbClr val="4D4D4D"/>
                  </a:solidFill>
                </a:uFill>
              </a:rPr>
              <a:t>Body Level Five</a:t>
            </a:r>
          </a:p>
        </p:txBody>
      </p:sp>
      <p:sp>
        <p:nvSpPr>
          <p:cNvPr id="90" name="Shape 90"/>
          <p:cNvSpPr/>
          <p:nvPr/>
        </p:nvSpPr>
        <p:spPr>
          <a:xfrm>
            <a:off x="366713" y="5043849"/>
            <a:ext cx="2274887" cy="127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600">
                <a:solidFill>
                  <a:srgbClr val="808080"/>
                </a:solidFill>
                <a:uFill>
                  <a:solidFill>
                    <a:srgbClr val="808080"/>
                  </a:solidFill>
                </a:uFill>
              </a:defRPr>
            </a:lvl1pPr>
          </a:lstStyle>
          <a:p>
            <a:pPr lvl="0">
              <a:defRPr sz="1800">
                <a:solidFill>
                  <a:srgbClr val="000000"/>
                </a:solidFill>
                <a:uFillTx/>
              </a:defRPr>
            </a:pPr>
            <a:r>
              <a:rPr sz="600">
                <a:solidFill>
                  <a:srgbClr val="808080"/>
                </a:solidFill>
                <a:uFill>
                  <a:solidFill>
                    <a:srgbClr val="808080"/>
                  </a:solidFill>
                </a:uFill>
              </a:rPr>
              <a:t>© Copyright 2014 Pivotal. All rights reserved.</a:t>
            </a:r>
          </a:p>
        </p:txBody>
      </p:sp>
      <p:pic>
        <p:nvPicPr>
          <p:cNvPr id="91" name="pasted-image.pdf"/>
          <p:cNvPicPr/>
          <p:nvPr/>
        </p:nvPicPr>
        <p:blipFill>
          <a:blip r:embed="rId2">
            <a:extLst/>
          </a:blip>
          <a:stretch>
            <a:fillRect/>
          </a:stretch>
        </p:blipFill>
        <p:spPr>
          <a:xfrm>
            <a:off x="7937764" y="4709393"/>
            <a:ext cx="965201" cy="228601"/>
          </a:xfrm>
          <a:prstGeom prst="rect">
            <a:avLst/>
          </a:prstGeom>
          <a:ln w="12700">
            <a:miter lim="400000"/>
          </a:ln>
        </p:spPr>
      </p:pic>
    </p:spTree>
  </p:cSld>
  <p:clrMapOvr>
    <a:masterClrMapping/>
  </p:clrMapOvr>
  <p:transition xmlns:p14="http://schemas.microsoft.com/office/powerpoint/2010/mai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Footer Bar Only">
    <p:spTree>
      <p:nvGrpSpPr>
        <p:cNvPr id="1" name=""/>
        <p:cNvGrpSpPr/>
        <p:nvPr/>
      </p:nvGrpSpPr>
      <p:grpSpPr>
        <a:xfrm>
          <a:off x="0" y="0"/>
          <a:ext cx="0" cy="0"/>
          <a:chOff x="0" y="0"/>
          <a:chExt cx="0" cy="0"/>
        </a:xfrm>
      </p:grpSpPr>
      <p:sp>
        <p:nvSpPr>
          <p:cNvPr id="93" name="Shape 93"/>
          <p:cNvSpPr>
            <a:spLocks noGrp="1"/>
          </p:cNvSpPr>
          <p:nvPr>
            <p:ph type="sldNum" sz="quarter" idx="2"/>
          </p:nvPr>
        </p:nvSpPr>
        <p:spPr>
          <a:prstGeom prst="rect">
            <a:avLst/>
          </a:prstGeom>
        </p:spPr>
        <p:txBody>
          <a:bodyPr/>
          <a:lstStyle/>
          <a:p>
            <a:pPr lvl="0"/>
            <a:fld id="{86CB4B4D-7CA3-9044-876B-883B54F8677D}" type="slidenum">
              <a:t>‹#›</a:t>
            </a:fld>
            <a:endParaRPr/>
          </a:p>
        </p:txBody>
      </p:sp>
    </p:spTree>
  </p:cSld>
  <p:clrMapOvr>
    <a:masterClrMapping/>
  </p:clrMapOvr>
  <p:transition xmlns:p14="http://schemas.microsoft.com/office/powerpoint/2010/main" spd="med"/>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x">
  <p:cSld name="Black Background">
    <p:spTree>
      <p:nvGrpSpPr>
        <p:cNvPr id="1" name=""/>
        <p:cNvGrpSpPr/>
        <p:nvPr/>
      </p:nvGrpSpPr>
      <p:grpSpPr>
        <a:xfrm>
          <a:off x="0" y="0"/>
          <a:ext cx="0" cy="0"/>
          <a:chOff x="0" y="0"/>
          <a:chExt cx="0" cy="0"/>
        </a:xfrm>
      </p:grpSpPr>
      <p:sp>
        <p:nvSpPr>
          <p:cNvPr id="95" name="Shape 95"/>
          <p:cNvSpPr/>
          <p:nvPr/>
        </p:nvSpPr>
        <p:spPr>
          <a:xfrm>
            <a:off x="0" y="4629150"/>
            <a:ext cx="9144000" cy="385764"/>
          </a:xfrm>
          <a:prstGeom prst="rect">
            <a:avLst/>
          </a:prstGeom>
          <a:solidFill>
            <a:srgbClr val="00786E"/>
          </a:solidFill>
          <a:ln w="12700">
            <a:miter lim="400000"/>
          </a:ln>
        </p:spPr>
        <p:txBody>
          <a:bodyPr lIns="0" tIns="0" rIns="0" bIns="0" anchor="ctr"/>
          <a:lstStyle/>
          <a:p>
            <a:pPr lvl="0">
              <a:defRPr>
                <a:solidFill>
                  <a:srgbClr val="FFFFFF"/>
                </a:solidFill>
                <a:uFill>
                  <a:solidFill>
                    <a:srgbClr val="FFFFFF"/>
                  </a:solidFill>
                </a:uFill>
              </a:defRPr>
            </a:pPr>
            <a:endParaRPr/>
          </a:p>
        </p:txBody>
      </p:sp>
      <p:sp>
        <p:nvSpPr>
          <p:cNvPr id="96" name="Shape 96"/>
          <p:cNvSpPr/>
          <p:nvPr/>
        </p:nvSpPr>
        <p:spPr>
          <a:xfrm>
            <a:off x="366713" y="5018449"/>
            <a:ext cx="2274887" cy="127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600">
                <a:solidFill>
                  <a:srgbClr val="808080"/>
                </a:solidFill>
                <a:uFill>
                  <a:solidFill>
                    <a:srgbClr val="808080"/>
                  </a:solidFill>
                </a:uFill>
              </a:defRPr>
            </a:lvl1pPr>
          </a:lstStyle>
          <a:p>
            <a:pPr lvl="0">
              <a:defRPr sz="1800">
                <a:solidFill>
                  <a:srgbClr val="000000"/>
                </a:solidFill>
                <a:uFillTx/>
              </a:defRPr>
            </a:pPr>
            <a:r>
              <a:rPr sz="600">
                <a:solidFill>
                  <a:srgbClr val="808080"/>
                </a:solidFill>
                <a:uFill>
                  <a:solidFill>
                    <a:srgbClr val="808080"/>
                  </a:solidFill>
                </a:uFill>
              </a:rPr>
              <a:t>© Copyright 2014 Pivotal. All rights reserved.</a:t>
            </a:r>
          </a:p>
        </p:txBody>
      </p:sp>
      <p:pic>
        <p:nvPicPr>
          <p:cNvPr id="97" name="image1.png" descr="Pivotal_Logo_white.png"/>
          <p:cNvPicPr/>
          <p:nvPr/>
        </p:nvPicPr>
        <p:blipFill>
          <a:blip/>
          <a:stretch>
            <a:fillRect/>
          </a:stretch>
        </p:blipFill>
        <p:spPr>
          <a:xfrm>
            <a:off x="7941733" y="4713966"/>
            <a:ext cx="957263" cy="219456"/>
          </a:xfrm>
          <a:prstGeom prst="rect">
            <a:avLst/>
          </a:prstGeom>
          <a:ln w="12700">
            <a:miter lim="400000"/>
          </a:ln>
        </p:spPr>
      </p:pic>
      <p:sp>
        <p:nvSpPr>
          <p:cNvPr id="98" name="Shape 98"/>
          <p:cNvSpPr/>
          <p:nvPr/>
        </p:nvSpPr>
        <p:spPr>
          <a:xfrm>
            <a:off x="0" y="0"/>
            <a:ext cx="9144000" cy="5143500"/>
          </a:xfrm>
          <a:prstGeom prst="rect">
            <a:avLst/>
          </a:prstGeom>
          <a:solidFill/>
          <a:ln w="12700">
            <a:solidFill/>
            <a:round/>
          </a:ln>
        </p:spPr>
        <p:txBody>
          <a:bodyPr lIns="0" tIns="0" rIns="0" bIns="0" anchor="ctr"/>
          <a:lstStyle/>
          <a:p>
            <a:pPr lvl="0" algn="ctr">
              <a:defRPr>
                <a:solidFill>
                  <a:srgbClr val="FFFFFF"/>
                </a:solidFill>
                <a:uFill>
                  <a:solidFill>
                    <a:srgbClr val="FFFFFF"/>
                  </a:solidFill>
                </a:uFill>
              </a:defRPr>
            </a:pPr>
            <a:endParaRPr/>
          </a:p>
        </p:txBody>
      </p:sp>
      <p:sp>
        <p:nvSpPr>
          <p:cNvPr id="99" name="Shape 99"/>
          <p:cNvSpPr/>
          <p:nvPr/>
        </p:nvSpPr>
        <p:spPr>
          <a:xfrm>
            <a:off x="0" y="4629150"/>
            <a:ext cx="9144000" cy="385764"/>
          </a:xfrm>
          <a:prstGeom prst="rect">
            <a:avLst/>
          </a:prstGeom>
          <a:solidFill>
            <a:srgbClr val="00786E"/>
          </a:solidFill>
          <a:ln w="12700">
            <a:miter lim="400000"/>
          </a:ln>
        </p:spPr>
        <p:txBody>
          <a:bodyPr lIns="0" tIns="0" rIns="0" bIns="0" anchor="ctr"/>
          <a:lstStyle/>
          <a:p>
            <a:pPr lvl="0">
              <a:defRPr>
                <a:solidFill>
                  <a:srgbClr val="FFFFFF"/>
                </a:solidFill>
                <a:uFill>
                  <a:solidFill>
                    <a:srgbClr val="FFFFFF"/>
                  </a:solidFill>
                </a:uFill>
              </a:defRPr>
            </a:pPr>
            <a:endParaRPr/>
          </a:p>
        </p:txBody>
      </p:sp>
      <p:sp>
        <p:nvSpPr>
          <p:cNvPr id="100" name="Shape 100"/>
          <p:cNvSpPr>
            <a:spLocks noGrp="1"/>
          </p:cNvSpPr>
          <p:nvPr>
            <p:ph type="sldNum" sz="quarter" idx="2"/>
          </p:nvPr>
        </p:nvSpPr>
        <p:spPr>
          <a:prstGeom prst="rect">
            <a:avLst/>
          </a:prstGeom>
        </p:spPr>
        <p:txBody>
          <a:bodyPr/>
          <a:lstStyle/>
          <a:p>
            <a:pPr lvl="0"/>
            <a:fld id="{86CB4B4D-7CA3-9044-876B-883B54F8677D}" type="slidenum">
              <a:t>‹#›</a:t>
            </a:fld>
            <a:endParaRPr/>
          </a:p>
        </p:txBody>
      </p:sp>
      <p:sp>
        <p:nvSpPr>
          <p:cNvPr id="101" name="Shape 101"/>
          <p:cNvSpPr/>
          <p:nvPr/>
        </p:nvSpPr>
        <p:spPr>
          <a:xfrm>
            <a:off x="366713" y="5043849"/>
            <a:ext cx="2274887" cy="127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600">
                <a:solidFill>
                  <a:srgbClr val="808080"/>
                </a:solidFill>
                <a:uFill>
                  <a:solidFill>
                    <a:srgbClr val="808080"/>
                  </a:solidFill>
                </a:uFill>
              </a:defRPr>
            </a:lvl1pPr>
          </a:lstStyle>
          <a:p>
            <a:pPr lvl="0">
              <a:defRPr sz="1800">
                <a:solidFill>
                  <a:srgbClr val="000000"/>
                </a:solidFill>
                <a:uFillTx/>
              </a:defRPr>
            </a:pPr>
            <a:r>
              <a:rPr sz="600">
                <a:solidFill>
                  <a:srgbClr val="808080"/>
                </a:solidFill>
                <a:uFill>
                  <a:solidFill>
                    <a:srgbClr val="808080"/>
                  </a:solidFill>
                </a:uFill>
              </a:rPr>
              <a:t>© Copyright 2014 Pivotal. All rights reserved.</a:t>
            </a:r>
          </a:p>
        </p:txBody>
      </p:sp>
      <p:pic>
        <p:nvPicPr>
          <p:cNvPr id="102" name="pasted-image.pdf"/>
          <p:cNvPicPr/>
          <p:nvPr/>
        </p:nvPicPr>
        <p:blipFill>
          <a:blip r:embed="rId2">
            <a:extLst/>
          </a:blip>
          <a:stretch>
            <a:fillRect/>
          </a:stretch>
        </p:blipFill>
        <p:spPr>
          <a:xfrm>
            <a:off x="7937764" y="4709393"/>
            <a:ext cx="965201" cy="228601"/>
          </a:xfrm>
          <a:prstGeom prst="rect">
            <a:avLst/>
          </a:prstGeom>
          <a:ln w="12700">
            <a:miter lim="400000"/>
          </a:ln>
        </p:spPr>
      </p:pic>
    </p:spTree>
  </p:cSld>
  <p:clrMapOvr>
    <a:masterClrMapping/>
  </p:clrMapOvr>
  <p:transition xmlns:p14="http://schemas.microsoft.com/office/powerpoint/2010/main" spd="med"/>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x">
  <p:cSld name="Pivotal Title Slide">
    <p:bg>
      <p:bgPr>
        <a:solidFill>
          <a:srgbClr val="33928A"/>
        </a:solidFill>
        <a:effectLst/>
      </p:bgPr>
    </p:bg>
    <p:spTree>
      <p:nvGrpSpPr>
        <p:cNvPr id="1" name=""/>
        <p:cNvGrpSpPr/>
        <p:nvPr/>
      </p:nvGrpSpPr>
      <p:grpSpPr>
        <a:xfrm>
          <a:off x="0" y="0"/>
          <a:ext cx="0" cy="0"/>
          <a:chOff x="0" y="0"/>
          <a:chExt cx="0" cy="0"/>
        </a:xfrm>
      </p:grpSpPr>
      <p:sp>
        <p:nvSpPr>
          <p:cNvPr id="104" name="Shape 104"/>
          <p:cNvSpPr/>
          <p:nvPr/>
        </p:nvSpPr>
        <p:spPr>
          <a:xfrm>
            <a:off x="0" y="0"/>
            <a:ext cx="9144000" cy="5143500"/>
          </a:xfrm>
          <a:prstGeom prst="rect">
            <a:avLst/>
          </a:prstGeom>
          <a:solidFill/>
          <a:ln w="12700">
            <a:miter lim="400000"/>
          </a:ln>
        </p:spPr>
        <p:txBody>
          <a:bodyPr lIns="0" tIns="0" rIns="0" bIns="0" anchor="ctr"/>
          <a:lstStyle/>
          <a:p>
            <a:pPr lvl="0" algn="ctr">
              <a:defRPr>
                <a:solidFill>
                  <a:srgbClr val="FFFFFF"/>
                </a:solidFill>
                <a:uFill>
                  <a:solidFill>
                    <a:srgbClr val="FFFFFF"/>
                  </a:solidFill>
                </a:uFill>
              </a:defRPr>
            </a:pPr>
            <a:endParaRPr/>
          </a:p>
        </p:txBody>
      </p:sp>
      <p:sp>
        <p:nvSpPr>
          <p:cNvPr id="105" name="Shape 105"/>
          <p:cNvSpPr/>
          <p:nvPr/>
        </p:nvSpPr>
        <p:spPr>
          <a:xfrm>
            <a:off x="1701800" y="3094038"/>
            <a:ext cx="5689600" cy="43706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lvl="0" algn="ctr">
              <a:defRPr>
                <a:solidFill>
                  <a:srgbClr val="000000"/>
                </a:solidFill>
                <a:uFillTx/>
              </a:defRPr>
            </a:pPr>
            <a:r>
              <a:rPr sz="2400">
                <a:solidFill>
                  <a:srgbClr val="F27C3A"/>
                </a:solidFill>
                <a:uFill>
                  <a:solidFill>
                    <a:srgbClr val="F27C3A"/>
                  </a:solidFill>
                </a:uFill>
              </a:rPr>
              <a:t>A NEW PLATFORM </a:t>
            </a:r>
            <a:r>
              <a:rPr sz="2400">
                <a:solidFill>
                  <a:srgbClr val="3EA7BC"/>
                </a:solidFill>
                <a:uFill>
                  <a:solidFill>
                    <a:srgbClr val="3EA7BC"/>
                  </a:solidFill>
                </a:uFill>
              </a:rPr>
              <a:t>FOR A NEW ERA</a:t>
            </a:r>
          </a:p>
        </p:txBody>
      </p:sp>
      <p:pic>
        <p:nvPicPr>
          <p:cNvPr id="106" name="pasted-image.pdf"/>
          <p:cNvPicPr/>
          <p:nvPr/>
        </p:nvPicPr>
        <p:blipFill>
          <a:blip r:embed="rId2">
            <a:extLst/>
          </a:blip>
          <a:stretch>
            <a:fillRect/>
          </a:stretch>
        </p:blipFill>
        <p:spPr>
          <a:xfrm>
            <a:off x="1974850" y="1658938"/>
            <a:ext cx="5194300" cy="1270001"/>
          </a:xfrm>
          <a:prstGeom prst="rect">
            <a:avLst/>
          </a:prstGeom>
          <a:ln w="12700">
            <a:miter lim="400000"/>
          </a:ln>
        </p:spPr>
      </p:pic>
    </p:spTree>
  </p:cSld>
  <p:clrMapOvr>
    <a:masterClrMapping/>
  </p:clrMapOvr>
  <p:transition xmlns:p14="http://schemas.microsoft.com/office/powerpoint/2010/main" spd="med"/>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x">
  <p:cSld name="Title Slide copy">
    <p:bg>
      <p:bgPr>
        <a:solidFill>
          <a:srgbClr val="000000"/>
        </a:solidFill>
        <a:effectLst/>
      </p:bgPr>
    </p:bg>
    <p:spTree>
      <p:nvGrpSpPr>
        <p:cNvPr id="1" name=""/>
        <p:cNvGrpSpPr/>
        <p:nvPr/>
      </p:nvGrpSpPr>
      <p:grpSpPr>
        <a:xfrm>
          <a:off x="0" y="0"/>
          <a:ext cx="0" cy="0"/>
          <a:chOff x="0" y="0"/>
          <a:chExt cx="0" cy="0"/>
        </a:xfrm>
      </p:grpSpPr>
      <p:sp>
        <p:nvSpPr>
          <p:cNvPr id="108" name="Shape 108"/>
          <p:cNvSpPr>
            <a:spLocks noGrp="1"/>
          </p:cNvSpPr>
          <p:nvPr>
            <p:ph type="title"/>
          </p:nvPr>
        </p:nvSpPr>
        <p:spPr>
          <a:xfrm>
            <a:off x="890587" y="27031"/>
            <a:ext cx="7620001" cy="2292305"/>
          </a:xfrm>
          <a:prstGeom prst="rect">
            <a:avLst/>
          </a:prstGeom>
        </p:spPr>
        <p:txBody>
          <a:bodyPr anchor="b"/>
          <a:lstStyle>
            <a:lvl1pPr>
              <a:defRPr sz="3600">
                <a:solidFill>
                  <a:srgbClr val="F06E40"/>
                </a:solidFill>
                <a:uFill>
                  <a:solidFill>
                    <a:srgbClr val="F16F3B"/>
                  </a:solidFill>
                </a:uFill>
                <a:latin typeface="Avenir Next Medium"/>
                <a:ea typeface="Avenir Next Medium"/>
                <a:cs typeface="Avenir Next Medium"/>
                <a:sym typeface="Avenir Next Medium"/>
              </a:defRPr>
            </a:lvl1pPr>
          </a:lstStyle>
          <a:p>
            <a:pPr lvl="0">
              <a:defRPr sz="1800">
                <a:solidFill>
                  <a:srgbClr val="000000"/>
                </a:solidFill>
                <a:uFillTx/>
              </a:defRPr>
            </a:pPr>
            <a:r>
              <a:rPr sz="3600">
                <a:solidFill>
                  <a:srgbClr val="F06E40"/>
                </a:solidFill>
                <a:uFill>
                  <a:solidFill>
                    <a:srgbClr val="F16F3B"/>
                  </a:solidFill>
                </a:uFill>
              </a:rPr>
              <a:t>Title Text</a:t>
            </a:r>
          </a:p>
        </p:txBody>
      </p:sp>
      <p:sp>
        <p:nvSpPr>
          <p:cNvPr id="109" name="Shape 109"/>
          <p:cNvSpPr>
            <a:spLocks noGrp="1"/>
          </p:cNvSpPr>
          <p:nvPr>
            <p:ph type="body" idx="1"/>
          </p:nvPr>
        </p:nvSpPr>
        <p:spPr>
          <a:xfrm>
            <a:off x="890587" y="2633384"/>
            <a:ext cx="7620001" cy="1042337"/>
          </a:xfrm>
          <a:prstGeom prst="rect">
            <a:avLst/>
          </a:prstGeom>
        </p:spPr>
        <p:txBody>
          <a:bodyPr/>
          <a:lstStyle>
            <a:lvl1pPr marL="0" indent="0">
              <a:spcBef>
                <a:spcPts val="0"/>
              </a:spcBef>
              <a:buClrTx/>
              <a:buSzTx/>
              <a:buFontTx/>
              <a:buNone/>
              <a:defRPr>
                <a:solidFill>
                  <a:srgbClr val="1BA8DC"/>
                </a:solidFill>
                <a:uFill>
                  <a:solidFill>
                    <a:srgbClr val="3EA7BC"/>
                  </a:solidFill>
                </a:uFill>
                <a:latin typeface="Avenir Next"/>
                <a:ea typeface="Avenir Next"/>
                <a:cs typeface="Avenir Next"/>
                <a:sym typeface="Avenir Next"/>
              </a:defRPr>
            </a:lvl1pPr>
            <a:lvl2pPr marL="0" indent="457200">
              <a:spcBef>
                <a:spcPts val="0"/>
              </a:spcBef>
              <a:buClrTx/>
              <a:buSzTx/>
              <a:buFontTx/>
              <a:buNone/>
              <a:defRPr>
                <a:solidFill>
                  <a:srgbClr val="1BA8DC"/>
                </a:solidFill>
                <a:uFill>
                  <a:solidFill>
                    <a:srgbClr val="3EA7BC"/>
                  </a:solidFill>
                </a:uFill>
                <a:latin typeface="Avenir Next"/>
                <a:ea typeface="Avenir Next"/>
                <a:cs typeface="Avenir Next"/>
                <a:sym typeface="Avenir Next"/>
              </a:defRPr>
            </a:lvl2pPr>
            <a:lvl3pPr marL="0" indent="914400">
              <a:spcBef>
                <a:spcPts val="0"/>
              </a:spcBef>
              <a:buClrTx/>
              <a:buSzTx/>
              <a:buFontTx/>
              <a:buNone/>
              <a:defRPr>
                <a:solidFill>
                  <a:srgbClr val="1BA8DC"/>
                </a:solidFill>
                <a:uFill>
                  <a:solidFill>
                    <a:srgbClr val="3EA7BC"/>
                  </a:solidFill>
                </a:uFill>
                <a:latin typeface="Avenir Next"/>
                <a:ea typeface="Avenir Next"/>
                <a:cs typeface="Avenir Next"/>
                <a:sym typeface="Avenir Next"/>
              </a:defRPr>
            </a:lvl3pPr>
            <a:lvl4pPr marL="0" indent="1371600">
              <a:spcBef>
                <a:spcPts val="0"/>
              </a:spcBef>
              <a:buClrTx/>
              <a:buSzTx/>
              <a:buFontTx/>
              <a:buNone/>
              <a:defRPr>
                <a:solidFill>
                  <a:srgbClr val="1BA8DC"/>
                </a:solidFill>
                <a:uFill>
                  <a:solidFill>
                    <a:srgbClr val="3EA7BC"/>
                  </a:solidFill>
                </a:uFill>
                <a:latin typeface="Avenir Next"/>
                <a:ea typeface="Avenir Next"/>
                <a:cs typeface="Avenir Next"/>
                <a:sym typeface="Avenir Next"/>
              </a:defRPr>
            </a:lvl4pPr>
            <a:lvl5pPr marL="0" indent="1828800">
              <a:spcBef>
                <a:spcPts val="0"/>
              </a:spcBef>
              <a:buClrTx/>
              <a:buSzTx/>
              <a:buFontTx/>
              <a:buNone/>
              <a:defRPr>
                <a:solidFill>
                  <a:srgbClr val="1BA8DC"/>
                </a:solidFill>
                <a:uFill>
                  <a:solidFill>
                    <a:srgbClr val="3EA7BC"/>
                  </a:solidFill>
                </a:uFill>
                <a:latin typeface="Avenir Next"/>
                <a:ea typeface="Avenir Next"/>
                <a:cs typeface="Avenir Next"/>
                <a:sym typeface="Avenir Next"/>
              </a:defRPr>
            </a:lvl5pPr>
          </a:lstStyle>
          <a:p>
            <a:pPr lvl="0">
              <a:defRPr sz="1800">
                <a:solidFill>
                  <a:srgbClr val="000000"/>
                </a:solidFill>
                <a:uFillTx/>
              </a:defRPr>
            </a:pPr>
            <a:r>
              <a:rPr sz="2400">
                <a:solidFill>
                  <a:srgbClr val="1BA8DC"/>
                </a:solidFill>
                <a:uFill>
                  <a:solidFill>
                    <a:srgbClr val="3EA7BC"/>
                  </a:solidFill>
                </a:uFill>
              </a:rPr>
              <a:t>Body Level One</a:t>
            </a:r>
          </a:p>
          <a:p>
            <a:pPr lvl="1">
              <a:defRPr sz="1800">
                <a:solidFill>
                  <a:srgbClr val="000000"/>
                </a:solidFill>
                <a:uFillTx/>
              </a:defRPr>
            </a:pPr>
            <a:r>
              <a:rPr sz="2400">
                <a:solidFill>
                  <a:srgbClr val="1BA8DC"/>
                </a:solidFill>
                <a:uFill>
                  <a:solidFill>
                    <a:srgbClr val="3EA7BC"/>
                  </a:solidFill>
                </a:uFill>
              </a:rPr>
              <a:t>Body Level Two</a:t>
            </a:r>
          </a:p>
          <a:p>
            <a:pPr lvl="2">
              <a:defRPr sz="1800">
                <a:solidFill>
                  <a:srgbClr val="000000"/>
                </a:solidFill>
                <a:uFillTx/>
              </a:defRPr>
            </a:pPr>
            <a:r>
              <a:rPr sz="2400">
                <a:solidFill>
                  <a:srgbClr val="1BA8DC"/>
                </a:solidFill>
                <a:uFill>
                  <a:solidFill>
                    <a:srgbClr val="3EA7BC"/>
                  </a:solidFill>
                </a:uFill>
              </a:rPr>
              <a:t>Body Level Three</a:t>
            </a:r>
          </a:p>
          <a:p>
            <a:pPr lvl="3">
              <a:defRPr sz="1800">
                <a:solidFill>
                  <a:srgbClr val="000000"/>
                </a:solidFill>
                <a:uFillTx/>
              </a:defRPr>
            </a:pPr>
            <a:r>
              <a:rPr sz="2400">
                <a:solidFill>
                  <a:srgbClr val="1BA8DC"/>
                </a:solidFill>
                <a:uFill>
                  <a:solidFill>
                    <a:srgbClr val="3EA7BC"/>
                  </a:solidFill>
                </a:uFill>
              </a:rPr>
              <a:t>Body Level Four</a:t>
            </a:r>
          </a:p>
          <a:p>
            <a:pPr lvl="4">
              <a:defRPr sz="1800">
                <a:solidFill>
                  <a:srgbClr val="000000"/>
                </a:solidFill>
                <a:uFillTx/>
              </a:defRPr>
            </a:pPr>
            <a:r>
              <a:rPr sz="2400">
                <a:solidFill>
                  <a:srgbClr val="1BA8DC"/>
                </a:solidFill>
                <a:uFill>
                  <a:solidFill>
                    <a:srgbClr val="3EA7BC"/>
                  </a:solidFill>
                </a:uFill>
              </a:rPr>
              <a:t>Body Level Five</a:t>
            </a:r>
          </a:p>
        </p:txBody>
      </p:sp>
      <p:sp>
        <p:nvSpPr>
          <p:cNvPr id="110" name="Shape 110"/>
          <p:cNvSpPr>
            <a:spLocks noGrp="1"/>
          </p:cNvSpPr>
          <p:nvPr>
            <p:ph type="sldNum" sz="quarter" idx="2"/>
          </p:nvPr>
        </p:nvSpPr>
        <p:spPr>
          <a:prstGeom prst="rect">
            <a:avLst/>
          </a:prstGeom>
        </p:spPr>
        <p:txBody>
          <a:bodyPr/>
          <a:lstStyle/>
          <a:p>
            <a:pPr lvl="0"/>
            <a:fld id="{86CB4B4D-7CA3-9044-876B-883B54F8677D}" type="slidenum">
              <a:t>‹#›</a:t>
            </a:fld>
            <a:endParaRPr/>
          </a:p>
        </p:txBody>
      </p:sp>
      <p:sp>
        <p:nvSpPr>
          <p:cNvPr id="111" name="Shape 111"/>
          <p:cNvSpPr/>
          <p:nvPr/>
        </p:nvSpPr>
        <p:spPr>
          <a:xfrm>
            <a:off x="0" y="4629150"/>
            <a:ext cx="9144000" cy="385764"/>
          </a:xfrm>
          <a:prstGeom prst="rect">
            <a:avLst/>
          </a:prstGeom>
          <a:solidFill>
            <a:srgbClr val="00786E"/>
          </a:solidFill>
          <a:ln w="12700">
            <a:miter lim="400000"/>
          </a:ln>
        </p:spPr>
        <p:txBody>
          <a:bodyPr lIns="0" tIns="0" rIns="0" bIns="0" anchor="ctr"/>
          <a:lstStyle/>
          <a:p>
            <a:pPr lvl="0">
              <a:defRPr>
                <a:solidFill>
                  <a:srgbClr val="FFFFFF"/>
                </a:solidFill>
                <a:uFill>
                  <a:solidFill>
                    <a:srgbClr val="FFFFFF"/>
                  </a:solidFill>
                </a:uFill>
              </a:defRPr>
            </a:pPr>
            <a:endParaRPr/>
          </a:p>
        </p:txBody>
      </p:sp>
      <p:sp>
        <p:nvSpPr>
          <p:cNvPr id="112" name="Shape 112"/>
          <p:cNvSpPr/>
          <p:nvPr/>
        </p:nvSpPr>
        <p:spPr>
          <a:xfrm>
            <a:off x="366713" y="5043849"/>
            <a:ext cx="2274887" cy="127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600">
                <a:solidFill>
                  <a:srgbClr val="808080"/>
                </a:solidFill>
                <a:uFill>
                  <a:solidFill>
                    <a:srgbClr val="808080"/>
                  </a:solidFill>
                </a:uFill>
              </a:defRPr>
            </a:lvl1pPr>
          </a:lstStyle>
          <a:p>
            <a:pPr lvl="0">
              <a:defRPr sz="1800">
                <a:solidFill>
                  <a:srgbClr val="000000"/>
                </a:solidFill>
                <a:uFillTx/>
              </a:defRPr>
            </a:pPr>
            <a:r>
              <a:rPr sz="600">
                <a:solidFill>
                  <a:srgbClr val="808080"/>
                </a:solidFill>
                <a:uFill>
                  <a:solidFill>
                    <a:srgbClr val="808080"/>
                  </a:solidFill>
                </a:uFill>
              </a:rPr>
              <a:t>© Copyright 2014 Pivotal. All rights reserved.</a:t>
            </a:r>
          </a:p>
        </p:txBody>
      </p:sp>
      <p:pic>
        <p:nvPicPr>
          <p:cNvPr id="113" name="Picture 112" descr="Pivotal_Logo_white.png"/>
          <p:cNvPicPr/>
          <p:nvPr/>
        </p:nvPicPr>
        <p:blipFill>
          <a:blip/>
          <a:stretch>
            <a:fillRect/>
          </a:stretch>
        </p:blipFill>
        <p:spPr>
          <a:xfrm>
            <a:off x="7941733" y="4713966"/>
            <a:ext cx="957263" cy="219456"/>
          </a:xfrm>
          <a:prstGeom prst="rect">
            <a:avLst/>
          </a:prstGeom>
          <a:ln w="12700">
            <a:miter lim="400000"/>
          </a:ln>
        </p:spPr>
      </p:pic>
      <p:sp>
        <p:nvSpPr>
          <p:cNvPr id="114" name="Shape 114"/>
          <p:cNvSpPr/>
          <p:nvPr/>
        </p:nvSpPr>
        <p:spPr>
          <a:xfrm>
            <a:off x="0" y="4629150"/>
            <a:ext cx="9144000" cy="385764"/>
          </a:xfrm>
          <a:prstGeom prst="rect">
            <a:avLst/>
          </a:prstGeom>
          <a:solidFill>
            <a:srgbClr val="00786E"/>
          </a:solidFill>
          <a:ln w="12700">
            <a:miter lim="400000"/>
          </a:ln>
        </p:spPr>
        <p:txBody>
          <a:bodyPr lIns="0" tIns="0" rIns="0" bIns="0" anchor="ctr"/>
          <a:lstStyle/>
          <a:p>
            <a:pPr lvl="0">
              <a:defRPr>
                <a:solidFill>
                  <a:srgbClr val="FFFFFF"/>
                </a:solidFill>
                <a:uFill>
                  <a:solidFill>
                    <a:srgbClr val="FFFFFF"/>
                  </a:solidFill>
                </a:uFill>
              </a:defRPr>
            </a:pPr>
            <a:endParaRPr/>
          </a:p>
        </p:txBody>
      </p:sp>
      <p:pic>
        <p:nvPicPr>
          <p:cNvPr id="115" name="pasted-image.pdf"/>
          <p:cNvPicPr/>
          <p:nvPr/>
        </p:nvPicPr>
        <p:blipFill>
          <a:blip r:embed="rId2">
            <a:extLst/>
          </a:blip>
          <a:stretch>
            <a:fillRect/>
          </a:stretch>
        </p:blipFill>
        <p:spPr>
          <a:xfrm>
            <a:off x="7937764" y="4709393"/>
            <a:ext cx="965201" cy="228601"/>
          </a:xfrm>
          <a:prstGeom prst="rect">
            <a:avLst/>
          </a:prstGeom>
          <a:ln w="12700">
            <a:miter lim="400000"/>
          </a:ln>
        </p:spPr>
      </p:pic>
    </p:spTree>
  </p:cSld>
  <p:clrMapOvr>
    <a:masterClrMapping/>
  </p:clrMapOvr>
  <p:transition xmlns:p14="http://schemas.microsoft.com/office/powerpoint/2010/main" spd="med"/>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x">
  <p:cSld name="Title Slide copy">
    <p:bg>
      <p:bgPr>
        <a:solidFill>
          <a:srgbClr val="000000"/>
        </a:solidFill>
        <a:effectLst/>
      </p:bgPr>
    </p:bg>
    <p:spTree>
      <p:nvGrpSpPr>
        <p:cNvPr id="1" name=""/>
        <p:cNvGrpSpPr/>
        <p:nvPr/>
      </p:nvGrpSpPr>
      <p:grpSpPr>
        <a:xfrm>
          <a:off x="0" y="0"/>
          <a:ext cx="0" cy="0"/>
          <a:chOff x="0" y="0"/>
          <a:chExt cx="0" cy="0"/>
        </a:xfrm>
      </p:grpSpPr>
      <p:sp>
        <p:nvSpPr>
          <p:cNvPr id="124" name="Shape 124"/>
          <p:cNvSpPr>
            <a:spLocks noGrp="1"/>
          </p:cNvSpPr>
          <p:nvPr>
            <p:ph type="title"/>
          </p:nvPr>
        </p:nvSpPr>
        <p:spPr>
          <a:xfrm>
            <a:off x="890587" y="27031"/>
            <a:ext cx="7620001" cy="2292305"/>
          </a:xfrm>
          <a:prstGeom prst="rect">
            <a:avLst/>
          </a:prstGeom>
        </p:spPr>
        <p:txBody>
          <a:bodyPr anchor="b"/>
          <a:lstStyle>
            <a:lvl1pPr>
              <a:defRPr sz="3600">
                <a:solidFill>
                  <a:srgbClr val="F06E40"/>
                </a:solidFill>
                <a:uFill>
                  <a:solidFill>
                    <a:srgbClr val="F16F3B"/>
                  </a:solidFill>
                </a:uFill>
                <a:latin typeface="Avenir Next Medium"/>
                <a:ea typeface="Avenir Next Medium"/>
                <a:cs typeface="Avenir Next Medium"/>
                <a:sym typeface="Avenir Next Medium"/>
              </a:defRPr>
            </a:lvl1pPr>
          </a:lstStyle>
          <a:p>
            <a:pPr lvl="0">
              <a:defRPr sz="1800">
                <a:solidFill>
                  <a:srgbClr val="000000"/>
                </a:solidFill>
                <a:uFillTx/>
              </a:defRPr>
            </a:pPr>
            <a:r>
              <a:rPr sz="3600">
                <a:solidFill>
                  <a:srgbClr val="F06E40"/>
                </a:solidFill>
                <a:uFill>
                  <a:solidFill>
                    <a:srgbClr val="F16F3B"/>
                  </a:solidFill>
                </a:uFill>
              </a:rPr>
              <a:t>Title Text</a:t>
            </a:r>
          </a:p>
        </p:txBody>
      </p:sp>
      <p:sp>
        <p:nvSpPr>
          <p:cNvPr id="125" name="Shape 125"/>
          <p:cNvSpPr>
            <a:spLocks noGrp="1"/>
          </p:cNvSpPr>
          <p:nvPr>
            <p:ph type="body" idx="1"/>
          </p:nvPr>
        </p:nvSpPr>
        <p:spPr>
          <a:xfrm>
            <a:off x="890587" y="2633384"/>
            <a:ext cx="7620001" cy="1042337"/>
          </a:xfrm>
          <a:prstGeom prst="rect">
            <a:avLst/>
          </a:prstGeom>
        </p:spPr>
        <p:txBody>
          <a:bodyPr/>
          <a:lstStyle>
            <a:lvl1pPr marL="0" indent="0">
              <a:spcBef>
                <a:spcPts val="0"/>
              </a:spcBef>
              <a:buClrTx/>
              <a:buSzTx/>
              <a:buFontTx/>
              <a:buNone/>
              <a:defRPr>
                <a:solidFill>
                  <a:srgbClr val="1BA8DC"/>
                </a:solidFill>
                <a:uFill>
                  <a:solidFill>
                    <a:srgbClr val="3EA7BC"/>
                  </a:solidFill>
                </a:uFill>
                <a:latin typeface="Avenir Next"/>
                <a:ea typeface="Avenir Next"/>
                <a:cs typeface="Avenir Next"/>
                <a:sym typeface="Avenir Next"/>
              </a:defRPr>
            </a:lvl1pPr>
            <a:lvl2pPr marL="0" indent="457200">
              <a:spcBef>
                <a:spcPts val="0"/>
              </a:spcBef>
              <a:buClrTx/>
              <a:buSzTx/>
              <a:buFontTx/>
              <a:buNone/>
              <a:defRPr>
                <a:solidFill>
                  <a:srgbClr val="1BA8DC"/>
                </a:solidFill>
                <a:uFill>
                  <a:solidFill>
                    <a:srgbClr val="3EA7BC"/>
                  </a:solidFill>
                </a:uFill>
                <a:latin typeface="Avenir Next"/>
                <a:ea typeface="Avenir Next"/>
                <a:cs typeface="Avenir Next"/>
                <a:sym typeface="Avenir Next"/>
              </a:defRPr>
            </a:lvl2pPr>
            <a:lvl3pPr marL="0" indent="914400">
              <a:spcBef>
                <a:spcPts val="0"/>
              </a:spcBef>
              <a:buClrTx/>
              <a:buSzTx/>
              <a:buFontTx/>
              <a:buNone/>
              <a:defRPr>
                <a:solidFill>
                  <a:srgbClr val="1BA8DC"/>
                </a:solidFill>
                <a:uFill>
                  <a:solidFill>
                    <a:srgbClr val="3EA7BC"/>
                  </a:solidFill>
                </a:uFill>
                <a:latin typeface="Avenir Next"/>
                <a:ea typeface="Avenir Next"/>
                <a:cs typeface="Avenir Next"/>
                <a:sym typeface="Avenir Next"/>
              </a:defRPr>
            </a:lvl3pPr>
            <a:lvl4pPr marL="0" indent="1371600">
              <a:spcBef>
                <a:spcPts val="0"/>
              </a:spcBef>
              <a:buClrTx/>
              <a:buSzTx/>
              <a:buFontTx/>
              <a:buNone/>
              <a:defRPr>
                <a:solidFill>
                  <a:srgbClr val="1BA8DC"/>
                </a:solidFill>
                <a:uFill>
                  <a:solidFill>
                    <a:srgbClr val="3EA7BC"/>
                  </a:solidFill>
                </a:uFill>
                <a:latin typeface="Avenir Next"/>
                <a:ea typeface="Avenir Next"/>
                <a:cs typeface="Avenir Next"/>
                <a:sym typeface="Avenir Next"/>
              </a:defRPr>
            </a:lvl4pPr>
            <a:lvl5pPr marL="0" indent="1828800">
              <a:spcBef>
                <a:spcPts val="0"/>
              </a:spcBef>
              <a:buClrTx/>
              <a:buSzTx/>
              <a:buFontTx/>
              <a:buNone/>
              <a:defRPr>
                <a:solidFill>
                  <a:srgbClr val="1BA8DC"/>
                </a:solidFill>
                <a:uFill>
                  <a:solidFill>
                    <a:srgbClr val="3EA7BC"/>
                  </a:solidFill>
                </a:uFill>
                <a:latin typeface="Avenir Next"/>
                <a:ea typeface="Avenir Next"/>
                <a:cs typeface="Avenir Next"/>
                <a:sym typeface="Avenir Next"/>
              </a:defRPr>
            </a:lvl5pPr>
          </a:lstStyle>
          <a:p>
            <a:pPr lvl="0">
              <a:defRPr sz="1800">
                <a:solidFill>
                  <a:srgbClr val="000000"/>
                </a:solidFill>
                <a:uFillTx/>
              </a:defRPr>
            </a:pPr>
            <a:r>
              <a:rPr sz="2400">
                <a:solidFill>
                  <a:srgbClr val="1BA8DC"/>
                </a:solidFill>
                <a:uFill>
                  <a:solidFill>
                    <a:srgbClr val="3EA7BC"/>
                  </a:solidFill>
                </a:uFill>
              </a:rPr>
              <a:t>Body Level One</a:t>
            </a:r>
          </a:p>
          <a:p>
            <a:pPr lvl="1">
              <a:defRPr sz="1800">
                <a:solidFill>
                  <a:srgbClr val="000000"/>
                </a:solidFill>
                <a:uFillTx/>
              </a:defRPr>
            </a:pPr>
            <a:r>
              <a:rPr sz="2400">
                <a:solidFill>
                  <a:srgbClr val="1BA8DC"/>
                </a:solidFill>
                <a:uFill>
                  <a:solidFill>
                    <a:srgbClr val="3EA7BC"/>
                  </a:solidFill>
                </a:uFill>
              </a:rPr>
              <a:t>Body Level Two</a:t>
            </a:r>
          </a:p>
          <a:p>
            <a:pPr lvl="2">
              <a:defRPr sz="1800">
                <a:solidFill>
                  <a:srgbClr val="000000"/>
                </a:solidFill>
                <a:uFillTx/>
              </a:defRPr>
            </a:pPr>
            <a:r>
              <a:rPr sz="2400">
                <a:solidFill>
                  <a:srgbClr val="1BA8DC"/>
                </a:solidFill>
                <a:uFill>
                  <a:solidFill>
                    <a:srgbClr val="3EA7BC"/>
                  </a:solidFill>
                </a:uFill>
              </a:rPr>
              <a:t>Body Level Three</a:t>
            </a:r>
          </a:p>
          <a:p>
            <a:pPr lvl="3">
              <a:defRPr sz="1800">
                <a:solidFill>
                  <a:srgbClr val="000000"/>
                </a:solidFill>
                <a:uFillTx/>
              </a:defRPr>
            </a:pPr>
            <a:r>
              <a:rPr sz="2400">
                <a:solidFill>
                  <a:srgbClr val="1BA8DC"/>
                </a:solidFill>
                <a:uFill>
                  <a:solidFill>
                    <a:srgbClr val="3EA7BC"/>
                  </a:solidFill>
                </a:uFill>
              </a:rPr>
              <a:t>Body Level Four</a:t>
            </a:r>
          </a:p>
          <a:p>
            <a:pPr lvl="4">
              <a:defRPr sz="1800">
                <a:solidFill>
                  <a:srgbClr val="000000"/>
                </a:solidFill>
                <a:uFillTx/>
              </a:defRPr>
            </a:pPr>
            <a:r>
              <a:rPr sz="2400">
                <a:solidFill>
                  <a:srgbClr val="1BA8DC"/>
                </a:solidFill>
                <a:uFill>
                  <a:solidFill>
                    <a:srgbClr val="3EA7BC"/>
                  </a:solidFill>
                </a:uFill>
              </a:rPr>
              <a:t>Body Level Five</a:t>
            </a:r>
          </a:p>
        </p:txBody>
      </p:sp>
      <p:sp>
        <p:nvSpPr>
          <p:cNvPr id="126" name="Shape 126"/>
          <p:cNvSpPr>
            <a:spLocks noGrp="1"/>
          </p:cNvSpPr>
          <p:nvPr>
            <p:ph type="sldNum" sz="quarter" idx="2"/>
          </p:nvPr>
        </p:nvSpPr>
        <p:spPr>
          <a:prstGeom prst="rect">
            <a:avLst/>
          </a:prstGeom>
        </p:spPr>
        <p:txBody>
          <a:bodyPr/>
          <a:lstStyle/>
          <a:p>
            <a:pPr lvl="0"/>
            <a:fld id="{86CB4B4D-7CA3-9044-876B-883B54F8677D}" type="slidenum">
              <a:t>‹#›</a:t>
            </a:fld>
            <a:endParaRPr/>
          </a:p>
        </p:txBody>
      </p:sp>
      <p:sp>
        <p:nvSpPr>
          <p:cNvPr id="127" name="Shape 127"/>
          <p:cNvSpPr/>
          <p:nvPr/>
        </p:nvSpPr>
        <p:spPr>
          <a:xfrm>
            <a:off x="0" y="4629150"/>
            <a:ext cx="9144000" cy="385764"/>
          </a:xfrm>
          <a:prstGeom prst="rect">
            <a:avLst/>
          </a:prstGeom>
          <a:solidFill>
            <a:srgbClr val="00786E"/>
          </a:solidFill>
          <a:ln w="12700">
            <a:miter lim="400000"/>
          </a:ln>
        </p:spPr>
        <p:txBody>
          <a:bodyPr lIns="0" tIns="0" rIns="0" bIns="0" anchor="ctr"/>
          <a:lstStyle/>
          <a:p>
            <a:pPr lvl="0">
              <a:defRPr>
                <a:solidFill>
                  <a:srgbClr val="FFFFFF"/>
                </a:solidFill>
                <a:uFill>
                  <a:solidFill>
                    <a:srgbClr val="FFFFFF"/>
                  </a:solidFill>
                </a:uFill>
              </a:defRPr>
            </a:pPr>
            <a:endParaRPr/>
          </a:p>
        </p:txBody>
      </p:sp>
      <p:sp>
        <p:nvSpPr>
          <p:cNvPr id="128" name="Shape 128"/>
          <p:cNvSpPr/>
          <p:nvPr/>
        </p:nvSpPr>
        <p:spPr>
          <a:xfrm>
            <a:off x="366713" y="5043849"/>
            <a:ext cx="2274887" cy="127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600">
                <a:solidFill>
                  <a:srgbClr val="808080"/>
                </a:solidFill>
                <a:uFill>
                  <a:solidFill>
                    <a:srgbClr val="808080"/>
                  </a:solidFill>
                </a:uFill>
              </a:defRPr>
            </a:lvl1pPr>
          </a:lstStyle>
          <a:p>
            <a:pPr lvl="0">
              <a:defRPr sz="1800">
                <a:solidFill>
                  <a:srgbClr val="000000"/>
                </a:solidFill>
                <a:uFillTx/>
              </a:defRPr>
            </a:pPr>
            <a:r>
              <a:rPr sz="600">
                <a:solidFill>
                  <a:srgbClr val="808080"/>
                </a:solidFill>
                <a:uFill>
                  <a:solidFill>
                    <a:srgbClr val="808080"/>
                  </a:solidFill>
                </a:uFill>
              </a:rPr>
              <a:t>© Copyright 2014 Pivotal. All rights reserved.</a:t>
            </a:r>
          </a:p>
        </p:txBody>
      </p:sp>
      <p:pic>
        <p:nvPicPr>
          <p:cNvPr id="129" name="Picture 128" descr="Pivotal_Logo_white.png"/>
          <p:cNvPicPr/>
          <p:nvPr/>
        </p:nvPicPr>
        <p:blipFill>
          <a:blip/>
          <a:stretch>
            <a:fillRect/>
          </a:stretch>
        </p:blipFill>
        <p:spPr>
          <a:xfrm>
            <a:off x="7941733" y="4713966"/>
            <a:ext cx="957263" cy="219456"/>
          </a:xfrm>
          <a:prstGeom prst="rect">
            <a:avLst/>
          </a:prstGeom>
          <a:ln w="12700">
            <a:miter lim="400000"/>
          </a:ln>
        </p:spPr>
      </p:pic>
      <p:sp>
        <p:nvSpPr>
          <p:cNvPr id="130" name="Shape 130"/>
          <p:cNvSpPr/>
          <p:nvPr/>
        </p:nvSpPr>
        <p:spPr>
          <a:xfrm>
            <a:off x="0" y="4629150"/>
            <a:ext cx="9144000" cy="385764"/>
          </a:xfrm>
          <a:prstGeom prst="rect">
            <a:avLst/>
          </a:prstGeom>
          <a:solidFill>
            <a:srgbClr val="00786E"/>
          </a:solidFill>
          <a:ln w="12700">
            <a:miter lim="400000"/>
          </a:ln>
        </p:spPr>
        <p:txBody>
          <a:bodyPr lIns="0" tIns="0" rIns="0" bIns="0" anchor="ctr"/>
          <a:lstStyle/>
          <a:p>
            <a:pPr lvl="0">
              <a:defRPr>
                <a:solidFill>
                  <a:srgbClr val="FFFFFF"/>
                </a:solidFill>
                <a:uFill>
                  <a:solidFill>
                    <a:srgbClr val="FFFFFF"/>
                  </a:solidFill>
                </a:uFill>
              </a:defRPr>
            </a:pPr>
            <a:endParaRPr/>
          </a:p>
        </p:txBody>
      </p:sp>
      <p:pic>
        <p:nvPicPr>
          <p:cNvPr id="131" name="pasted-image.pdf"/>
          <p:cNvPicPr/>
          <p:nvPr/>
        </p:nvPicPr>
        <p:blipFill>
          <a:blip r:embed="rId2">
            <a:extLst/>
          </a:blip>
          <a:stretch>
            <a:fillRect/>
          </a:stretch>
        </p:blipFill>
        <p:spPr>
          <a:xfrm>
            <a:off x="7937764" y="4709393"/>
            <a:ext cx="965201" cy="228601"/>
          </a:xfrm>
          <a:prstGeom prst="rect">
            <a:avLst/>
          </a:prstGeom>
          <a:ln w="12700">
            <a:miter lim="400000"/>
          </a:ln>
        </p:spPr>
      </p:pic>
    </p:spTree>
  </p:cSld>
  <p:clrMapOvr>
    <a:masterClrMapping/>
  </p:clrMapOvr>
  <p:transition xmlns:p14="http://schemas.microsoft.com/office/powerpoint/2010/main" spd="med"/>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2_Title and Content, no circles">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366713" y="325438"/>
            <a:ext cx="8410575" cy="460375"/>
          </a:xfrm>
          <a:prstGeom prst="rect">
            <a:avLst/>
          </a:prstGeom>
          <a:noFill/>
        </p:spPr>
        <p:txBody>
          <a:bodyPr lIns="0" tIns="0" rIns="0" bIns="0" anchor="t" anchorCtr="0"/>
          <a:lstStyle>
            <a:lvl1pPr>
              <a:lnSpc>
                <a:spcPct val="90000"/>
              </a:lnSpc>
              <a:defRPr sz="3200">
                <a:solidFill>
                  <a:srgbClr val="00685D"/>
                </a:solidFill>
                <a:latin typeface="Arial"/>
                <a:cs typeface="Arial"/>
              </a:defRPr>
            </a:lvl1pPr>
          </a:lstStyle>
          <a:p>
            <a:r>
              <a:rPr lang="en-US" dirty="0" smtClean="0"/>
              <a:t>Click to Edit Master Title Style</a:t>
            </a:r>
            <a:endParaRPr lang="en-US" dirty="0"/>
          </a:p>
        </p:txBody>
      </p:sp>
      <p:sp>
        <p:nvSpPr>
          <p:cNvPr id="4" name="Content Placeholder 3"/>
          <p:cNvSpPr>
            <a:spLocks noGrp="1"/>
          </p:cNvSpPr>
          <p:nvPr>
            <p:ph sz="quarter" idx="10"/>
          </p:nvPr>
        </p:nvSpPr>
        <p:spPr bwMode="gray">
          <a:xfrm>
            <a:off x="366714" y="1074738"/>
            <a:ext cx="8410575" cy="3382962"/>
          </a:xfrm>
          <a:prstGeom prst="rect">
            <a:avLst/>
          </a:prstGeom>
          <a:noFill/>
        </p:spPr>
        <p:txBody>
          <a:bodyPr lIns="0" tIns="0" rIns="0" bIns="0">
            <a:noAutofit/>
          </a:bodyPr>
          <a:lstStyle>
            <a:lvl1pPr>
              <a:spcBef>
                <a:spcPts val="1200"/>
              </a:spcBef>
              <a:buClr>
                <a:srgbClr val="ADC339"/>
              </a:buClr>
              <a:buFont typeface="Wingdings" pitchFamily="2" charset="2"/>
              <a:buChar char=""/>
              <a:defRPr sz="2400">
                <a:solidFill>
                  <a:schemeClr val="bg2"/>
                </a:solidFill>
                <a:latin typeface="Arial"/>
                <a:cs typeface="Arial"/>
              </a:defRPr>
            </a:lvl1pPr>
            <a:lvl2pPr>
              <a:spcBef>
                <a:spcPts val="300"/>
              </a:spcBef>
              <a:buClr>
                <a:srgbClr val="ADC339"/>
              </a:buClr>
              <a:buFont typeface="Verdana" pitchFamily="34" charset="0"/>
              <a:buChar char="–"/>
              <a:defRPr sz="2000">
                <a:solidFill>
                  <a:schemeClr val="bg2"/>
                </a:solidFill>
                <a:latin typeface="Arial"/>
                <a:cs typeface="Arial"/>
              </a:defRPr>
            </a:lvl2pPr>
            <a:lvl3pPr>
              <a:spcBef>
                <a:spcPts val="300"/>
              </a:spcBef>
              <a:buClr>
                <a:srgbClr val="ADC339"/>
              </a:buClr>
              <a:buFont typeface="Verdana" pitchFamily="34" charset="0"/>
              <a:buChar char="▪"/>
              <a:defRPr sz="1600">
                <a:solidFill>
                  <a:schemeClr val="bg2"/>
                </a:solidFill>
                <a:latin typeface="Arial"/>
                <a:cs typeface="Arial"/>
              </a:defRPr>
            </a:lvl3pPr>
            <a:lvl4pPr marL="1658938" indent="-287338">
              <a:spcBef>
                <a:spcPts val="300"/>
              </a:spcBef>
              <a:buClr>
                <a:srgbClr val="ADC339"/>
              </a:buClr>
              <a:buFont typeface="Verdana" pitchFamily="34" charset="0"/>
              <a:buChar char="—"/>
              <a:defRPr sz="1200">
                <a:solidFill>
                  <a:schemeClr val="bg2"/>
                </a:solidFill>
                <a:latin typeface="Arial"/>
                <a:cs typeface="Arial"/>
              </a:defRPr>
            </a:lvl4pPr>
            <a:lvl5pPr>
              <a:spcBef>
                <a:spcPts val="300"/>
              </a:spcBef>
              <a:buClr>
                <a:srgbClr val="ADC339"/>
              </a:buClr>
              <a:buFont typeface="Verdana" pitchFamily="34" charset="0"/>
              <a:buChar char="»"/>
              <a:defRPr sz="1100">
                <a:solidFill>
                  <a:schemeClr val="bg2"/>
                </a:solidFill>
                <a:latin typeface="Arial"/>
                <a:cs typeface="Aria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50983485"/>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itle Only, no circles">
    <p:spTree>
      <p:nvGrpSpPr>
        <p:cNvPr id="1" name=""/>
        <p:cNvGrpSpPr/>
        <p:nvPr/>
      </p:nvGrpSpPr>
      <p:grpSpPr>
        <a:xfrm>
          <a:off x="0" y="0"/>
          <a:ext cx="0" cy="0"/>
          <a:chOff x="0" y="0"/>
          <a:chExt cx="0" cy="0"/>
        </a:xfrm>
      </p:grpSpPr>
      <p:sp>
        <p:nvSpPr>
          <p:cNvPr id="4" name="Title 1"/>
          <p:cNvSpPr>
            <a:spLocks noGrp="1"/>
          </p:cNvSpPr>
          <p:nvPr>
            <p:ph type="title" hasCustomPrompt="1"/>
          </p:nvPr>
        </p:nvSpPr>
        <p:spPr bwMode="gray">
          <a:xfrm>
            <a:off x="366713" y="325438"/>
            <a:ext cx="8410575" cy="460375"/>
          </a:xfrm>
          <a:prstGeom prst="rect">
            <a:avLst/>
          </a:prstGeom>
          <a:noFill/>
        </p:spPr>
        <p:txBody>
          <a:bodyPr lIns="0" tIns="0" rIns="0" bIns="0" anchor="t" anchorCtr="0"/>
          <a:lstStyle>
            <a:lvl1pPr>
              <a:lnSpc>
                <a:spcPct val="90000"/>
              </a:lnSpc>
              <a:defRPr sz="3200">
                <a:solidFill>
                  <a:srgbClr val="00685D"/>
                </a:solidFill>
                <a:latin typeface="Arial"/>
                <a:cs typeface="Arial"/>
              </a:defRPr>
            </a:lvl1pPr>
          </a:lstStyle>
          <a:p>
            <a:r>
              <a:rPr lang="en-US" dirty="0" smtClean="0"/>
              <a:t>Click to Edit Master Title Style</a:t>
            </a:r>
            <a:endParaRPr lang="en-US" dirty="0"/>
          </a:p>
        </p:txBody>
      </p:sp>
    </p:spTree>
    <p:extLst>
      <p:ext uri="{BB962C8B-B14F-4D97-AF65-F5344CB8AC3E}">
        <p14:creationId xmlns:p14="http://schemas.microsoft.com/office/powerpoint/2010/main" val="414752928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Divider">
    <p:spTree>
      <p:nvGrpSpPr>
        <p:cNvPr id="1" name=""/>
        <p:cNvGrpSpPr/>
        <p:nvPr/>
      </p:nvGrpSpPr>
      <p:grpSpPr>
        <a:xfrm>
          <a:off x="0" y="0"/>
          <a:ext cx="0" cy="0"/>
          <a:chOff x="0" y="0"/>
          <a:chExt cx="0" cy="0"/>
        </a:xfrm>
      </p:grpSpPr>
      <p:sp>
        <p:nvSpPr>
          <p:cNvPr id="20" name="Shape 20"/>
          <p:cNvSpPr/>
          <p:nvPr/>
        </p:nvSpPr>
        <p:spPr>
          <a:xfrm>
            <a:off x="0" y="4629150"/>
            <a:ext cx="9144000" cy="385764"/>
          </a:xfrm>
          <a:prstGeom prst="rect">
            <a:avLst/>
          </a:prstGeom>
          <a:solidFill>
            <a:srgbClr val="00786E"/>
          </a:solidFill>
          <a:ln w="12700">
            <a:miter lim="400000"/>
          </a:ln>
        </p:spPr>
        <p:txBody>
          <a:bodyPr lIns="0" tIns="0" rIns="0" bIns="0" anchor="ctr"/>
          <a:lstStyle/>
          <a:p>
            <a:pPr lvl="0">
              <a:defRPr>
                <a:solidFill>
                  <a:srgbClr val="FFFFFF"/>
                </a:solidFill>
                <a:uFill>
                  <a:solidFill>
                    <a:srgbClr val="FFFFFF"/>
                  </a:solidFill>
                </a:uFill>
              </a:defRPr>
            </a:pPr>
            <a:endParaRPr/>
          </a:p>
        </p:txBody>
      </p:sp>
      <p:sp>
        <p:nvSpPr>
          <p:cNvPr id="21" name="Shape 21"/>
          <p:cNvSpPr/>
          <p:nvPr/>
        </p:nvSpPr>
        <p:spPr>
          <a:xfrm>
            <a:off x="366713" y="5018449"/>
            <a:ext cx="2274887" cy="127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600">
                <a:solidFill>
                  <a:srgbClr val="808080"/>
                </a:solidFill>
                <a:uFill>
                  <a:solidFill>
                    <a:srgbClr val="808080"/>
                  </a:solidFill>
                </a:uFill>
              </a:defRPr>
            </a:lvl1pPr>
          </a:lstStyle>
          <a:p>
            <a:pPr lvl="0">
              <a:defRPr sz="1800">
                <a:solidFill>
                  <a:srgbClr val="000000"/>
                </a:solidFill>
                <a:uFillTx/>
              </a:defRPr>
            </a:pPr>
            <a:r>
              <a:rPr sz="600">
                <a:solidFill>
                  <a:srgbClr val="808080"/>
                </a:solidFill>
                <a:uFill>
                  <a:solidFill>
                    <a:srgbClr val="808080"/>
                  </a:solidFill>
                </a:uFill>
              </a:rPr>
              <a:t>© Copyright 2014 Pivotal. All rights reserved.</a:t>
            </a:r>
          </a:p>
        </p:txBody>
      </p:sp>
      <p:pic>
        <p:nvPicPr>
          <p:cNvPr id="22" name="image1.png" descr="Pivotal_Logo_white.png"/>
          <p:cNvPicPr/>
          <p:nvPr/>
        </p:nvPicPr>
        <p:blipFill>
          <a:blip/>
          <a:stretch>
            <a:fillRect/>
          </a:stretch>
        </p:blipFill>
        <p:spPr>
          <a:xfrm>
            <a:off x="7941733" y="4713966"/>
            <a:ext cx="957263" cy="219456"/>
          </a:xfrm>
          <a:prstGeom prst="rect">
            <a:avLst/>
          </a:prstGeom>
          <a:ln w="12700">
            <a:miter lim="400000"/>
          </a:ln>
        </p:spPr>
      </p:pic>
      <p:sp>
        <p:nvSpPr>
          <p:cNvPr id="23" name="Shape 23"/>
          <p:cNvSpPr/>
          <p:nvPr/>
        </p:nvSpPr>
        <p:spPr>
          <a:xfrm>
            <a:off x="0" y="0"/>
            <a:ext cx="9144000" cy="5143500"/>
          </a:xfrm>
          <a:prstGeom prst="rect">
            <a:avLst/>
          </a:prstGeom>
          <a:solidFill/>
          <a:ln w="12700">
            <a:solidFill/>
            <a:round/>
          </a:ln>
        </p:spPr>
        <p:txBody>
          <a:bodyPr lIns="0" tIns="0" rIns="0" bIns="0" anchor="ctr"/>
          <a:lstStyle/>
          <a:p>
            <a:pPr lvl="0" algn="ctr">
              <a:defRPr>
                <a:solidFill>
                  <a:srgbClr val="FFFFFF"/>
                </a:solidFill>
                <a:uFill>
                  <a:solidFill>
                    <a:srgbClr val="FFFFFF"/>
                  </a:solidFill>
                </a:uFill>
              </a:defRPr>
            </a:pPr>
            <a:endParaRPr/>
          </a:p>
        </p:txBody>
      </p:sp>
      <p:sp>
        <p:nvSpPr>
          <p:cNvPr id="24" name="Shape 24"/>
          <p:cNvSpPr/>
          <p:nvPr/>
        </p:nvSpPr>
        <p:spPr>
          <a:xfrm>
            <a:off x="0" y="4629150"/>
            <a:ext cx="9144000" cy="385764"/>
          </a:xfrm>
          <a:prstGeom prst="rect">
            <a:avLst/>
          </a:prstGeom>
          <a:solidFill>
            <a:srgbClr val="00786E"/>
          </a:solidFill>
          <a:ln w="12700">
            <a:miter lim="400000"/>
          </a:ln>
        </p:spPr>
        <p:txBody>
          <a:bodyPr lIns="0" tIns="0" rIns="0" bIns="0" anchor="ctr"/>
          <a:lstStyle/>
          <a:p>
            <a:pPr lvl="0">
              <a:defRPr>
                <a:solidFill>
                  <a:srgbClr val="FFFFFF"/>
                </a:solidFill>
                <a:uFill>
                  <a:solidFill>
                    <a:srgbClr val="FFFFFF"/>
                  </a:solidFill>
                </a:uFill>
              </a:defRPr>
            </a:pPr>
            <a:endParaRPr/>
          </a:p>
        </p:txBody>
      </p:sp>
      <p:sp>
        <p:nvSpPr>
          <p:cNvPr id="25" name="Shape 25"/>
          <p:cNvSpPr>
            <a:spLocks noGrp="1"/>
          </p:cNvSpPr>
          <p:nvPr>
            <p:ph type="title"/>
          </p:nvPr>
        </p:nvSpPr>
        <p:spPr>
          <a:xfrm>
            <a:off x="1017587" y="1739235"/>
            <a:ext cx="6048378" cy="621379"/>
          </a:xfrm>
          <a:prstGeom prst="rect">
            <a:avLst/>
          </a:prstGeom>
        </p:spPr>
        <p:txBody>
          <a:bodyPr anchor="b"/>
          <a:lstStyle>
            <a:lvl1pPr>
              <a:defRPr sz="4400">
                <a:solidFill>
                  <a:srgbClr val="F27C3A"/>
                </a:solidFill>
                <a:uFill>
                  <a:solidFill>
                    <a:srgbClr val="F27C3A"/>
                  </a:solidFill>
                </a:uFill>
              </a:defRPr>
            </a:lvl1pPr>
          </a:lstStyle>
          <a:p>
            <a:pPr lvl="0">
              <a:defRPr sz="1800">
                <a:solidFill>
                  <a:srgbClr val="000000"/>
                </a:solidFill>
                <a:uFillTx/>
              </a:defRPr>
            </a:pPr>
            <a:r>
              <a:rPr sz="4400">
                <a:solidFill>
                  <a:srgbClr val="F27C3A"/>
                </a:solidFill>
                <a:uFill>
                  <a:solidFill>
                    <a:srgbClr val="F27C3A"/>
                  </a:solidFill>
                </a:uFill>
              </a:rPr>
              <a:t>Title Text</a:t>
            </a:r>
          </a:p>
        </p:txBody>
      </p:sp>
      <p:sp>
        <p:nvSpPr>
          <p:cNvPr id="26" name="Shape 26"/>
          <p:cNvSpPr>
            <a:spLocks noGrp="1"/>
          </p:cNvSpPr>
          <p:nvPr>
            <p:ph type="body" idx="1"/>
          </p:nvPr>
        </p:nvSpPr>
        <p:spPr>
          <a:xfrm>
            <a:off x="1026052" y="2447127"/>
            <a:ext cx="6048376" cy="561182"/>
          </a:xfrm>
          <a:prstGeom prst="rect">
            <a:avLst/>
          </a:prstGeom>
        </p:spPr>
        <p:txBody>
          <a:bodyPr/>
          <a:lstStyle>
            <a:lvl1pPr>
              <a:buClrTx/>
              <a:buSzTx/>
              <a:buFontTx/>
              <a:buNone/>
              <a:defRPr sz="2800">
                <a:solidFill>
                  <a:srgbClr val="3EA7BC"/>
                </a:solidFill>
                <a:uFill>
                  <a:solidFill>
                    <a:srgbClr val="3EA7BC"/>
                  </a:solidFill>
                </a:uFill>
              </a:defRPr>
            </a:lvl1pPr>
            <a:lvl2pPr marL="228600" indent="228600">
              <a:buClrTx/>
              <a:buSzTx/>
              <a:buFontTx/>
              <a:buNone/>
              <a:defRPr sz="2800">
                <a:solidFill>
                  <a:srgbClr val="3EA7BC"/>
                </a:solidFill>
                <a:uFill>
                  <a:solidFill>
                    <a:srgbClr val="3EA7BC"/>
                  </a:solidFill>
                </a:uFill>
              </a:defRPr>
            </a:lvl2pPr>
            <a:lvl3pPr marL="1234439" indent="-320039">
              <a:buClrTx/>
              <a:buFontTx/>
              <a:buChar char="•"/>
              <a:defRPr sz="2800">
                <a:solidFill>
                  <a:srgbClr val="3EA7BC"/>
                </a:solidFill>
                <a:uFill>
                  <a:solidFill>
                    <a:srgbClr val="3EA7BC"/>
                  </a:solidFill>
                </a:uFill>
              </a:defRPr>
            </a:lvl3pPr>
            <a:lvl4pPr marL="1727200" indent="-355600">
              <a:buClrTx/>
              <a:buFontTx/>
              <a:buChar char="–"/>
              <a:defRPr sz="2800">
                <a:solidFill>
                  <a:srgbClr val="3EA7BC"/>
                </a:solidFill>
                <a:uFill>
                  <a:solidFill>
                    <a:srgbClr val="3EA7BC"/>
                  </a:solidFill>
                </a:uFill>
              </a:defRPr>
            </a:lvl4pPr>
            <a:lvl5pPr marL="2184400" indent="-355600">
              <a:buClrTx/>
              <a:buFontTx/>
              <a:defRPr sz="2800">
                <a:solidFill>
                  <a:srgbClr val="3EA7BC"/>
                </a:solidFill>
                <a:uFill>
                  <a:solidFill>
                    <a:srgbClr val="3EA7BC"/>
                  </a:solidFill>
                </a:uFill>
              </a:defRPr>
            </a:lvl5pPr>
          </a:lstStyle>
          <a:p>
            <a:pPr lvl="0">
              <a:defRPr sz="1800">
                <a:solidFill>
                  <a:srgbClr val="000000"/>
                </a:solidFill>
                <a:uFillTx/>
              </a:defRPr>
            </a:pPr>
            <a:r>
              <a:rPr sz="2800">
                <a:solidFill>
                  <a:srgbClr val="3EA7BC"/>
                </a:solidFill>
                <a:uFill>
                  <a:solidFill>
                    <a:srgbClr val="3EA7BC"/>
                  </a:solidFill>
                </a:uFill>
              </a:rPr>
              <a:t>Body Level One</a:t>
            </a:r>
          </a:p>
          <a:p>
            <a:pPr lvl="1">
              <a:defRPr sz="1800">
                <a:solidFill>
                  <a:srgbClr val="000000"/>
                </a:solidFill>
                <a:uFillTx/>
              </a:defRPr>
            </a:pPr>
            <a:r>
              <a:rPr sz="2800">
                <a:solidFill>
                  <a:srgbClr val="3EA7BC"/>
                </a:solidFill>
                <a:uFill>
                  <a:solidFill>
                    <a:srgbClr val="3EA7BC"/>
                  </a:solidFill>
                </a:uFill>
              </a:rPr>
              <a:t>Body Level Two</a:t>
            </a:r>
          </a:p>
          <a:p>
            <a:pPr lvl="2">
              <a:defRPr sz="1800">
                <a:solidFill>
                  <a:srgbClr val="000000"/>
                </a:solidFill>
                <a:uFillTx/>
              </a:defRPr>
            </a:pPr>
            <a:r>
              <a:rPr sz="2800">
                <a:solidFill>
                  <a:srgbClr val="3EA7BC"/>
                </a:solidFill>
                <a:uFill>
                  <a:solidFill>
                    <a:srgbClr val="3EA7BC"/>
                  </a:solidFill>
                </a:uFill>
              </a:rPr>
              <a:t>Body Level Three</a:t>
            </a:r>
          </a:p>
          <a:p>
            <a:pPr lvl="3">
              <a:defRPr sz="1800">
                <a:solidFill>
                  <a:srgbClr val="000000"/>
                </a:solidFill>
                <a:uFillTx/>
              </a:defRPr>
            </a:pPr>
            <a:r>
              <a:rPr sz="2800">
                <a:solidFill>
                  <a:srgbClr val="3EA7BC"/>
                </a:solidFill>
                <a:uFill>
                  <a:solidFill>
                    <a:srgbClr val="3EA7BC"/>
                  </a:solidFill>
                </a:uFill>
              </a:rPr>
              <a:t>Body Level Four</a:t>
            </a:r>
          </a:p>
          <a:p>
            <a:pPr lvl="4">
              <a:defRPr sz="1800">
                <a:solidFill>
                  <a:srgbClr val="000000"/>
                </a:solidFill>
                <a:uFillTx/>
              </a:defRPr>
            </a:pPr>
            <a:r>
              <a:rPr sz="2800">
                <a:solidFill>
                  <a:srgbClr val="3EA7BC"/>
                </a:solidFill>
                <a:uFill>
                  <a:solidFill>
                    <a:srgbClr val="3EA7BC"/>
                  </a:solidFill>
                </a:uFill>
              </a:rPr>
              <a:t>Body Level Five</a:t>
            </a:r>
          </a:p>
        </p:txBody>
      </p:sp>
      <p:sp>
        <p:nvSpPr>
          <p:cNvPr id="27" name="Shape 27"/>
          <p:cNvSpPr/>
          <p:nvPr/>
        </p:nvSpPr>
        <p:spPr>
          <a:xfrm>
            <a:off x="366713" y="5043849"/>
            <a:ext cx="2274887" cy="127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600">
                <a:solidFill>
                  <a:srgbClr val="808080"/>
                </a:solidFill>
                <a:uFill>
                  <a:solidFill>
                    <a:srgbClr val="808080"/>
                  </a:solidFill>
                </a:uFill>
              </a:defRPr>
            </a:lvl1pPr>
          </a:lstStyle>
          <a:p>
            <a:pPr lvl="0">
              <a:defRPr sz="1800">
                <a:solidFill>
                  <a:srgbClr val="000000"/>
                </a:solidFill>
                <a:uFillTx/>
              </a:defRPr>
            </a:pPr>
            <a:r>
              <a:rPr sz="600">
                <a:solidFill>
                  <a:srgbClr val="808080"/>
                </a:solidFill>
                <a:uFill>
                  <a:solidFill>
                    <a:srgbClr val="808080"/>
                  </a:solidFill>
                </a:uFill>
              </a:rPr>
              <a:t>© Copyright 2014 Pivotal. All rights reserved.</a:t>
            </a:r>
          </a:p>
        </p:txBody>
      </p:sp>
      <p:sp>
        <p:nvSpPr>
          <p:cNvPr id="28" name="Shape 28"/>
          <p:cNvSpPr>
            <a:spLocks noGrp="1"/>
          </p:cNvSpPr>
          <p:nvPr>
            <p:ph type="sldNum" sz="quarter" idx="2"/>
          </p:nvPr>
        </p:nvSpPr>
        <p:spPr>
          <a:prstGeom prst="rect">
            <a:avLst/>
          </a:prstGeom>
        </p:spPr>
        <p:txBody>
          <a:bodyPr/>
          <a:lstStyle/>
          <a:p>
            <a:pPr lvl="0"/>
            <a:fld id="{86CB4B4D-7CA3-9044-876B-883B54F8677D}" type="slidenum">
              <a:t>‹#›</a:t>
            </a:fld>
            <a:endParaRPr/>
          </a:p>
        </p:txBody>
      </p:sp>
      <p:pic>
        <p:nvPicPr>
          <p:cNvPr id="29" name="pasted-image.pdf"/>
          <p:cNvPicPr/>
          <p:nvPr/>
        </p:nvPicPr>
        <p:blipFill>
          <a:blip r:embed="rId2">
            <a:extLst/>
          </a:blip>
          <a:stretch>
            <a:fillRect/>
          </a:stretch>
        </p:blipFill>
        <p:spPr>
          <a:xfrm>
            <a:off x="7937764" y="4709393"/>
            <a:ext cx="965201" cy="228601"/>
          </a:xfrm>
          <a:prstGeom prst="rect">
            <a:avLst/>
          </a:prstGeom>
          <a:ln w="12700">
            <a:miter lim="400000"/>
          </a:ln>
        </p:spPr>
      </p:pic>
    </p:spTree>
  </p:cSld>
  <p:clrMapOvr>
    <a:masterClrMapping/>
  </p:clrMapOvr>
  <p:transition xmlns:p14="http://schemas.microsoft.com/office/powerpoint/2010/main" spd="med"/>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366713" y="325438"/>
            <a:ext cx="8410575" cy="460375"/>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dirty="0" smtClean="0"/>
              <a:t>Click to Edit Master Title Style</a:t>
            </a:r>
            <a:endParaRPr lang="en-US" dirty="0"/>
          </a:p>
        </p:txBody>
      </p:sp>
      <p:sp>
        <p:nvSpPr>
          <p:cNvPr id="4" name="Content Placeholder 3"/>
          <p:cNvSpPr>
            <a:spLocks noGrp="1"/>
          </p:cNvSpPr>
          <p:nvPr>
            <p:ph sz="quarter" idx="10"/>
          </p:nvPr>
        </p:nvSpPr>
        <p:spPr bwMode="gray">
          <a:xfrm>
            <a:off x="366714" y="1074738"/>
            <a:ext cx="8410575" cy="3382962"/>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tx1"/>
                </a:solidFill>
                <a:latin typeface="Arial"/>
                <a:cs typeface="Arial"/>
              </a:defRPr>
            </a:lvl1pPr>
            <a:lvl2pPr>
              <a:spcBef>
                <a:spcPts val="300"/>
              </a:spcBef>
              <a:buClr>
                <a:schemeClr val="accent1"/>
              </a:buClr>
              <a:buFont typeface="Verdana" pitchFamily="34" charset="0"/>
              <a:buChar char="–"/>
              <a:defRPr sz="2000">
                <a:solidFill>
                  <a:schemeClr val="tx1"/>
                </a:solidFill>
                <a:latin typeface="Arial"/>
                <a:cs typeface="Arial"/>
              </a:defRPr>
            </a:lvl2pPr>
            <a:lvl3pPr>
              <a:spcBef>
                <a:spcPts val="300"/>
              </a:spcBef>
              <a:buClr>
                <a:schemeClr val="accent1"/>
              </a:buClr>
              <a:buFont typeface="Verdana" pitchFamily="34" charset="0"/>
              <a:buChar char="▪"/>
              <a:defRPr sz="1600">
                <a:solidFill>
                  <a:schemeClr val="tx1"/>
                </a:solidFill>
                <a:latin typeface="Arial"/>
                <a:cs typeface="Arial"/>
              </a:defRPr>
            </a:lvl3pPr>
            <a:lvl4pPr marL="1658938" indent="-287338">
              <a:spcBef>
                <a:spcPts val="300"/>
              </a:spcBef>
              <a:buClr>
                <a:schemeClr val="accent1"/>
              </a:buClr>
              <a:buFont typeface="Verdana" pitchFamily="34" charset="0"/>
              <a:buChar char="—"/>
              <a:defRPr sz="1200">
                <a:solidFill>
                  <a:schemeClr val="tx1"/>
                </a:solidFill>
                <a:latin typeface="Arial"/>
                <a:cs typeface="Arial"/>
              </a:defRPr>
            </a:lvl4pPr>
            <a:lvl5pPr>
              <a:spcBef>
                <a:spcPts val="300"/>
              </a:spcBef>
              <a:buClr>
                <a:schemeClr val="accent1"/>
              </a:buClr>
              <a:buFont typeface="Verdana" pitchFamily="34" charset="0"/>
              <a:buChar char="»"/>
              <a:defRPr sz="1100">
                <a:solidFill>
                  <a:schemeClr val="tx1"/>
                </a:solidFill>
                <a:latin typeface="Arial"/>
                <a:cs typeface="Aria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59027816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Divider 1">
    <p:spTree>
      <p:nvGrpSpPr>
        <p:cNvPr id="1" name=""/>
        <p:cNvGrpSpPr/>
        <p:nvPr/>
      </p:nvGrpSpPr>
      <p:grpSpPr>
        <a:xfrm>
          <a:off x="0" y="0"/>
          <a:ext cx="0" cy="0"/>
          <a:chOff x="0" y="0"/>
          <a:chExt cx="0" cy="0"/>
        </a:xfrm>
      </p:grpSpPr>
      <p:sp>
        <p:nvSpPr>
          <p:cNvPr id="31" name="Shape 31"/>
          <p:cNvSpPr/>
          <p:nvPr/>
        </p:nvSpPr>
        <p:spPr>
          <a:xfrm>
            <a:off x="0" y="4629150"/>
            <a:ext cx="9144000" cy="385764"/>
          </a:xfrm>
          <a:prstGeom prst="rect">
            <a:avLst/>
          </a:prstGeom>
          <a:solidFill>
            <a:srgbClr val="00786E"/>
          </a:solidFill>
          <a:ln w="12700">
            <a:miter lim="400000"/>
          </a:ln>
        </p:spPr>
        <p:txBody>
          <a:bodyPr lIns="0" tIns="0" rIns="0" bIns="0" anchor="ctr"/>
          <a:lstStyle/>
          <a:p>
            <a:pPr lvl="0">
              <a:defRPr>
                <a:solidFill>
                  <a:srgbClr val="FFFFFF"/>
                </a:solidFill>
                <a:uFill>
                  <a:solidFill>
                    <a:srgbClr val="FFFFFF"/>
                  </a:solidFill>
                </a:uFill>
              </a:defRPr>
            </a:pPr>
            <a:endParaRPr/>
          </a:p>
        </p:txBody>
      </p:sp>
      <p:sp>
        <p:nvSpPr>
          <p:cNvPr id="32" name="Shape 32"/>
          <p:cNvSpPr>
            <a:spLocks noGrp="1"/>
          </p:cNvSpPr>
          <p:nvPr>
            <p:ph type="sldNum" sz="quarter" idx="2"/>
          </p:nvPr>
        </p:nvSpPr>
        <p:spPr>
          <a:prstGeom prst="rect">
            <a:avLst/>
          </a:prstGeom>
        </p:spPr>
        <p:txBody>
          <a:bodyPr/>
          <a:lstStyle/>
          <a:p>
            <a:pPr lvl="0"/>
            <a:fld id="{86CB4B4D-7CA3-9044-876B-883B54F8677D}" type="slidenum">
              <a:t>‹#›</a:t>
            </a:fld>
            <a:endParaRPr/>
          </a:p>
        </p:txBody>
      </p:sp>
      <p:sp>
        <p:nvSpPr>
          <p:cNvPr id="33" name="Shape 33"/>
          <p:cNvSpPr/>
          <p:nvPr/>
        </p:nvSpPr>
        <p:spPr>
          <a:xfrm>
            <a:off x="0" y="0"/>
            <a:ext cx="9144000" cy="2168501"/>
          </a:xfrm>
          <a:prstGeom prst="rect">
            <a:avLst/>
          </a:prstGeom>
          <a:gradFill>
            <a:gsLst>
              <a:gs pos="0">
                <a:srgbClr val="FFFFFF"/>
              </a:gs>
              <a:gs pos="100000">
                <a:srgbClr val="BFBFBF">
                  <a:alpha val="61000"/>
                </a:srgbClr>
              </a:gs>
            </a:gsLst>
            <a:lin ang="16200000"/>
          </a:gradFill>
          <a:ln w="12700">
            <a:miter lim="400000"/>
          </a:ln>
        </p:spPr>
        <p:txBody>
          <a:bodyPr lIns="0" tIns="0" rIns="0" bIns="0" anchor="ctr"/>
          <a:lstStyle/>
          <a:p>
            <a:pPr lvl="0" algn="ctr"/>
            <a:endParaRPr/>
          </a:p>
        </p:txBody>
      </p:sp>
      <p:sp>
        <p:nvSpPr>
          <p:cNvPr id="34" name="Shape 34"/>
          <p:cNvSpPr>
            <a:spLocks noGrp="1"/>
          </p:cNvSpPr>
          <p:nvPr>
            <p:ph type="title"/>
          </p:nvPr>
        </p:nvSpPr>
        <p:spPr>
          <a:xfrm>
            <a:off x="2728911" y="1003399"/>
            <a:ext cx="6048378" cy="1222276"/>
          </a:xfrm>
          <a:prstGeom prst="rect">
            <a:avLst/>
          </a:prstGeom>
        </p:spPr>
        <p:txBody>
          <a:bodyPr anchor="b"/>
          <a:lstStyle>
            <a:lvl1pPr>
              <a:defRPr sz="4400"/>
            </a:lvl1pPr>
          </a:lstStyle>
          <a:p>
            <a:pPr lvl="0">
              <a:defRPr sz="1800">
                <a:solidFill>
                  <a:srgbClr val="000000"/>
                </a:solidFill>
                <a:uFillTx/>
              </a:defRPr>
            </a:pPr>
            <a:r>
              <a:rPr sz="4400">
                <a:solidFill>
                  <a:srgbClr val="008881"/>
                </a:solidFill>
                <a:uFill>
                  <a:solidFill>
                    <a:srgbClr val="008881"/>
                  </a:solidFill>
                </a:uFill>
              </a:rPr>
              <a:t>Title Text</a:t>
            </a:r>
          </a:p>
        </p:txBody>
      </p:sp>
      <p:sp>
        <p:nvSpPr>
          <p:cNvPr id="35" name="Shape 35"/>
          <p:cNvSpPr>
            <a:spLocks noGrp="1"/>
          </p:cNvSpPr>
          <p:nvPr>
            <p:ph type="body" idx="1"/>
          </p:nvPr>
        </p:nvSpPr>
        <p:spPr>
          <a:xfrm>
            <a:off x="2728913" y="2455863"/>
            <a:ext cx="6048376" cy="1892301"/>
          </a:xfrm>
          <a:prstGeom prst="rect">
            <a:avLst/>
          </a:prstGeom>
        </p:spPr>
        <p:txBody>
          <a:bodyPr/>
          <a:lstStyle>
            <a:lvl1pPr marL="0" indent="0">
              <a:spcBef>
                <a:spcPts val="600"/>
              </a:spcBef>
              <a:buClrTx/>
              <a:buSzTx/>
              <a:buFontTx/>
              <a:buNone/>
              <a:defRPr sz="2800"/>
            </a:lvl1pPr>
            <a:lvl2pPr marL="0" indent="457200">
              <a:spcBef>
                <a:spcPts val="600"/>
              </a:spcBef>
              <a:buClrTx/>
              <a:buSzTx/>
              <a:buFontTx/>
              <a:buNone/>
              <a:defRPr sz="2800"/>
            </a:lvl2pPr>
            <a:lvl3pPr marL="0" indent="914400">
              <a:spcBef>
                <a:spcPts val="600"/>
              </a:spcBef>
              <a:buClrTx/>
              <a:buSzTx/>
              <a:buFontTx/>
              <a:buNone/>
              <a:defRPr sz="2800"/>
            </a:lvl3pPr>
            <a:lvl4pPr marL="0" indent="1371600">
              <a:spcBef>
                <a:spcPts val="600"/>
              </a:spcBef>
              <a:buClrTx/>
              <a:buSzTx/>
              <a:buFontTx/>
              <a:buNone/>
              <a:defRPr sz="2800"/>
            </a:lvl4pPr>
            <a:lvl5pPr marL="0" indent="1828800">
              <a:spcBef>
                <a:spcPts val="600"/>
              </a:spcBef>
              <a:buClrTx/>
              <a:buSzTx/>
              <a:buFontTx/>
              <a:buNone/>
              <a:defRPr sz="2800"/>
            </a:lvl5pPr>
          </a:lstStyle>
          <a:p>
            <a:pPr lvl="0">
              <a:defRPr sz="1800">
                <a:solidFill>
                  <a:srgbClr val="000000"/>
                </a:solidFill>
                <a:uFillTx/>
              </a:defRPr>
            </a:pPr>
            <a:r>
              <a:rPr sz="2800">
                <a:solidFill>
                  <a:srgbClr val="4D4D4D"/>
                </a:solidFill>
                <a:uFill>
                  <a:solidFill>
                    <a:srgbClr val="4D4D4D"/>
                  </a:solidFill>
                </a:uFill>
              </a:rPr>
              <a:t>Body Level One</a:t>
            </a:r>
          </a:p>
          <a:p>
            <a:pPr lvl="1">
              <a:defRPr sz="1800">
                <a:solidFill>
                  <a:srgbClr val="000000"/>
                </a:solidFill>
                <a:uFillTx/>
              </a:defRPr>
            </a:pPr>
            <a:r>
              <a:rPr sz="2800">
                <a:solidFill>
                  <a:srgbClr val="4D4D4D"/>
                </a:solidFill>
                <a:uFill>
                  <a:solidFill>
                    <a:srgbClr val="4D4D4D"/>
                  </a:solidFill>
                </a:uFill>
              </a:rPr>
              <a:t>Body Level Two</a:t>
            </a:r>
          </a:p>
          <a:p>
            <a:pPr lvl="2">
              <a:defRPr sz="1800">
                <a:solidFill>
                  <a:srgbClr val="000000"/>
                </a:solidFill>
                <a:uFillTx/>
              </a:defRPr>
            </a:pPr>
            <a:r>
              <a:rPr sz="2800">
                <a:solidFill>
                  <a:srgbClr val="4D4D4D"/>
                </a:solidFill>
                <a:uFill>
                  <a:solidFill>
                    <a:srgbClr val="4D4D4D"/>
                  </a:solidFill>
                </a:uFill>
              </a:rPr>
              <a:t>Body Level Three</a:t>
            </a:r>
          </a:p>
          <a:p>
            <a:pPr lvl="3">
              <a:defRPr sz="1800">
                <a:solidFill>
                  <a:srgbClr val="000000"/>
                </a:solidFill>
                <a:uFillTx/>
              </a:defRPr>
            </a:pPr>
            <a:r>
              <a:rPr sz="2800">
                <a:solidFill>
                  <a:srgbClr val="4D4D4D"/>
                </a:solidFill>
                <a:uFill>
                  <a:solidFill>
                    <a:srgbClr val="4D4D4D"/>
                  </a:solidFill>
                </a:uFill>
              </a:rPr>
              <a:t>Body Level Four</a:t>
            </a:r>
          </a:p>
          <a:p>
            <a:pPr lvl="4">
              <a:defRPr sz="1800">
                <a:solidFill>
                  <a:srgbClr val="000000"/>
                </a:solidFill>
                <a:uFillTx/>
              </a:defRPr>
            </a:pPr>
            <a:r>
              <a:rPr sz="2800">
                <a:solidFill>
                  <a:srgbClr val="4D4D4D"/>
                </a:solidFill>
                <a:uFill>
                  <a:solidFill>
                    <a:srgbClr val="4D4D4D"/>
                  </a:solidFill>
                </a:uFill>
              </a:rPr>
              <a:t>Body Level Five</a:t>
            </a:r>
          </a:p>
        </p:txBody>
      </p:sp>
      <p:sp>
        <p:nvSpPr>
          <p:cNvPr id="36" name="Shape 36"/>
          <p:cNvSpPr/>
          <p:nvPr/>
        </p:nvSpPr>
        <p:spPr>
          <a:xfrm>
            <a:off x="366713" y="5043849"/>
            <a:ext cx="2274887" cy="127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600">
                <a:solidFill>
                  <a:srgbClr val="808080"/>
                </a:solidFill>
                <a:uFill>
                  <a:solidFill>
                    <a:srgbClr val="808080"/>
                  </a:solidFill>
                </a:uFill>
              </a:defRPr>
            </a:lvl1pPr>
          </a:lstStyle>
          <a:p>
            <a:pPr lvl="0">
              <a:defRPr sz="1800">
                <a:solidFill>
                  <a:srgbClr val="000000"/>
                </a:solidFill>
                <a:uFillTx/>
              </a:defRPr>
            </a:pPr>
            <a:r>
              <a:rPr sz="600">
                <a:solidFill>
                  <a:srgbClr val="808080"/>
                </a:solidFill>
                <a:uFill>
                  <a:solidFill>
                    <a:srgbClr val="808080"/>
                  </a:solidFill>
                </a:uFill>
              </a:rPr>
              <a:t>© Copyright 2014 Pivotal. All rights reserved.</a:t>
            </a:r>
          </a:p>
        </p:txBody>
      </p:sp>
      <p:pic>
        <p:nvPicPr>
          <p:cNvPr id="37" name="pasted-image.pdf"/>
          <p:cNvPicPr/>
          <p:nvPr/>
        </p:nvPicPr>
        <p:blipFill>
          <a:blip r:embed="rId2">
            <a:extLst/>
          </a:blip>
          <a:stretch>
            <a:fillRect/>
          </a:stretch>
        </p:blipFill>
        <p:spPr>
          <a:xfrm>
            <a:off x="7937764" y="4709393"/>
            <a:ext cx="965201" cy="228601"/>
          </a:xfrm>
          <a:prstGeom prst="rect">
            <a:avLst/>
          </a:prstGeom>
          <a:ln w="12700">
            <a:miter lim="400000"/>
          </a:ln>
        </p:spPr>
      </p:pic>
    </p:spTree>
  </p:cSld>
  <p:clrMapOvr>
    <a:masterClrMapping/>
  </p:clrMapOvr>
  <p:transition xmlns:p14="http://schemas.microsoft.com/office/powerpoint/2010/mai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Divider 3 -Large Text">
    <p:spTree>
      <p:nvGrpSpPr>
        <p:cNvPr id="1" name=""/>
        <p:cNvGrpSpPr/>
        <p:nvPr/>
      </p:nvGrpSpPr>
      <p:grpSpPr>
        <a:xfrm>
          <a:off x="0" y="0"/>
          <a:ext cx="0" cy="0"/>
          <a:chOff x="0" y="0"/>
          <a:chExt cx="0" cy="0"/>
        </a:xfrm>
      </p:grpSpPr>
      <p:sp>
        <p:nvSpPr>
          <p:cNvPr id="39" name="Shape 39"/>
          <p:cNvSpPr/>
          <p:nvPr/>
        </p:nvSpPr>
        <p:spPr>
          <a:xfrm>
            <a:off x="0" y="4629150"/>
            <a:ext cx="9144000" cy="385764"/>
          </a:xfrm>
          <a:prstGeom prst="rect">
            <a:avLst/>
          </a:prstGeom>
          <a:solidFill>
            <a:srgbClr val="00786E"/>
          </a:solidFill>
          <a:ln w="12700">
            <a:miter lim="400000"/>
          </a:ln>
        </p:spPr>
        <p:txBody>
          <a:bodyPr lIns="0" tIns="0" rIns="0" bIns="0" anchor="ctr"/>
          <a:lstStyle/>
          <a:p>
            <a:pPr lvl="0">
              <a:defRPr>
                <a:solidFill>
                  <a:srgbClr val="FFFFFF"/>
                </a:solidFill>
                <a:uFill>
                  <a:solidFill>
                    <a:srgbClr val="FFFFFF"/>
                  </a:solidFill>
                </a:uFill>
              </a:defRPr>
            </a:pPr>
            <a:endParaRPr/>
          </a:p>
        </p:txBody>
      </p:sp>
      <p:sp>
        <p:nvSpPr>
          <p:cNvPr id="40" name="Shape 40"/>
          <p:cNvSpPr/>
          <p:nvPr/>
        </p:nvSpPr>
        <p:spPr>
          <a:xfrm>
            <a:off x="366713" y="5018449"/>
            <a:ext cx="2274887" cy="127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600">
                <a:solidFill>
                  <a:srgbClr val="808080"/>
                </a:solidFill>
                <a:uFill>
                  <a:solidFill>
                    <a:srgbClr val="808080"/>
                  </a:solidFill>
                </a:uFill>
              </a:defRPr>
            </a:lvl1pPr>
          </a:lstStyle>
          <a:p>
            <a:pPr lvl="0">
              <a:defRPr sz="1800">
                <a:solidFill>
                  <a:srgbClr val="000000"/>
                </a:solidFill>
                <a:uFillTx/>
              </a:defRPr>
            </a:pPr>
            <a:r>
              <a:rPr sz="600">
                <a:solidFill>
                  <a:srgbClr val="808080"/>
                </a:solidFill>
                <a:uFill>
                  <a:solidFill>
                    <a:srgbClr val="808080"/>
                  </a:solidFill>
                </a:uFill>
              </a:rPr>
              <a:t>© Copyright 2014 Pivotal. All rights reserved.</a:t>
            </a:r>
          </a:p>
        </p:txBody>
      </p:sp>
      <p:pic>
        <p:nvPicPr>
          <p:cNvPr id="41" name="image1.png" descr="Pivotal_Logo_white.png"/>
          <p:cNvPicPr/>
          <p:nvPr/>
        </p:nvPicPr>
        <p:blipFill>
          <a:blip/>
          <a:stretch>
            <a:fillRect/>
          </a:stretch>
        </p:blipFill>
        <p:spPr>
          <a:xfrm>
            <a:off x="7941733" y="4713966"/>
            <a:ext cx="957263" cy="219456"/>
          </a:xfrm>
          <a:prstGeom prst="rect">
            <a:avLst/>
          </a:prstGeom>
          <a:ln w="12700">
            <a:miter lim="400000"/>
          </a:ln>
        </p:spPr>
      </p:pic>
      <p:sp>
        <p:nvSpPr>
          <p:cNvPr id="42" name="Shape 42"/>
          <p:cNvSpPr/>
          <p:nvPr/>
        </p:nvSpPr>
        <p:spPr>
          <a:xfrm>
            <a:off x="0" y="0"/>
            <a:ext cx="9144000" cy="5143500"/>
          </a:xfrm>
          <a:prstGeom prst="rect">
            <a:avLst/>
          </a:prstGeom>
          <a:solidFill/>
          <a:ln w="12700">
            <a:solidFill/>
            <a:round/>
          </a:ln>
        </p:spPr>
        <p:txBody>
          <a:bodyPr lIns="0" tIns="0" rIns="0" bIns="0" anchor="ctr"/>
          <a:lstStyle/>
          <a:p>
            <a:pPr lvl="0" algn="ctr">
              <a:defRPr>
                <a:solidFill>
                  <a:srgbClr val="FFFFFF"/>
                </a:solidFill>
                <a:uFill>
                  <a:solidFill>
                    <a:srgbClr val="FFFFFF"/>
                  </a:solidFill>
                </a:uFill>
              </a:defRPr>
            </a:pPr>
            <a:endParaRPr/>
          </a:p>
        </p:txBody>
      </p:sp>
      <p:sp>
        <p:nvSpPr>
          <p:cNvPr id="43" name="Shape 43"/>
          <p:cNvSpPr/>
          <p:nvPr/>
        </p:nvSpPr>
        <p:spPr>
          <a:xfrm>
            <a:off x="0" y="4629150"/>
            <a:ext cx="9144000" cy="385764"/>
          </a:xfrm>
          <a:prstGeom prst="rect">
            <a:avLst/>
          </a:prstGeom>
          <a:solidFill>
            <a:srgbClr val="00786E"/>
          </a:solidFill>
          <a:ln w="12700">
            <a:miter lim="400000"/>
          </a:ln>
        </p:spPr>
        <p:txBody>
          <a:bodyPr lIns="0" tIns="0" rIns="0" bIns="0" anchor="ctr"/>
          <a:lstStyle/>
          <a:p>
            <a:pPr lvl="0">
              <a:defRPr>
                <a:solidFill>
                  <a:srgbClr val="FFFFFF"/>
                </a:solidFill>
                <a:uFill>
                  <a:solidFill>
                    <a:srgbClr val="FFFFFF"/>
                  </a:solidFill>
                </a:uFill>
              </a:defRPr>
            </a:pPr>
            <a:endParaRPr/>
          </a:p>
        </p:txBody>
      </p:sp>
      <p:sp>
        <p:nvSpPr>
          <p:cNvPr id="44" name="Shape 44"/>
          <p:cNvSpPr>
            <a:spLocks noGrp="1"/>
          </p:cNvSpPr>
          <p:nvPr>
            <p:ph type="title"/>
          </p:nvPr>
        </p:nvSpPr>
        <p:spPr>
          <a:xfrm>
            <a:off x="670455" y="1674284"/>
            <a:ext cx="7620001" cy="1354217"/>
          </a:xfrm>
          <a:prstGeom prst="rect">
            <a:avLst/>
          </a:prstGeom>
          <a:effectLst>
            <a:reflection stA="50000" endPos="40000" dir="5400000" sy="-100000" algn="bl" rotWithShape="0"/>
          </a:effectLst>
        </p:spPr>
        <p:txBody>
          <a:bodyPr anchor="b"/>
          <a:lstStyle>
            <a:lvl1pPr>
              <a:defRPr sz="9600"/>
            </a:lvl1pPr>
          </a:lstStyle>
          <a:p>
            <a:pPr lvl="0">
              <a:defRPr sz="1800">
                <a:solidFill>
                  <a:srgbClr val="000000"/>
                </a:solidFill>
                <a:uFillTx/>
              </a:defRPr>
            </a:pPr>
            <a:r>
              <a:rPr sz="9600">
                <a:solidFill>
                  <a:srgbClr val="008881"/>
                </a:solidFill>
                <a:uFill>
                  <a:solidFill>
                    <a:srgbClr val="008881"/>
                  </a:solidFill>
                </a:uFill>
              </a:rPr>
              <a:t>Title Text</a:t>
            </a:r>
          </a:p>
        </p:txBody>
      </p:sp>
      <p:sp>
        <p:nvSpPr>
          <p:cNvPr id="45" name="Shape 45"/>
          <p:cNvSpPr/>
          <p:nvPr/>
        </p:nvSpPr>
        <p:spPr>
          <a:xfrm>
            <a:off x="366713" y="5043849"/>
            <a:ext cx="2274887" cy="127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600">
                <a:solidFill>
                  <a:srgbClr val="808080"/>
                </a:solidFill>
                <a:uFill>
                  <a:solidFill>
                    <a:srgbClr val="808080"/>
                  </a:solidFill>
                </a:uFill>
              </a:defRPr>
            </a:lvl1pPr>
          </a:lstStyle>
          <a:p>
            <a:pPr lvl="0">
              <a:defRPr sz="1800">
                <a:solidFill>
                  <a:srgbClr val="000000"/>
                </a:solidFill>
                <a:uFillTx/>
              </a:defRPr>
            </a:pPr>
            <a:r>
              <a:rPr sz="600">
                <a:solidFill>
                  <a:srgbClr val="808080"/>
                </a:solidFill>
                <a:uFill>
                  <a:solidFill>
                    <a:srgbClr val="808080"/>
                  </a:solidFill>
                </a:uFill>
              </a:rPr>
              <a:t>© Copyright 2014 Pivotal. All rights reserved.</a:t>
            </a:r>
          </a:p>
        </p:txBody>
      </p:sp>
      <p:sp>
        <p:nvSpPr>
          <p:cNvPr id="46" name="Shape 46"/>
          <p:cNvSpPr>
            <a:spLocks noGrp="1"/>
          </p:cNvSpPr>
          <p:nvPr>
            <p:ph type="sldNum" sz="quarter" idx="2"/>
          </p:nvPr>
        </p:nvSpPr>
        <p:spPr>
          <a:prstGeom prst="rect">
            <a:avLst/>
          </a:prstGeom>
        </p:spPr>
        <p:txBody>
          <a:bodyPr/>
          <a:lstStyle/>
          <a:p>
            <a:pPr lvl="0"/>
            <a:fld id="{86CB4B4D-7CA3-9044-876B-883B54F8677D}" type="slidenum">
              <a:t>‹#›</a:t>
            </a:fld>
            <a:endParaRPr/>
          </a:p>
        </p:txBody>
      </p:sp>
      <p:pic>
        <p:nvPicPr>
          <p:cNvPr id="47" name="pasted-image.pdf"/>
          <p:cNvPicPr/>
          <p:nvPr/>
        </p:nvPicPr>
        <p:blipFill>
          <a:blip r:embed="rId2">
            <a:extLst/>
          </a:blip>
          <a:stretch>
            <a:fillRect/>
          </a:stretch>
        </p:blipFill>
        <p:spPr>
          <a:xfrm>
            <a:off x="7937764" y="4709393"/>
            <a:ext cx="965201" cy="228601"/>
          </a:xfrm>
          <a:prstGeom prst="rect">
            <a:avLst/>
          </a:prstGeom>
          <a:ln w="12700">
            <a:miter lim="400000"/>
          </a:ln>
        </p:spPr>
      </p:pic>
    </p:spTree>
  </p:cSld>
  <p:clrMapOvr>
    <a:masterClrMapping/>
  </p:clrMapOvr>
  <p:transition xmlns:p14="http://schemas.microsoft.com/office/powerpoint/2010/mai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49" name="Shape 49"/>
          <p:cNvSpPr>
            <a:spLocks noGrp="1"/>
          </p:cNvSpPr>
          <p:nvPr>
            <p:ph type="sldNum" sz="quarter" idx="2"/>
          </p:nvPr>
        </p:nvSpPr>
        <p:spPr>
          <a:prstGeom prst="rect">
            <a:avLst/>
          </a:prstGeom>
        </p:spPr>
        <p:txBody>
          <a:bodyPr/>
          <a:lstStyle/>
          <a:p>
            <a:pPr lvl="0"/>
            <a:fld id="{86CB4B4D-7CA3-9044-876B-883B54F8677D}" type="slidenum">
              <a:t>‹#›</a:t>
            </a:fld>
            <a:endParaRPr/>
          </a:p>
        </p:txBody>
      </p:sp>
      <p:sp>
        <p:nvSpPr>
          <p:cNvPr id="50" name="Shape 50"/>
          <p:cNvSpPr>
            <a:spLocks noGrp="1"/>
          </p:cNvSpPr>
          <p:nvPr>
            <p:ph type="title"/>
          </p:nvPr>
        </p:nvSpPr>
        <p:spPr>
          <a:prstGeom prst="rect">
            <a:avLst/>
          </a:prstGeom>
        </p:spPr>
        <p:txBody>
          <a:bodyPr/>
          <a:lstStyle/>
          <a:p>
            <a:pPr lvl="0">
              <a:defRPr sz="1800">
                <a:solidFill>
                  <a:srgbClr val="000000"/>
                </a:solidFill>
                <a:uFillTx/>
              </a:defRPr>
            </a:pPr>
            <a:r>
              <a:rPr sz="3200">
                <a:solidFill>
                  <a:srgbClr val="008881"/>
                </a:solidFill>
                <a:uFill>
                  <a:solidFill>
                    <a:srgbClr val="008881"/>
                  </a:solidFill>
                </a:uFill>
              </a:rPr>
              <a:t>Title Text</a:t>
            </a:r>
          </a:p>
        </p:txBody>
      </p:sp>
      <p:sp>
        <p:nvSpPr>
          <p:cNvPr id="51" name="Shape 51"/>
          <p:cNvSpPr>
            <a:spLocks noGrp="1"/>
          </p:cNvSpPr>
          <p:nvPr>
            <p:ph type="body" idx="1"/>
          </p:nvPr>
        </p:nvSpPr>
        <p:spPr>
          <a:prstGeom prst="rect">
            <a:avLst/>
          </a:prstGeom>
        </p:spPr>
        <p:txBody>
          <a:bodyPr/>
          <a:lstStyle/>
          <a:p>
            <a:pPr lvl="0">
              <a:defRPr sz="1800">
                <a:solidFill>
                  <a:srgbClr val="000000"/>
                </a:solidFill>
                <a:uFillTx/>
              </a:defRPr>
            </a:pPr>
            <a:r>
              <a:rPr sz="2400">
                <a:solidFill>
                  <a:srgbClr val="4D4D4D"/>
                </a:solidFill>
                <a:uFill>
                  <a:solidFill>
                    <a:srgbClr val="4D4D4D"/>
                  </a:solidFill>
                </a:uFill>
              </a:rPr>
              <a:t>Body Level One</a:t>
            </a:r>
          </a:p>
          <a:p>
            <a:pPr lvl="1">
              <a:defRPr sz="1800">
                <a:solidFill>
                  <a:srgbClr val="000000"/>
                </a:solidFill>
                <a:uFillTx/>
              </a:defRPr>
            </a:pPr>
            <a:r>
              <a:rPr sz="2400">
                <a:solidFill>
                  <a:srgbClr val="4D4D4D"/>
                </a:solidFill>
                <a:uFill>
                  <a:solidFill>
                    <a:srgbClr val="4D4D4D"/>
                  </a:solidFill>
                </a:uFill>
              </a:rPr>
              <a:t>Body Level Two</a:t>
            </a:r>
          </a:p>
          <a:p>
            <a:pPr lvl="2">
              <a:defRPr sz="1800">
                <a:solidFill>
                  <a:srgbClr val="000000"/>
                </a:solidFill>
                <a:uFillTx/>
              </a:defRPr>
            </a:pPr>
            <a:r>
              <a:rPr sz="2400">
                <a:solidFill>
                  <a:srgbClr val="4D4D4D"/>
                </a:solidFill>
                <a:uFill>
                  <a:solidFill>
                    <a:srgbClr val="4D4D4D"/>
                  </a:solidFill>
                </a:uFill>
              </a:rPr>
              <a:t>Body Level Three</a:t>
            </a:r>
          </a:p>
          <a:p>
            <a:pPr lvl="3">
              <a:defRPr sz="1800">
                <a:solidFill>
                  <a:srgbClr val="000000"/>
                </a:solidFill>
                <a:uFillTx/>
              </a:defRPr>
            </a:pPr>
            <a:r>
              <a:rPr sz="2400">
                <a:solidFill>
                  <a:srgbClr val="4D4D4D"/>
                </a:solidFill>
                <a:uFill>
                  <a:solidFill>
                    <a:srgbClr val="4D4D4D"/>
                  </a:solidFill>
                </a:uFill>
              </a:rPr>
              <a:t>Body Level Four</a:t>
            </a:r>
          </a:p>
          <a:p>
            <a:pPr lvl="4">
              <a:defRPr sz="1800">
                <a:solidFill>
                  <a:srgbClr val="000000"/>
                </a:solidFill>
                <a:uFillTx/>
              </a:defRPr>
            </a:pPr>
            <a:r>
              <a:rPr sz="2400">
                <a:solidFill>
                  <a:srgbClr val="4D4D4D"/>
                </a:solidFill>
                <a:uFill>
                  <a:solidFill>
                    <a:srgbClr val="4D4D4D"/>
                  </a:solidFill>
                </a:uFill>
              </a:rPr>
              <a:t>Body Level Five</a:t>
            </a:r>
          </a:p>
        </p:txBody>
      </p:sp>
    </p:spTree>
  </p:cSld>
  <p:clrMapOvr>
    <a:masterClrMapping/>
  </p:clrMapOvr>
  <p:transition xmlns:p14="http://schemas.microsoft.com/office/powerpoint/2010/mai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and Placeholder">
    <p:spTree>
      <p:nvGrpSpPr>
        <p:cNvPr id="1" name=""/>
        <p:cNvGrpSpPr/>
        <p:nvPr/>
      </p:nvGrpSpPr>
      <p:grpSpPr>
        <a:xfrm>
          <a:off x="0" y="0"/>
          <a:ext cx="0" cy="0"/>
          <a:chOff x="0" y="0"/>
          <a:chExt cx="0" cy="0"/>
        </a:xfrm>
      </p:grpSpPr>
      <p:sp>
        <p:nvSpPr>
          <p:cNvPr id="53" name="Shape 53"/>
          <p:cNvSpPr>
            <a:spLocks noGrp="1"/>
          </p:cNvSpPr>
          <p:nvPr>
            <p:ph type="sldNum" sz="quarter" idx="2"/>
          </p:nvPr>
        </p:nvSpPr>
        <p:spPr>
          <a:prstGeom prst="rect">
            <a:avLst/>
          </a:prstGeom>
        </p:spPr>
        <p:txBody>
          <a:bodyPr/>
          <a:lstStyle/>
          <a:p>
            <a:pPr lvl="0"/>
            <a:fld id="{86CB4B4D-7CA3-9044-876B-883B54F8677D}" type="slidenum">
              <a:t>‹#›</a:t>
            </a:fld>
            <a:endParaRPr/>
          </a:p>
        </p:txBody>
      </p:sp>
      <p:sp>
        <p:nvSpPr>
          <p:cNvPr id="54" name="Shape 54"/>
          <p:cNvSpPr>
            <a:spLocks noGrp="1"/>
          </p:cNvSpPr>
          <p:nvPr>
            <p:ph type="title"/>
          </p:nvPr>
        </p:nvSpPr>
        <p:spPr>
          <a:prstGeom prst="rect">
            <a:avLst/>
          </a:prstGeom>
        </p:spPr>
        <p:txBody>
          <a:bodyPr/>
          <a:lstStyle/>
          <a:p>
            <a:pPr lvl="0">
              <a:defRPr sz="1800">
                <a:solidFill>
                  <a:srgbClr val="000000"/>
                </a:solidFill>
                <a:uFillTx/>
              </a:defRPr>
            </a:pPr>
            <a:r>
              <a:rPr sz="3200">
                <a:solidFill>
                  <a:srgbClr val="008881"/>
                </a:solidFill>
                <a:uFill>
                  <a:solidFill>
                    <a:srgbClr val="008881"/>
                  </a:solidFill>
                </a:uFill>
              </a:rPr>
              <a:t>Title Text</a:t>
            </a:r>
          </a:p>
        </p:txBody>
      </p:sp>
      <p:sp>
        <p:nvSpPr>
          <p:cNvPr id="55" name="Shape 55"/>
          <p:cNvSpPr>
            <a:spLocks noGrp="1"/>
          </p:cNvSpPr>
          <p:nvPr>
            <p:ph idx="3"/>
          </p:nvPr>
        </p:nvSpPr>
        <p:spPr>
          <a:xfrm>
            <a:off x="364562" y="1078807"/>
            <a:ext cx="8407401" cy="3429001"/>
          </a:xfrm>
          <a:prstGeom prst="rect">
            <a:avLst/>
          </a:prstGeom>
        </p:spPr>
        <p:txBody>
          <a:bodyPr lIns="45719" tIns="45719" rIns="45719" bIns="45719"/>
          <a:lstStyle/>
          <a:p>
            <a:pPr lvl="0">
              <a:spcBef>
                <a:spcPts val="600"/>
              </a:spcBef>
              <a:buClr>
                <a:srgbClr val="2C95DD"/>
              </a:buClr>
              <a:buFont typeface="Arial"/>
              <a:defRPr sz="2800">
                <a:latin typeface="+mn-lt"/>
                <a:ea typeface="+mn-ea"/>
                <a:cs typeface="+mn-cs"/>
                <a:sym typeface="Helvetica"/>
              </a:defRPr>
            </a:pPr>
            <a:endParaRPr/>
          </a:p>
        </p:txBody>
      </p:sp>
    </p:spTree>
  </p:cSld>
  <p:clrMapOvr>
    <a:masterClrMapping/>
  </p:clrMapOvr>
  <p:transition xmlns:p14="http://schemas.microsoft.com/office/powerpoint/2010/mai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57" name="Shape 57"/>
          <p:cNvSpPr>
            <a:spLocks noGrp="1"/>
          </p:cNvSpPr>
          <p:nvPr>
            <p:ph type="title"/>
          </p:nvPr>
        </p:nvSpPr>
        <p:spPr>
          <a:prstGeom prst="rect">
            <a:avLst/>
          </a:prstGeom>
        </p:spPr>
        <p:txBody>
          <a:bodyPr/>
          <a:lstStyle/>
          <a:p>
            <a:pPr lvl="0">
              <a:defRPr sz="1800">
                <a:solidFill>
                  <a:srgbClr val="000000"/>
                </a:solidFill>
                <a:uFillTx/>
              </a:defRPr>
            </a:pPr>
            <a:r>
              <a:rPr sz="3200">
                <a:solidFill>
                  <a:srgbClr val="008881"/>
                </a:solidFill>
                <a:uFill>
                  <a:solidFill>
                    <a:srgbClr val="008881"/>
                  </a:solidFill>
                </a:uFill>
              </a:rPr>
              <a:t>Title Text</a:t>
            </a:r>
          </a:p>
        </p:txBody>
      </p:sp>
      <p:sp>
        <p:nvSpPr>
          <p:cNvPr id="58" name="Shape 58"/>
          <p:cNvSpPr>
            <a:spLocks noGrp="1"/>
          </p:cNvSpPr>
          <p:nvPr>
            <p:ph type="sldNum" sz="quarter" idx="2"/>
          </p:nvPr>
        </p:nvSpPr>
        <p:spPr>
          <a:prstGeom prst="rect">
            <a:avLst/>
          </a:prstGeom>
        </p:spPr>
        <p:txBody>
          <a:bodyPr/>
          <a:lstStyle/>
          <a:p>
            <a:pPr lvl="0"/>
            <a:fld id="{86CB4B4D-7CA3-9044-876B-883B54F8677D}" type="slidenum">
              <a:t>‹#›</a:t>
            </a:fld>
            <a:endParaRPr/>
          </a:p>
        </p:txBody>
      </p:sp>
    </p:spTree>
  </p:cSld>
  <p:clrMapOvr>
    <a:masterClrMapping/>
  </p:clrMapOvr>
  <p:transition xmlns:p14="http://schemas.microsoft.com/office/powerpoint/2010/mai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Title and Subtitle Only">
    <p:spTree>
      <p:nvGrpSpPr>
        <p:cNvPr id="1" name=""/>
        <p:cNvGrpSpPr/>
        <p:nvPr/>
      </p:nvGrpSpPr>
      <p:grpSpPr>
        <a:xfrm>
          <a:off x="0" y="0"/>
          <a:ext cx="0" cy="0"/>
          <a:chOff x="0" y="0"/>
          <a:chExt cx="0" cy="0"/>
        </a:xfrm>
      </p:grpSpPr>
      <p:sp>
        <p:nvSpPr>
          <p:cNvPr id="60" name="Shape 60"/>
          <p:cNvSpPr>
            <a:spLocks noGrp="1"/>
          </p:cNvSpPr>
          <p:nvPr>
            <p:ph type="sldNum" sz="quarter" idx="2"/>
          </p:nvPr>
        </p:nvSpPr>
        <p:spPr>
          <a:prstGeom prst="rect">
            <a:avLst/>
          </a:prstGeom>
        </p:spPr>
        <p:txBody>
          <a:bodyPr/>
          <a:lstStyle/>
          <a:p>
            <a:pPr lvl="0"/>
            <a:fld id="{86CB4B4D-7CA3-9044-876B-883B54F8677D}" type="slidenum">
              <a:t>‹#›</a:t>
            </a:fld>
            <a:endParaRPr/>
          </a:p>
        </p:txBody>
      </p:sp>
      <p:sp>
        <p:nvSpPr>
          <p:cNvPr id="61" name="Shape 61"/>
          <p:cNvSpPr>
            <a:spLocks noGrp="1"/>
          </p:cNvSpPr>
          <p:nvPr>
            <p:ph type="body" idx="1"/>
          </p:nvPr>
        </p:nvSpPr>
        <p:spPr>
          <a:xfrm>
            <a:off x="366713" y="785812"/>
            <a:ext cx="8410576" cy="346220"/>
          </a:xfrm>
          <a:prstGeom prst="rect">
            <a:avLst/>
          </a:prstGeom>
        </p:spPr>
        <p:txBody>
          <a:bodyPr/>
          <a:lstStyle>
            <a:lvl1pPr marL="0" indent="0">
              <a:spcBef>
                <a:spcPts val="0"/>
              </a:spcBef>
              <a:buClrTx/>
              <a:buSzTx/>
              <a:buFontTx/>
              <a:buNone/>
              <a:defRPr sz="2000"/>
            </a:lvl1pPr>
            <a:lvl2pPr marL="0" indent="457200">
              <a:spcBef>
                <a:spcPts val="0"/>
              </a:spcBef>
              <a:buClrTx/>
              <a:buSzTx/>
              <a:buFontTx/>
              <a:buNone/>
              <a:defRPr sz="2000"/>
            </a:lvl2pPr>
            <a:lvl3pPr marL="0" indent="914400">
              <a:spcBef>
                <a:spcPts val="0"/>
              </a:spcBef>
              <a:buClrTx/>
              <a:buSzTx/>
              <a:buFontTx/>
              <a:buNone/>
              <a:defRPr sz="2000"/>
            </a:lvl3pPr>
            <a:lvl4pPr marL="0" indent="1371600">
              <a:spcBef>
                <a:spcPts val="0"/>
              </a:spcBef>
              <a:buClrTx/>
              <a:buSzTx/>
              <a:buFontTx/>
              <a:buNone/>
              <a:defRPr sz="2000"/>
            </a:lvl4pPr>
            <a:lvl5pPr marL="0" indent="1828800">
              <a:spcBef>
                <a:spcPts val="0"/>
              </a:spcBef>
              <a:buClrTx/>
              <a:buSzTx/>
              <a:buFontTx/>
              <a:buNone/>
              <a:defRPr sz="2000"/>
            </a:lvl5pPr>
          </a:lstStyle>
          <a:p>
            <a:pPr lvl="0">
              <a:defRPr sz="1800">
                <a:solidFill>
                  <a:srgbClr val="000000"/>
                </a:solidFill>
                <a:uFillTx/>
              </a:defRPr>
            </a:pPr>
            <a:r>
              <a:rPr sz="2000">
                <a:solidFill>
                  <a:srgbClr val="4D4D4D"/>
                </a:solidFill>
                <a:uFill>
                  <a:solidFill>
                    <a:srgbClr val="4D4D4D"/>
                  </a:solidFill>
                </a:uFill>
              </a:rPr>
              <a:t>Body Level One</a:t>
            </a:r>
          </a:p>
          <a:p>
            <a:pPr lvl="1">
              <a:defRPr sz="1800">
                <a:solidFill>
                  <a:srgbClr val="000000"/>
                </a:solidFill>
                <a:uFillTx/>
              </a:defRPr>
            </a:pPr>
            <a:r>
              <a:rPr sz="2000">
                <a:solidFill>
                  <a:srgbClr val="4D4D4D"/>
                </a:solidFill>
                <a:uFill>
                  <a:solidFill>
                    <a:srgbClr val="4D4D4D"/>
                  </a:solidFill>
                </a:uFill>
              </a:rPr>
              <a:t>Body Level Two</a:t>
            </a:r>
          </a:p>
          <a:p>
            <a:pPr lvl="2">
              <a:defRPr sz="1800">
                <a:solidFill>
                  <a:srgbClr val="000000"/>
                </a:solidFill>
                <a:uFillTx/>
              </a:defRPr>
            </a:pPr>
            <a:r>
              <a:rPr sz="2000">
                <a:solidFill>
                  <a:srgbClr val="4D4D4D"/>
                </a:solidFill>
                <a:uFill>
                  <a:solidFill>
                    <a:srgbClr val="4D4D4D"/>
                  </a:solidFill>
                </a:uFill>
              </a:rPr>
              <a:t>Body Level Three</a:t>
            </a:r>
          </a:p>
          <a:p>
            <a:pPr lvl="3">
              <a:defRPr sz="1800">
                <a:solidFill>
                  <a:srgbClr val="000000"/>
                </a:solidFill>
                <a:uFillTx/>
              </a:defRPr>
            </a:pPr>
            <a:r>
              <a:rPr sz="2000">
                <a:solidFill>
                  <a:srgbClr val="4D4D4D"/>
                </a:solidFill>
                <a:uFill>
                  <a:solidFill>
                    <a:srgbClr val="4D4D4D"/>
                  </a:solidFill>
                </a:uFill>
              </a:rPr>
              <a:t>Body Level Four</a:t>
            </a:r>
          </a:p>
          <a:p>
            <a:pPr lvl="4">
              <a:defRPr sz="1800">
                <a:solidFill>
                  <a:srgbClr val="000000"/>
                </a:solidFill>
                <a:uFillTx/>
              </a:defRPr>
            </a:pPr>
            <a:r>
              <a:rPr sz="2000">
                <a:solidFill>
                  <a:srgbClr val="4D4D4D"/>
                </a:solidFill>
                <a:uFill>
                  <a:solidFill>
                    <a:srgbClr val="4D4D4D"/>
                  </a:solidFill>
                </a:uFill>
              </a:rPr>
              <a:t>Body Level Five</a:t>
            </a:r>
          </a:p>
        </p:txBody>
      </p:sp>
      <p:sp>
        <p:nvSpPr>
          <p:cNvPr id="62" name="Shape 62"/>
          <p:cNvSpPr>
            <a:spLocks noGrp="1"/>
          </p:cNvSpPr>
          <p:nvPr>
            <p:ph type="title"/>
          </p:nvPr>
        </p:nvSpPr>
        <p:spPr>
          <a:xfrm>
            <a:off x="366713" y="325438"/>
            <a:ext cx="8410576" cy="460376"/>
          </a:xfrm>
          <a:prstGeom prst="rect">
            <a:avLst/>
          </a:prstGeom>
        </p:spPr>
        <p:txBody>
          <a:bodyPr/>
          <a:lstStyle/>
          <a:p>
            <a:pPr lvl="0">
              <a:defRPr sz="1800">
                <a:solidFill>
                  <a:srgbClr val="000000"/>
                </a:solidFill>
                <a:uFillTx/>
              </a:defRPr>
            </a:pPr>
            <a:r>
              <a:rPr sz="3200">
                <a:solidFill>
                  <a:srgbClr val="008881"/>
                </a:solidFill>
                <a:uFill>
                  <a:solidFill>
                    <a:srgbClr val="008881"/>
                  </a:solidFill>
                </a:uFill>
              </a:rPr>
              <a:t>Title Text</a:t>
            </a:r>
          </a:p>
        </p:txBody>
      </p:sp>
    </p:spTree>
  </p:cSld>
  <p:clrMapOvr>
    <a:masterClrMapping/>
  </p:clrMapOvr>
  <p:transition xmlns:p14="http://schemas.microsoft.com/office/powerpoint/2010/mai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Title, Subtitle and Content">
    <p:spTree>
      <p:nvGrpSpPr>
        <p:cNvPr id="1" name=""/>
        <p:cNvGrpSpPr/>
        <p:nvPr/>
      </p:nvGrpSpPr>
      <p:grpSpPr>
        <a:xfrm>
          <a:off x="0" y="0"/>
          <a:ext cx="0" cy="0"/>
          <a:chOff x="0" y="0"/>
          <a:chExt cx="0" cy="0"/>
        </a:xfrm>
      </p:grpSpPr>
      <p:sp>
        <p:nvSpPr>
          <p:cNvPr id="64" name="Shape 64"/>
          <p:cNvSpPr/>
          <p:nvPr/>
        </p:nvSpPr>
        <p:spPr>
          <a:xfrm>
            <a:off x="0" y="4629150"/>
            <a:ext cx="9144000" cy="385764"/>
          </a:xfrm>
          <a:prstGeom prst="rect">
            <a:avLst/>
          </a:prstGeom>
          <a:solidFill>
            <a:srgbClr val="00786E"/>
          </a:solidFill>
          <a:ln w="12700">
            <a:miter lim="400000"/>
          </a:ln>
        </p:spPr>
        <p:txBody>
          <a:bodyPr lIns="0" tIns="0" rIns="0" bIns="0" anchor="ctr"/>
          <a:lstStyle/>
          <a:p>
            <a:pPr lvl="0">
              <a:defRPr>
                <a:solidFill>
                  <a:srgbClr val="FFFFFF"/>
                </a:solidFill>
                <a:uFill>
                  <a:solidFill>
                    <a:srgbClr val="FFFFFF"/>
                  </a:solidFill>
                </a:uFill>
              </a:defRPr>
            </a:pPr>
            <a:endParaRPr/>
          </a:p>
        </p:txBody>
      </p:sp>
      <p:sp>
        <p:nvSpPr>
          <p:cNvPr id="65" name="Shape 65"/>
          <p:cNvSpPr>
            <a:spLocks noGrp="1"/>
          </p:cNvSpPr>
          <p:nvPr>
            <p:ph type="sldNum" sz="quarter" idx="2"/>
          </p:nvPr>
        </p:nvSpPr>
        <p:spPr>
          <a:prstGeom prst="rect">
            <a:avLst/>
          </a:prstGeom>
        </p:spPr>
        <p:txBody>
          <a:bodyPr/>
          <a:lstStyle/>
          <a:p>
            <a:pPr lvl="0"/>
            <a:fld id="{86CB4B4D-7CA3-9044-876B-883B54F8677D}" type="slidenum">
              <a:t>‹#›</a:t>
            </a:fld>
            <a:endParaRPr/>
          </a:p>
        </p:txBody>
      </p:sp>
      <p:sp>
        <p:nvSpPr>
          <p:cNvPr id="66" name="Shape 66"/>
          <p:cNvSpPr>
            <a:spLocks noGrp="1"/>
          </p:cNvSpPr>
          <p:nvPr>
            <p:ph type="body" idx="1"/>
          </p:nvPr>
        </p:nvSpPr>
        <p:spPr>
          <a:xfrm>
            <a:off x="366713" y="785812"/>
            <a:ext cx="8410576" cy="346220"/>
          </a:xfrm>
          <a:prstGeom prst="rect">
            <a:avLst/>
          </a:prstGeom>
        </p:spPr>
        <p:txBody>
          <a:bodyPr/>
          <a:lstStyle>
            <a:lvl1pPr marL="0" indent="0">
              <a:spcBef>
                <a:spcPts val="0"/>
              </a:spcBef>
              <a:buClrTx/>
              <a:buSzTx/>
              <a:buFontTx/>
              <a:buNone/>
              <a:defRPr sz="2000"/>
            </a:lvl1pPr>
            <a:lvl2pPr marL="0" indent="457200">
              <a:spcBef>
                <a:spcPts val="0"/>
              </a:spcBef>
              <a:buClrTx/>
              <a:buSzTx/>
              <a:buFontTx/>
              <a:buNone/>
              <a:defRPr sz="2000"/>
            </a:lvl2pPr>
            <a:lvl3pPr marL="0" indent="914400">
              <a:spcBef>
                <a:spcPts val="0"/>
              </a:spcBef>
              <a:buClrTx/>
              <a:buSzTx/>
              <a:buFontTx/>
              <a:buNone/>
              <a:defRPr sz="2000"/>
            </a:lvl3pPr>
            <a:lvl4pPr marL="0" indent="1371600">
              <a:spcBef>
                <a:spcPts val="0"/>
              </a:spcBef>
              <a:buClrTx/>
              <a:buSzTx/>
              <a:buFontTx/>
              <a:buNone/>
              <a:defRPr sz="2000"/>
            </a:lvl4pPr>
            <a:lvl5pPr marL="0" indent="1828800">
              <a:spcBef>
                <a:spcPts val="0"/>
              </a:spcBef>
              <a:buClrTx/>
              <a:buSzTx/>
              <a:buFontTx/>
              <a:buNone/>
              <a:defRPr sz="2000"/>
            </a:lvl5pPr>
          </a:lstStyle>
          <a:p>
            <a:pPr lvl="0">
              <a:defRPr sz="1800">
                <a:solidFill>
                  <a:srgbClr val="000000"/>
                </a:solidFill>
                <a:uFillTx/>
              </a:defRPr>
            </a:pPr>
            <a:r>
              <a:rPr sz="2000">
                <a:solidFill>
                  <a:srgbClr val="4D4D4D"/>
                </a:solidFill>
                <a:uFill>
                  <a:solidFill>
                    <a:srgbClr val="4D4D4D"/>
                  </a:solidFill>
                </a:uFill>
              </a:rPr>
              <a:t>Body Level One</a:t>
            </a:r>
          </a:p>
          <a:p>
            <a:pPr lvl="1">
              <a:defRPr sz="1800">
                <a:solidFill>
                  <a:srgbClr val="000000"/>
                </a:solidFill>
                <a:uFillTx/>
              </a:defRPr>
            </a:pPr>
            <a:r>
              <a:rPr sz="2000">
                <a:solidFill>
                  <a:srgbClr val="4D4D4D"/>
                </a:solidFill>
                <a:uFill>
                  <a:solidFill>
                    <a:srgbClr val="4D4D4D"/>
                  </a:solidFill>
                </a:uFill>
              </a:rPr>
              <a:t>Body Level Two</a:t>
            </a:r>
          </a:p>
          <a:p>
            <a:pPr lvl="2">
              <a:defRPr sz="1800">
                <a:solidFill>
                  <a:srgbClr val="000000"/>
                </a:solidFill>
                <a:uFillTx/>
              </a:defRPr>
            </a:pPr>
            <a:r>
              <a:rPr sz="2000">
                <a:solidFill>
                  <a:srgbClr val="4D4D4D"/>
                </a:solidFill>
                <a:uFill>
                  <a:solidFill>
                    <a:srgbClr val="4D4D4D"/>
                  </a:solidFill>
                </a:uFill>
              </a:rPr>
              <a:t>Body Level Three</a:t>
            </a:r>
          </a:p>
          <a:p>
            <a:pPr lvl="3">
              <a:defRPr sz="1800">
                <a:solidFill>
                  <a:srgbClr val="000000"/>
                </a:solidFill>
                <a:uFillTx/>
              </a:defRPr>
            </a:pPr>
            <a:r>
              <a:rPr sz="2000">
                <a:solidFill>
                  <a:srgbClr val="4D4D4D"/>
                </a:solidFill>
                <a:uFill>
                  <a:solidFill>
                    <a:srgbClr val="4D4D4D"/>
                  </a:solidFill>
                </a:uFill>
              </a:rPr>
              <a:t>Body Level Four</a:t>
            </a:r>
          </a:p>
          <a:p>
            <a:pPr lvl="4">
              <a:defRPr sz="1800">
                <a:solidFill>
                  <a:srgbClr val="000000"/>
                </a:solidFill>
                <a:uFillTx/>
              </a:defRPr>
            </a:pPr>
            <a:r>
              <a:rPr sz="2000">
                <a:solidFill>
                  <a:srgbClr val="4D4D4D"/>
                </a:solidFill>
                <a:uFill>
                  <a:solidFill>
                    <a:srgbClr val="4D4D4D"/>
                  </a:solidFill>
                </a:uFill>
              </a:rPr>
              <a:t>Body Level Five</a:t>
            </a:r>
          </a:p>
        </p:txBody>
      </p:sp>
      <p:sp>
        <p:nvSpPr>
          <p:cNvPr id="67" name="Shape 67"/>
          <p:cNvSpPr>
            <a:spLocks noGrp="1"/>
          </p:cNvSpPr>
          <p:nvPr>
            <p:ph type="title"/>
          </p:nvPr>
        </p:nvSpPr>
        <p:spPr>
          <a:xfrm>
            <a:off x="366713" y="325438"/>
            <a:ext cx="8410576" cy="460376"/>
          </a:xfrm>
          <a:prstGeom prst="rect">
            <a:avLst/>
          </a:prstGeom>
        </p:spPr>
        <p:txBody>
          <a:bodyPr/>
          <a:lstStyle/>
          <a:p>
            <a:pPr lvl="0">
              <a:defRPr sz="1800">
                <a:solidFill>
                  <a:srgbClr val="000000"/>
                </a:solidFill>
                <a:uFillTx/>
              </a:defRPr>
            </a:pPr>
            <a:r>
              <a:rPr sz="3200">
                <a:solidFill>
                  <a:srgbClr val="008881"/>
                </a:solidFill>
                <a:uFill>
                  <a:solidFill>
                    <a:srgbClr val="008881"/>
                  </a:solidFill>
                </a:uFill>
              </a:rPr>
              <a:t>Title Text</a:t>
            </a:r>
          </a:p>
        </p:txBody>
      </p:sp>
      <p:sp>
        <p:nvSpPr>
          <p:cNvPr id="68" name="Shape 68"/>
          <p:cNvSpPr/>
          <p:nvPr/>
        </p:nvSpPr>
        <p:spPr>
          <a:xfrm>
            <a:off x="366713" y="5043849"/>
            <a:ext cx="2274887" cy="127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600">
                <a:solidFill>
                  <a:srgbClr val="808080"/>
                </a:solidFill>
                <a:uFill>
                  <a:solidFill>
                    <a:srgbClr val="808080"/>
                  </a:solidFill>
                </a:uFill>
              </a:defRPr>
            </a:lvl1pPr>
          </a:lstStyle>
          <a:p>
            <a:pPr lvl="0">
              <a:defRPr sz="1800">
                <a:solidFill>
                  <a:srgbClr val="000000"/>
                </a:solidFill>
                <a:uFillTx/>
              </a:defRPr>
            </a:pPr>
            <a:r>
              <a:rPr sz="600">
                <a:solidFill>
                  <a:srgbClr val="808080"/>
                </a:solidFill>
                <a:uFill>
                  <a:solidFill>
                    <a:srgbClr val="808080"/>
                  </a:solidFill>
                </a:uFill>
              </a:rPr>
              <a:t>© Copyright 2014 Pivotal. All rights reserved.</a:t>
            </a:r>
          </a:p>
        </p:txBody>
      </p:sp>
      <p:pic>
        <p:nvPicPr>
          <p:cNvPr id="69" name="pasted-image.pdf"/>
          <p:cNvPicPr/>
          <p:nvPr/>
        </p:nvPicPr>
        <p:blipFill>
          <a:blip r:embed="rId2">
            <a:extLst/>
          </a:blip>
          <a:stretch>
            <a:fillRect/>
          </a:stretch>
        </p:blipFill>
        <p:spPr>
          <a:xfrm>
            <a:off x="7937764" y="4709393"/>
            <a:ext cx="965201" cy="228601"/>
          </a:xfrm>
          <a:prstGeom prst="rect">
            <a:avLst/>
          </a:prstGeom>
          <a:ln w="12700">
            <a:miter lim="400000"/>
          </a:ln>
        </p:spPr>
      </p:pic>
    </p:spTree>
  </p:cSld>
  <p:clrMapOvr>
    <a:masterClrMapping/>
  </p:clrMapOvr>
  <p:transition xmlns:p14="http://schemas.microsoft.com/office/powerpoint/2010/main" spd="med"/>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theme" Target="../theme/theme1.xml"/><Relationship Id="rId22" Type="http://schemas.openxmlformats.org/officeDocument/2006/relationships/image" Target="../media/image1.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p:nvPr/>
        </p:nvSpPr>
        <p:spPr>
          <a:xfrm>
            <a:off x="0" y="4629150"/>
            <a:ext cx="9144000" cy="385764"/>
          </a:xfrm>
          <a:prstGeom prst="rect">
            <a:avLst/>
          </a:prstGeom>
          <a:solidFill>
            <a:srgbClr val="00786E"/>
          </a:solidFill>
          <a:ln w="12700">
            <a:miter lim="400000"/>
          </a:ln>
        </p:spPr>
        <p:txBody>
          <a:bodyPr lIns="0" tIns="0" rIns="0" bIns="0" anchor="ctr"/>
          <a:lstStyle/>
          <a:p>
            <a:pPr lvl="0">
              <a:defRPr>
                <a:solidFill>
                  <a:srgbClr val="FFFFFF"/>
                </a:solidFill>
                <a:uFill>
                  <a:solidFill>
                    <a:srgbClr val="FFFFFF"/>
                  </a:solidFill>
                </a:uFill>
              </a:defRPr>
            </a:pPr>
            <a:endParaRPr/>
          </a:p>
        </p:txBody>
      </p:sp>
      <p:sp>
        <p:nvSpPr>
          <p:cNvPr id="3" name="Shape 3"/>
          <p:cNvSpPr>
            <a:spLocks noGrp="1"/>
          </p:cNvSpPr>
          <p:nvPr>
            <p:ph type="sldNum" sz="quarter" idx="2"/>
          </p:nvPr>
        </p:nvSpPr>
        <p:spPr>
          <a:xfrm>
            <a:off x="8553450" y="5021495"/>
            <a:ext cx="533400" cy="127001"/>
          </a:xfrm>
          <a:prstGeom prst="rect">
            <a:avLst/>
          </a:prstGeom>
          <a:ln w="12700">
            <a:miter lim="400000"/>
          </a:ln>
        </p:spPr>
        <p:txBody>
          <a:bodyPr lIns="0" tIns="0" rIns="0" bIns="0">
            <a:spAutoFit/>
          </a:bodyPr>
          <a:lstStyle>
            <a:lvl1pPr algn="r">
              <a:defRPr sz="800">
                <a:solidFill>
                  <a:srgbClr val="808080"/>
                </a:solidFill>
                <a:uFill>
                  <a:solidFill>
                    <a:srgbClr val="808080"/>
                  </a:solidFill>
                </a:uFill>
              </a:defRPr>
            </a:lvl1pPr>
          </a:lstStyle>
          <a:p>
            <a:pPr lvl="0"/>
            <a:fld id="{86CB4B4D-7CA3-9044-876B-883B54F8677D}" type="slidenum">
              <a:t>‹#›</a:t>
            </a:fld>
            <a:endParaRPr/>
          </a:p>
        </p:txBody>
      </p:sp>
      <p:sp>
        <p:nvSpPr>
          <p:cNvPr id="4" name="Shape 4"/>
          <p:cNvSpPr>
            <a:spLocks noGrp="1"/>
          </p:cNvSpPr>
          <p:nvPr>
            <p:ph type="title"/>
          </p:nvPr>
        </p:nvSpPr>
        <p:spPr>
          <a:xfrm>
            <a:off x="366713" y="325438"/>
            <a:ext cx="8410576" cy="457201"/>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p>
            <a:pPr lvl="0">
              <a:defRPr sz="1800">
                <a:solidFill>
                  <a:srgbClr val="000000"/>
                </a:solidFill>
                <a:uFillTx/>
              </a:defRPr>
            </a:pPr>
            <a:r>
              <a:rPr sz="3200">
                <a:solidFill>
                  <a:srgbClr val="008881"/>
                </a:solidFill>
                <a:uFill>
                  <a:solidFill>
                    <a:srgbClr val="008881"/>
                  </a:solidFill>
                </a:uFill>
              </a:rPr>
              <a:t>Title Text</a:t>
            </a:r>
          </a:p>
        </p:txBody>
      </p:sp>
      <p:sp>
        <p:nvSpPr>
          <p:cNvPr id="5" name="Shape 5"/>
          <p:cNvSpPr>
            <a:spLocks noGrp="1"/>
          </p:cNvSpPr>
          <p:nvPr>
            <p:ph type="body" idx="1"/>
          </p:nvPr>
        </p:nvSpPr>
        <p:spPr>
          <a:xfrm>
            <a:off x="366714" y="1074737"/>
            <a:ext cx="8410576" cy="3429001"/>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p>
            <a:pPr lvl="0">
              <a:defRPr sz="1800">
                <a:solidFill>
                  <a:srgbClr val="000000"/>
                </a:solidFill>
                <a:uFillTx/>
              </a:defRPr>
            </a:pPr>
            <a:r>
              <a:rPr sz="2400">
                <a:solidFill>
                  <a:srgbClr val="4D4D4D"/>
                </a:solidFill>
                <a:uFill>
                  <a:solidFill>
                    <a:srgbClr val="4D4D4D"/>
                  </a:solidFill>
                </a:uFill>
              </a:rPr>
              <a:t>Body Level One</a:t>
            </a:r>
          </a:p>
          <a:p>
            <a:pPr lvl="1">
              <a:defRPr sz="1800">
                <a:solidFill>
                  <a:srgbClr val="000000"/>
                </a:solidFill>
                <a:uFillTx/>
              </a:defRPr>
            </a:pPr>
            <a:r>
              <a:rPr sz="2400">
                <a:solidFill>
                  <a:srgbClr val="4D4D4D"/>
                </a:solidFill>
                <a:uFill>
                  <a:solidFill>
                    <a:srgbClr val="4D4D4D"/>
                  </a:solidFill>
                </a:uFill>
              </a:rPr>
              <a:t>Body Level Two</a:t>
            </a:r>
          </a:p>
          <a:p>
            <a:pPr lvl="2">
              <a:defRPr sz="1800">
                <a:solidFill>
                  <a:srgbClr val="000000"/>
                </a:solidFill>
                <a:uFillTx/>
              </a:defRPr>
            </a:pPr>
            <a:r>
              <a:rPr sz="2400">
                <a:solidFill>
                  <a:srgbClr val="4D4D4D"/>
                </a:solidFill>
                <a:uFill>
                  <a:solidFill>
                    <a:srgbClr val="4D4D4D"/>
                  </a:solidFill>
                </a:uFill>
              </a:rPr>
              <a:t>Body Level Three</a:t>
            </a:r>
          </a:p>
          <a:p>
            <a:pPr lvl="3">
              <a:defRPr sz="1800">
                <a:solidFill>
                  <a:srgbClr val="000000"/>
                </a:solidFill>
                <a:uFillTx/>
              </a:defRPr>
            </a:pPr>
            <a:r>
              <a:rPr sz="2400">
                <a:solidFill>
                  <a:srgbClr val="4D4D4D"/>
                </a:solidFill>
                <a:uFill>
                  <a:solidFill>
                    <a:srgbClr val="4D4D4D"/>
                  </a:solidFill>
                </a:uFill>
              </a:rPr>
              <a:t>Body Level Four</a:t>
            </a:r>
          </a:p>
          <a:p>
            <a:pPr lvl="4">
              <a:defRPr sz="1800">
                <a:solidFill>
                  <a:srgbClr val="000000"/>
                </a:solidFill>
                <a:uFillTx/>
              </a:defRPr>
            </a:pPr>
            <a:r>
              <a:rPr sz="2400">
                <a:solidFill>
                  <a:srgbClr val="4D4D4D"/>
                </a:solidFill>
                <a:uFill>
                  <a:solidFill>
                    <a:srgbClr val="4D4D4D"/>
                  </a:solidFill>
                </a:uFill>
              </a:rPr>
              <a:t>Body Level Five</a:t>
            </a:r>
          </a:p>
        </p:txBody>
      </p:sp>
      <p:sp>
        <p:nvSpPr>
          <p:cNvPr id="6" name="Shape 6"/>
          <p:cNvSpPr/>
          <p:nvPr/>
        </p:nvSpPr>
        <p:spPr>
          <a:xfrm>
            <a:off x="366713" y="5043849"/>
            <a:ext cx="2274887" cy="127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600">
                <a:solidFill>
                  <a:srgbClr val="808080"/>
                </a:solidFill>
                <a:uFill>
                  <a:solidFill>
                    <a:srgbClr val="808080"/>
                  </a:solidFill>
                </a:uFill>
              </a:defRPr>
            </a:lvl1pPr>
          </a:lstStyle>
          <a:p>
            <a:pPr lvl="0">
              <a:defRPr sz="1800">
                <a:solidFill>
                  <a:srgbClr val="000000"/>
                </a:solidFill>
                <a:uFillTx/>
              </a:defRPr>
            </a:pPr>
            <a:r>
              <a:rPr sz="600">
                <a:solidFill>
                  <a:srgbClr val="808080"/>
                </a:solidFill>
                <a:uFill>
                  <a:solidFill>
                    <a:srgbClr val="808080"/>
                  </a:solidFill>
                </a:uFill>
              </a:rPr>
              <a:t>© Copyright 2014 Pivotal. All rights reserved.</a:t>
            </a:r>
          </a:p>
        </p:txBody>
      </p:sp>
      <p:pic>
        <p:nvPicPr>
          <p:cNvPr id="7" name="pasted-image.pdf"/>
          <p:cNvPicPr/>
          <p:nvPr/>
        </p:nvPicPr>
        <p:blipFill>
          <a:blip r:embed="rId22">
            <a:extLst/>
          </a:blip>
          <a:stretch>
            <a:fillRect/>
          </a:stretch>
        </p:blipFill>
        <p:spPr>
          <a:xfrm>
            <a:off x="7937764" y="4709393"/>
            <a:ext cx="965201" cy="228601"/>
          </a:xfrm>
          <a:prstGeom prst="rect">
            <a:avLst/>
          </a:prstGeom>
          <a:ln w="12700">
            <a:miter lim="400000"/>
          </a:ln>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6" r:id="rId17"/>
    <p:sldLayoutId id="2147483667" r:id="rId18"/>
    <p:sldLayoutId id="2147483668" r:id="rId19"/>
    <p:sldLayoutId id="2147483669" r:id="rId20"/>
  </p:sldLayoutIdLst>
  <p:transition xmlns:p14="http://schemas.microsoft.com/office/powerpoint/2010/main" spd="med"/>
  <p:txStyles>
    <p:titleStyle>
      <a:lvl1pPr>
        <a:lnSpc>
          <a:spcPct val="90000"/>
        </a:lnSpc>
        <a:defRPr sz="3200">
          <a:solidFill>
            <a:srgbClr val="008881"/>
          </a:solidFill>
          <a:uFill>
            <a:solidFill>
              <a:srgbClr val="008881"/>
            </a:solidFill>
          </a:uFill>
          <a:latin typeface="Arial"/>
          <a:ea typeface="Arial"/>
          <a:cs typeface="Arial"/>
          <a:sym typeface="Arial"/>
        </a:defRPr>
      </a:lvl1pPr>
      <a:lvl2pPr>
        <a:lnSpc>
          <a:spcPct val="90000"/>
        </a:lnSpc>
        <a:defRPr sz="3200">
          <a:solidFill>
            <a:srgbClr val="008881"/>
          </a:solidFill>
          <a:uFill>
            <a:solidFill>
              <a:srgbClr val="008881"/>
            </a:solidFill>
          </a:uFill>
          <a:latin typeface="Arial"/>
          <a:ea typeface="Arial"/>
          <a:cs typeface="Arial"/>
          <a:sym typeface="Arial"/>
        </a:defRPr>
      </a:lvl2pPr>
      <a:lvl3pPr>
        <a:lnSpc>
          <a:spcPct val="90000"/>
        </a:lnSpc>
        <a:defRPr sz="3200">
          <a:solidFill>
            <a:srgbClr val="008881"/>
          </a:solidFill>
          <a:uFill>
            <a:solidFill>
              <a:srgbClr val="008881"/>
            </a:solidFill>
          </a:uFill>
          <a:latin typeface="Arial"/>
          <a:ea typeface="Arial"/>
          <a:cs typeface="Arial"/>
          <a:sym typeface="Arial"/>
        </a:defRPr>
      </a:lvl3pPr>
      <a:lvl4pPr>
        <a:lnSpc>
          <a:spcPct val="90000"/>
        </a:lnSpc>
        <a:defRPr sz="3200">
          <a:solidFill>
            <a:srgbClr val="008881"/>
          </a:solidFill>
          <a:uFill>
            <a:solidFill>
              <a:srgbClr val="008881"/>
            </a:solidFill>
          </a:uFill>
          <a:latin typeface="Arial"/>
          <a:ea typeface="Arial"/>
          <a:cs typeface="Arial"/>
          <a:sym typeface="Arial"/>
        </a:defRPr>
      </a:lvl4pPr>
      <a:lvl5pPr>
        <a:lnSpc>
          <a:spcPct val="90000"/>
        </a:lnSpc>
        <a:defRPr sz="3200">
          <a:solidFill>
            <a:srgbClr val="008881"/>
          </a:solidFill>
          <a:uFill>
            <a:solidFill>
              <a:srgbClr val="008881"/>
            </a:solidFill>
          </a:uFill>
          <a:latin typeface="Arial"/>
          <a:ea typeface="Arial"/>
          <a:cs typeface="Arial"/>
          <a:sym typeface="Arial"/>
        </a:defRPr>
      </a:lvl5pPr>
      <a:lvl6pPr>
        <a:lnSpc>
          <a:spcPct val="90000"/>
        </a:lnSpc>
        <a:defRPr sz="3200">
          <a:solidFill>
            <a:srgbClr val="008881"/>
          </a:solidFill>
          <a:uFill>
            <a:solidFill>
              <a:srgbClr val="008881"/>
            </a:solidFill>
          </a:uFill>
          <a:latin typeface="Arial"/>
          <a:ea typeface="Arial"/>
          <a:cs typeface="Arial"/>
          <a:sym typeface="Arial"/>
        </a:defRPr>
      </a:lvl6pPr>
      <a:lvl7pPr>
        <a:lnSpc>
          <a:spcPct val="90000"/>
        </a:lnSpc>
        <a:defRPr sz="3200">
          <a:solidFill>
            <a:srgbClr val="008881"/>
          </a:solidFill>
          <a:uFill>
            <a:solidFill>
              <a:srgbClr val="008881"/>
            </a:solidFill>
          </a:uFill>
          <a:latin typeface="Arial"/>
          <a:ea typeface="Arial"/>
          <a:cs typeface="Arial"/>
          <a:sym typeface="Arial"/>
        </a:defRPr>
      </a:lvl7pPr>
      <a:lvl8pPr>
        <a:lnSpc>
          <a:spcPct val="90000"/>
        </a:lnSpc>
        <a:defRPr sz="3200">
          <a:solidFill>
            <a:srgbClr val="008881"/>
          </a:solidFill>
          <a:uFill>
            <a:solidFill>
              <a:srgbClr val="008881"/>
            </a:solidFill>
          </a:uFill>
          <a:latin typeface="Arial"/>
          <a:ea typeface="Arial"/>
          <a:cs typeface="Arial"/>
          <a:sym typeface="Arial"/>
        </a:defRPr>
      </a:lvl8pPr>
      <a:lvl9pPr>
        <a:lnSpc>
          <a:spcPct val="90000"/>
        </a:lnSpc>
        <a:defRPr sz="3200">
          <a:solidFill>
            <a:srgbClr val="008881"/>
          </a:solidFill>
          <a:uFill>
            <a:solidFill>
              <a:srgbClr val="008881"/>
            </a:solidFill>
          </a:uFill>
          <a:latin typeface="Arial"/>
          <a:ea typeface="Arial"/>
          <a:cs typeface="Arial"/>
          <a:sym typeface="Arial"/>
        </a:defRPr>
      </a:lvl9pPr>
    </p:titleStyle>
    <p:bodyStyle>
      <a:lvl1pPr marL="228600" indent="-228600">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1pPr>
      <a:lvl2pPr marL="800100" indent="-342900">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2pPr>
      <a:lvl3pPr marL="1257300" indent="-342900">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3pPr>
      <a:lvl4pPr marL="1946276" indent="-574676">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4pPr>
      <a:lvl5pPr marL="2327563" indent="-498763">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5pPr>
      <a:lvl6pPr marL="2560320" indent="-274320">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6pPr>
      <a:lvl7pPr marL="3017520" indent="-274320">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7pPr>
      <a:lvl8pPr marL="3474720" indent="-274320">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8pPr>
      <a:lvl9pPr marL="3931920" indent="-274320">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9pPr>
    </p:bodyStyle>
    <p:otherStyle>
      <a:lvl1pPr algn="r">
        <a:defRPr sz="800">
          <a:solidFill>
            <a:schemeClr val="tx1"/>
          </a:solidFill>
          <a:uFill>
            <a:solidFill>
              <a:srgbClr val="808080"/>
            </a:solidFill>
          </a:uFill>
          <a:latin typeface="+mn-lt"/>
          <a:ea typeface="+mn-ea"/>
          <a:cs typeface="+mn-cs"/>
          <a:sym typeface="Arial"/>
        </a:defRPr>
      </a:lvl1pPr>
      <a:lvl2pPr indent="457200" algn="r">
        <a:defRPr sz="800">
          <a:solidFill>
            <a:schemeClr val="tx1"/>
          </a:solidFill>
          <a:uFill>
            <a:solidFill>
              <a:srgbClr val="808080"/>
            </a:solidFill>
          </a:uFill>
          <a:latin typeface="+mn-lt"/>
          <a:ea typeface="+mn-ea"/>
          <a:cs typeface="+mn-cs"/>
          <a:sym typeface="Arial"/>
        </a:defRPr>
      </a:lvl2pPr>
      <a:lvl3pPr indent="914400" algn="r">
        <a:defRPr sz="800">
          <a:solidFill>
            <a:schemeClr val="tx1"/>
          </a:solidFill>
          <a:uFill>
            <a:solidFill>
              <a:srgbClr val="808080"/>
            </a:solidFill>
          </a:uFill>
          <a:latin typeface="+mn-lt"/>
          <a:ea typeface="+mn-ea"/>
          <a:cs typeface="+mn-cs"/>
          <a:sym typeface="Arial"/>
        </a:defRPr>
      </a:lvl3pPr>
      <a:lvl4pPr indent="1371600" algn="r">
        <a:defRPr sz="800">
          <a:solidFill>
            <a:schemeClr val="tx1"/>
          </a:solidFill>
          <a:uFill>
            <a:solidFill>
              <a:srgbClr val="808080"/>
            </a:solidFill>
          </a:uFill>
          <a:latin typeface="+mn-lt"/>
          <a:ea typeface="+mn-ea"/>
          <a:cs typeface="+mn-cs"/>
          <a:sym typeface="Arial"/>
        </a:defRPr>
      </a:lvl4pPr>
      <a:lvl5pPr indent="1828800" algn="r">
        <a:defRPr sz="800">
          <a:solidFill>
            <a:schemeClr val="tx1"/>
          </a:solidFill>
          <a:uFill>
            <a:solidFill>
              <a:srgbClr val="808080"/>
            </a:solidFill>
          </a:uFill>
          <a:latin typeface="+mn-lt"/>
          <a:ea typeface="+mn-ea"/>
          <a:cs typeface="+mn-cs"/>
          <a:sym typeface="Arial"/>
        </a:defRPr>
      </a:lvl5pPr>
      <a:lvl6pPr indent="2286000" algn="r">
        <a:defRPr sz="800">
          <a:solidFill>
            <a:schemeClr val="tx1"/>
          </a:solidFill>
          <a:uFill>
            <a:solidFill>
              <a:srgbClr val="808080"/>
            </a:solidFill>
          </a:uFill>
          <a:latin typeface="+mn-lt"/>
          <a:ea typeface="+mn-ea"/>
          <a:cs typeface="+mn-cs"/>
          <a:sym typeface="Arial"/>
        </a:defRPr>
      </a:lvl6pPr>
      <a:lvl7pPr indent="2743200" algn="r">
        <a:defRPr sz="800">
          <a:solidFill>
            <a:schemeClr val="tx1"/>
          </a:solidFill>
          <a:uFill>
            <a:solidFill>
              <a:srgbClr val="808080"/>
            </a:solidFill>
          </a:uFill>
          <a:latin typeface="+mn-lt"/>
          <a:ea typeface="+mn-ea"/>
          <a:cs typeface="+mn-cs"/>
          <a:sym typeface="Arial"/>
        </a:defRPr>
      </a:lvl7pPr>
      <a:lvl8pPr indent="3200400" algn="r">
        <a:defRPr sz="800">
          <a:solidFill>
            <a:schemeClr val="tx1"/>
          </a:solidFill>
          <a:uFill>
            <a:solidFill>
              <a:srgbClr val="808080"/>
            </a:solidFill>
          </a:uFill>
          <a:latin typeface="+mn-lt"/>
          <a:ea typeface="+mn-ea"/>
          <a:cs typeface="+mn-cs"/>
          <a:sym typeface="Arial"/>
        </a:defRPr>
      </a:lvl8pPr>
      <a:lvl9pPr indent="3657600" algn="r">
        <a:defRPr sz="800">
          <a:solidFill>
            <a:schemeClr val="tx1"/>
          </a:solidFill>
          <a:uFill>
            <a:solidFill>
              <a:srgbClr val="808080"/>
            </a:solidFill>
          </a:uFill>
          <a:latin typeface="+mn-lt"/>
          <a:ea typeface="+mn-ea"/>
          <a:cs typeface="+mn-cs"/>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3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40.png"/></Relationships>
</file>

<file path=ppt/slides/_rels/slide12.xml.rels><?xml version="1.0" encoding="UTF-8" standalone="yes"?>
<Relationships xmlns="http://schemas.openxmlformats.org/package/2006/relationships"><Relationship Id="rId3" Type="http://schemas.openxmlformats.org/officeDocument/2006/relationships/image" Target="../media/image41.png"/><Relationship Id="rId4" Type="http://schemas.openxmlformats.org/officeDocument/2006/relationships/image" Target="../media/image42.png"/><Relationship Id="rId5" Type="http://schemas.openxmlformats.org/officeDocument/2006/relationships/image" Target="../media/image43.png"/><Relationship Id="rId1" Type="http://schemas.openxmlformats.org/officeDocument/2006/relationships/slideLayout" Target="../slideLayouts/slideLayout5.xml"/><Relationship Id="rId2" Type="http://schemas.openxmlformats.org/officeDocument/2006/relationships/image" Target="../media/image40.png"/></Relationships>
</file>

<file path=ppt/slides/_rels/slide13.xml.rels><?xml version="1.0" encoding="UTF-8" standalone="yes"?>
<Relationships xmlns="http://schemas.openxmlformats.org/package/2006/relationships"><Relationship Id="rId3" Type="http://schemas.openxmlformats.org/officeDocument/2006/relationships/image" Target="../media/image41.png"/><Relationship Id="rId4" Type="http://schemas.openxmlformats.org/officeDocument/2006/relationships/image" Target="../media/image42.png"/><Relationship Id="rId5" Type="http://schemas.openxmlformats.org/officeDocument/2006/relationships/image" Target="../media/image43.png"/><Relationship Id="rId1" Type="http://schemas.openxmlformats.org/officeDocument/2006/relationships/slideLayout" Target="../slideLayouts/slideLayout5.xml"/><Relationship Id="rId2" Type="http://schemas.openxmlformats.org/officeDocument/2006/relationships/image" Target="../media/image40.png"/></Relationships>
</file>

<file path=ppt/slides/_rels/slide14.xml.rels><?xml version="1.0" encoding="UTF-8" standalone="yes"?>
<Relationships xmlns="http://schemas.openxmlformats.org/package/2006/relationships"><Relationship Id="rId3" Type="http://schemas.openxmlformats.org/officeDocument/2006/relationships/image" Target="../media/image41.png"/><Relationship Id="rId4" Type="http://schemas.openxmlformats.org/officeDocument/2006/relationships/image" Target="../media/image42.png"/><Relationship Id="rId5" Type="http://schemas.openxmlformats.org/officeDocument/2006/relationships/image" Target="../media/image43.png"/><Relationship Id="rId1" Type="http://schemas.openxmlformats.org/officeDocument/2006/relationships/slideLayout" Target="../slideLayouts/slideLayout5.xml"/><Relationship Id="rId2" Type="http://schemas.openxmlformats.org/officeDocument/2006/relationships/image" Target="../media/image40.png"/></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image" Target="../media/image36.png"/><Relationship Id="rId5" Type="http://schemas.openxmlformats.org/officeDocument/2006/relationships/image" Target="../media/image44.png"/><Relationship Id="rId6" Type="http://schemas.openxmlformats.org/officeDocument/2006/relationships/image" Target="../media/image45.png"/><Relationship Id="rId7" Type="http://schemas.openxmlformats.org/officeDocument/2006/relationships/image" Target="../media/image37.png"/><Relationship Id="rId1" Type="http://schemas.openxmlformats.org/officeDocument/2006/relationships/slideLayout" Target="../slideLayouts/slideLayout13.xml"/><Relationship Id="rId2" Type="http://schemas.openxmlformats.org/officeDocument/2006/relationships/image" Target="../media/image3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33.png"/><Relationship Id="rId3" Type="http://schemas.openxmlformats.org/officeDocument/2006/relationships/image" Target="../media/image37.png"/></Relationships>
</file>

<file path=ppt/slides/_rels/slide17.xml.rels><?xml version="1.0" encoding="UTF-8" standalone="yes"?>
<Relationships xmlns="http://schemas.openxmlformats.org/package/2006/relationships"><Relationship Id="rId11" Type="http://schemas.openxmlformats.org/officeDocument/2006/relationships/image" Target="../media/image49.png"/><Relationship Id="rId12" Type="http://schemas.openxmlformats.org/officeDocument/2006/relationships/image" Target="../media/image50.png"/><Relationship Id="rId13" Type="http://schemas.openxmlformats.org/officeDocument/2006/relationships/image" Target="../media/image51.png"/><Relationship Id="rId14" Type="http://schemas.openxmlformats.org/officeDocument/2006/relationships/image" Target="../media/image52.png"/><Relationship Id="rId15" Type="http://schemas.openxmlformats.org/officeDocument/2006/relationships/image" Target="../media/image53.png"/><Relationship Id="rId16" Type="http://schemas.openxmlformats.org/officeDocument/2006/relationships/image" Target="../media/image54.png"/><Relationship Id="rId17" Type="http://schemas.openxmlformats.org/officeDocument/2006/relationships/image" Target="../media/image55.png"/><Relationship Id="rId18" Type="http://schemas.openxmlformats.org/officeDocument/2006/relationships/image" Target="../media/image56.png"/><Relationship Id="rId1" Type="http://schemas.openxmlformats.org/officeDocument/2006/relationships/slideLayout" Target="../slideLayouts/slideLayout13.xml"/><Relationship Id="rId2" Type="http://schemas.openxmlformats.org/officeDocument/2006/relationships/image" Target="../media/image33.png"/><Relationship Id="rId3" Type="http://schemas.openxmlformats.org/officeDocument/2006/relationships/image" Target="../media/image34.png"/><Relationship Id="rId4" Type="http://schemas.openxmlformats.org/officeDocument/2006/relationships/image" Target="../media/image46.png"/><Relationship Id="rId5" Type="http://schemas.openxmlformats.org/officeDocument/2006/relationships/image" Target="../media/image47.png"/><Relationship Id="rId6" Type="http://schemas.openxmlformats.org/officeDocument/2006/relationships/image" Target="../media/image35.png"/><Relationship Id="rId7" Type="http://schemas.openxmlformats.org/officeDocument/2006/relationships/image" Target="../media/image45.png"/><Relationship Id="rId8" Type="http://schemas.openxmlformats.org/officeDocument/2006/relationships/image" Target="../media/image36.png"/><Relationship Id="rId9" Type="http://schemas.openxmlformats.org/officeDocument/2006/relationships/image" Target="../media/image44.png"/><Relationship Id="rId10" Type="http://schemas.openxmlformats.org/officeDocument/2006/relationships/image" Target="../media/image4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57.png"/><Relationship Id="rId3" Type="http://schemas.openxmlformats.org/officeDocument/2006/relationships/image" Target="../media/image5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57.png"/><Relationship Id="rId3" Type="http://schemas.openxmlformats.org/officeDocument/2006/relationships/image" Target="../media/image59.png"/></Relationships>
</file>

<file path=ppt/slides/_rels/slide21.xml.rels><?xml version="1.0" encoding="UTF-8" standalone="yes"?>
<Relationships xmlns="http://schemas.openxmlformats.org/package/2006/relationships"><Relationship Id="rId3" Type="http://schemas.openxmlformats.org/officeDocument/2006/relationships/image" Target="../media/image57.png"/><Relationship Id="rId4" Type="http://schemas.openxmlformats.org/officeDocument/2006/relationships/image" Target="../media/image59.png"/><Relationship Id="rId5" Type="http://schemas.openxmlformats.org/officeDocument/2006/relationships/image" Target="../media/image61.png"/><Relationship Id="rId6" Type="http://schemas.openxmlformats.org/officeDocument/2006/relationships/image" Target="../media/image62.png"/><Relationship Id="rId7" Type="http://schemas.openxmlformats.org/officeDocument/2006/relationships/image" Target="../media/image63.png"/><Relationship Id="rId8" Type="http://schemas.openxmlformats.org/officeDocument/2006/relationships/image" Target="../media/image64.png"/><Relationship Id="rId9" Type="http://schemas.openxmlformats.org/officeDocument/2006/relationships/image" Target="../media/image65.png"/><Relationship Id="rId1" Type="http://schemas.openxmlformats.org/officeDocument/2006/relationships/slideLayout" Target="../slideLayouts/slideLayout13.xml"/><Relationship Id="rId2" Type="http://schemas.openxmlformats.org/officeDocument/2006/relationships/image" Target="../media/image60.png"/></Relationships>
</file>

<file path=ppt/slides/_rels/slide22.xml.rels><?xml version="1.0" encoding="UTF-8" standalone="yes"?>
<Relationships xmlns="http://schemas.openxmlformats.org/package/2006/relationships"><Relationship Id="rId11" Type="http://schemas.openxmlformats.org/officeDocument/2006/relationships/image" Target="../media/image65.png"/><Relationship Id="rId12" Type="http://schemas.openxmlformats.org/officeDocument/2006/relationships/image" Target="../media/image68.png"/><Relationship Id="rId13" Type="http://schemas.openxmlformats.org/officeDocument/2006/relationships/image" Target="../media/image69.png"/><Relationship Id="rId1" Type="http://schemas.openxmlformats.org/officeDocument/2006/relationships/slideLayout" Target="../slideLayouts/slideLayout13.xml"/><Relationship Id="rId2" Type="http://schemas.openxmlformats.org/officeDocument/2006/relationships/image" Target="../media/image60.png"/><Relationship Id="rId3" Type="http://schemas.openxmlformats.org/officeDocument/2006/relationships/image" Target="../media/image57.png"/><Relationship Id="rId4" Type="http://schemas.openxmlformats.org/officeDocument/2006/relationships/image" Target="../media/image59.png"/><Relationship Id="rId5" Type="http://schemas.openxmlformats.org/officeDocument/2006/relationships/image" Target="../media/image61.png"/><Relationship Id="rId6" Type="http://schemas.openxmlformats.org/officeDocument/2006/relationships/image" Target="../media/image62.png"/><Relationship Id="rId7" Type="http://schemas.openxmlformats.org/officeDocument/2006/relationships/image" Target="../media/image63.png"/><Relationship Id="rId8" Type="http://schemas.openxmlformats.org/officeDocument/2006/relationships/image" Target="../media/image64.png"/><Relationship Id="rId9" Type="http://schemas.openxmlformats.org/officeDocument/2006/relationships/image" Target="../media/image66.png"/><Relationship Id="rId10" Type="http://schemas.openxmlformats.org/officeDocument/2006/relationships/image" Target="../media/image67.png"/></Relationships>
</file>

<file path=ppt/slides/_rels/slide23.xml.rels><?xml version="1.0" encoding="UTF-8" standalone="yes"?>
<Relationships xmlns="http://schemas.openxmlformats.org/package/2006/relationships"><Relationship Id="rId3" Type="http://schemas.openxmlformats.org/officeDocument/2006/relationships/image" Target="../media/image57.png"/><Relationship Id="rId4" Type="http://schemas.openxmlformats.org/officeDocument/2006/relationships/image" Target="../media/image65.png"/><Relationship Id="rId5" Type="http://schemas.openxmlformats.org/officeDocument/2006/relationships/image" Target="../media/image61.png"/><Relationship Id="rId6" Type="http://schemas.openxmlformats.org/officeDocument/2006/relationships/image" Target="../media/image62.png"/><Relationship Id="rId7" Type="http://schemas.openxmlformats.org/officeDocument/2006/relationships/image" Target="../media/image63.png"/><Relationship Id="rId8" Type="http://schemas.openxmlformats.org/officeDocument/2006/relationships/image" Target="../media/image64.png"/><Relationship Id="rId9" Type="http://schemas.openxmlformats.org/officeDocument/2006/relationships/image" Target="../media/image68.png"/><Relationship Id="rId10" Type="http://schemas.openxmlformats.org/officeDocument/2006/relationships/image" Target="../media/image69.png"/><Relationship Id="rId1" Type="http://schemas.openxmlformats.org/officeDocument/2006/relationships/slideLayout" Target="../slideLayouts/slideLayout13.xml"/><Relationship Id="rId2" Type="http://schemas.openxmlformats.org/officeDocument/2006/relationships/image" Target="../media/image60.png"/></Relationships>
</file>

<file path=ppt/slides/_rels/slide24.xml.rels><?xml version="1.0" encoding="UTF-8" standalone="yes"?>
<Relationships xmlns="http://schemas.openxmlformats.org/package/2006/relationships"><Relationship Id="rId3" Type="http://schemas.openxmlformats.org/officeDocument/2006/relationships/image" Target="../media/image57.png"/><Relationship Id="rId4" Type="http://schemas.openxmlformats.org/officeDocument/2006/relationships/image" Target="../media/image65.png"/><Relationship Id="rId5" Type="http://schemas.openxmlformats.org/officeDocument/2006/relationships/image" Target="../media/image61.png"/><Relationship Id="rId6" Type="http://schemas.openxmlformats.org/officeDocument/2006/relationships/image" Target="../media/image62.png"/><Relationship Id="rId7" Type="http://schemas.openxmlformats.org/officeDocument/2006/relationships/image" Target="../media/image63.png"/><Relationship Id="rId8" Type="http://schemas.openxmlformats.org/officeDocument/2006/relationships/image" Target="../media/image64.png"/><Relationship Id="rId9" Type="http://schemas.openxmlformats.org/officeDocument/2006/relationships/image" Target="../media/image68.png"/><Relationship Id="rId10" Type="http://schemas.openxmlformats.org/officeDocument/2006/relationships/image" Target="../media/image69.png"/><Relationship Id="rId11" Type="http://schemas.openxmlformats.org/officeDocument/2006/relationships/image" Target="../media/image70.png"/><Relationship Id="rId1" Type="http://schemas.openxmlformats.org/officeDocument/2006/relationships/slideLayout" Target="../slideLayouts/slideLayout13.xml"/><Relationship Id="rId2" Type="http://schemas.openxmlformats.org/officeDocument/2006/relationships/image" Target="../media/image60.png"/></Relationships>
</file>

<file path=ppt/slides/_rels/slide25.xml.rels><?xml version="1.0" encoding="UTF-8" standalone="yes"?>
<Relationships xmlns="http://schemas.openxmlformats.org/package/2006/relationships"><Relationship Id="rId3" Type="http://schemas.openxmlformats.org/officeDocument/2006/relationships/image" Target="../media/image59.png"/><Relationship Id="rId4" Type="http://schemas.openxmlformats.org/officeDocument/2006/relationships/image" Target="../media/image71.png"/><Relationship Id="rId1" Type="http://schemas.openxmlformats.org/officeDocument/2006/relationships/slideLayout" Target="../slideLayouts/slideLayout13.xml"/><Relationship Id="rId2" Type="http://schemas.openxmlformats.org/officeDocument/2006/relationships/image" Target="../media/image57.png"/></Relationships>
</file>

<file path=ppt/slides/_rels/slide26.xml.rels><?xml version="1.0" encoding="UTF-8" standalone="yes"?>
<Relationships xmlns="http://schemas.openxmlformats.org/package/2006/relationships"><Relationship Id="rId11" Type="http://schemas.openxmlformats.org/officeDocument/2006/relationships/image" Target="../media/image78.png"/><Relationship Id="rId12" Type="http://schemas.openxmlformats.org/officeDocument/2006/relationships/image" Target="../media/image79.png"/><Relationship Id="rId13" Type="http://schemas.openxmlformats.org/officeDocument/2006/relationships/image" Target="../media/image80.png"/><Relationship Id="rId14" Type="http://schemas.openxmlformats.org/officeDocument/2006/relationships/image" Target="../media/image81.png"/><Relationship Id="rId15" Type="http://schemas.openxmlformats.org/officeDocument/2006/relationships/image" Target="../media/image82.png"/><Relationship Id="rId16" Type="http://schemas.openxmlformats.org/officeDocument/2006/relationships/image" Target="../media/image66.png"/><Relationship Id="rId17" Type="http://schemas.openxmlformats.org/officeDocument/2006/relationships/image" Target="../media/image67.png"/><Relationship Id="rId18" Type="http://schemas.openxmlformats.org/officeDocument/2006/relationships/image" Target="../media/image83.png"/><Relationship Id="rId1" Type="http://schemas.openxmlformats.org/officeDocument/2006/relationships/slideLayout" Target="../slideLayouts/slideLayout13.xml"/><Relationship Id="rId2" Type="http://schemas.openxmlformats.org/officeDocument/2006/relationships/image" Target="../media/image57.png"/><Relationship Id="rId3" Type="http://schemas.openxmlformats.org/officeDocument/2006/relationships/image" Target="../media/image59.png"/><Relationship Id="rId4" Type="http://schemas.openxmlformats.org/officeDocument/2006/relationships/image" Target="../media/image71.png"/><Relationship Id="rId5" Type="http://schemas.openxmlformats.org/officeDocument/2006/relationships/image" Target="../media/image72.png"/><Relationship Id="rId6" Type="http://schemas.openxmlformats.org/officeDocument/2006/relationships/image" Target="../media/image73.png"/><Relationship Id="rId7" Type="http://schemas.openxmlformats.org/officeDocument/2006/relationships/image" Target="../media/image74.png"/><Relationship Id="rId8" Type="http://schemas.openxmlformats.org/officeDocument/2006/relationships/image" Target="../media/image75.png"/><Relationship Id="rId9" Type="http://schemas.openxmlformats.org/officeDocument/2006/relationships/image" Target="../media/image76.png"/><Relationship Id="rId10" Type="http://schemas.openxmlformats.org/officeDocument/2006/relationships/image" Target="../media/image77.png"/></Relationships>
</file>

<file path=ppt/slides/_rels/slide27.xml.rels><?xml version="1.0" encoding="UTF-8" standalone="yes"?>
<Relationships xmlns="http://schemas.openxmlformats.org/package/2006/relationships"><Relationship Id="rId3" Type="http://schemas.openxmlformats.org/officeDocument/2006/relationships/image" Target="../media/image84.png"/><Relationship Id="rId4" Type="http://schemas.openxmlformats.org/officeDocument/2006/relationships/image" Target="../media/image85.png"/><Relationship Id="rId1" Type="http://schemas.openxmlformats.org/officeDocument/2006/relationships/slideLayout" Target="../slideLayouts/slideLayout13.xml"/><Relationship Id="rId2" Type="http://schemas.openxmlformats.org/officeDocument/2006/relationships/image" Target="../media/image64.png"/></Relationships>
</file>

<file path=ppt/slides/_rels/slide28.xml.rels><?xml version="1.0" encoding="UTF-8" standalone="yes"?>
<Relationships xmlns="http://schemas.openxmlformats.org/package/2006/relationships"><Relationship Id="rId3" Type="http://schemas.openxmlformats.org/officeDocument/2006/relationships/image" Target="../media/image86.png"/><Relationship Id="rId4" Type="http://schemas.openxmlformats.org/officeDocument/2006/relationships/image" Target="../media/image87.png"/><Relationship Id="rId5" Type="http://schemas.openxmlformats.org/officeDocument/2006/relationships/image" Target="../media/image88.png"/><Relationship Id="rId6" Type="http://schemas.openxmlformats.org/officeDocument/2006/relationships/image" Target="../media/image89.png"/><Relationship Id="rId7" Type="http://schemas.openxmlformats.org/officeDocument/2006/relationships/image" Target="../media/image90.png"/><Relationship Id="rId8" Type="http://schemas.openxmlformats.org/officeDocument/2006/relationships/image" Target="../media/image91.png"/><Relationship Id="rId1" Type="http://schemas.openxmlformats.org/officeDocument/2006/relationships/slideLayout" Target="../slideLayouts/slideLayout13.xml"/><Relationship Id="rId2" Type="http://schemas.openxmlformats.org/officeDocument/2006/relationships/image" Target="../media/image64.png"/></Relationships>
</file>

<file path=ppt/slides/_rels/slide29.xml.rels><?xml version="1.0" encoding="UTF-8" standalone="yes"?>
<Relationships xmlns="http://schemas.openxmlformats.org/package/2006/relationships"><Relationship Id="rId9" Type="http://schemas.openxmlformats.org/officeDocument/2006/relationships/image" Target="../media/image56.png"/><Relationship Id="rId20" Type="http://schemas.openxmlformats.org/officeDocument/2006/relationships/image" Target="../media/image88.png"/><Relationship Id="rId21" Type="http://schemas.openxmlformats.org/officeDocument/2006/relationships/image" Target="../media/image99.png"/><Relationship Id="rId22" Type="http://schemas.openxmlformats.org/officeDocument/2006/relationships/image" Target="../media/image100.png"/><Relationship Id="rId10" Type="http://schemas.openxmlformats.org/officeDocument/2006/relationships/image" Target="../media/image71.png"/><Relationship Id="rId11" Type="http://schemas.openxmlformats.org/officeDocument/2006/relationships/image" Target="../media/image93.png"/><Relationship Id="rId12" Type="http://schemas.openxmlformats.org/officeDocument/2006/relationships/image" Target="../media/image94.png"/><Relationship Id="rId13" Type="http://schemas.openxmlformats.org/officeDocument/2006/relationships/image" Target="../media/image95.png"/><Relationship Id="rId14" Type="http://schemas.openxmlformats.org/officeDocument/2006/relationships/image" Target="../media/image96.png"/><Relationship Id="rId15" Type="http://schemas.openxmlformats.org/officeDocument/2006/relationships/image" Target="../media/image97.png"/><Relationship Id="rId16" Type="http://schemas.openxmlformats.org/officeDocument/2006/relationships/image" Target="../media/image98.png"/><Relationship Id="rId17" Type="http://schemas.openxmlformats.org/officeDocument/2006/relationships/image" Target="../media/image90.png"/><Relationship Id="rId18" Type="http://schemas.openxmlformats.org/officeDocument/2006/relationships/image" Target="../media/image91.png"/><Relationship Id="rId19" Type="http://schemas.openxmlformats.org/officeDocument/2006/relationships/image" Target="../media/image87.png"/><Relationship Id="rId1" Type="http://schemas.openxmlformats.org/officeDocument/2006/relationships/slideLayout" Target="../slideLayouts/slideLayout13.xml"/><Relationship Id="rId2" Type="http://schemas.openxmlformats.org/officeDocument/2006/relationships/image" Target="../media/image64.png"/><Relationship Id="rId3" Type="http://schemas.openxmlformats.org/officeDocument/2006/relationships/image" Target="../media/image92.png"/><Relationship Id="rId4" Type="http://schemas.openxmlformats.org/officeDocument/2006/relationships/image" Target="../media/image51.png"/><Relationship Id="rId5" Type="http://schemas.openxmlformats.org/officeDocument/2006/relationships/image" Target="../media/image52.png"/><Relationship Id="rId6" Type="http://schemas.openxmlformats.org/officeDocument/2006/relationships/image" Target="../media/image53.png"/><Relationship Id="rId7" Type="http://schemas.openxmlformats.org/officeDocument/2006/relationships/image" Target="../media/image54.png"/><Relationship Id="rId8" Type="http://schemas.openxmlformats.org/officeDocument/2006/relationships/image" Target="../media/image55.png"/></Relationships>
</file>

<file path=ppt/slides/_rels/slide3.xml.rels><?xml version="1.0" encoding="UTF-8" standalone="yes"?>
<Relationships xmlns="http://schemas.openxmlformats.org/package/2006/relationships"><Relationship Id="rId11" Type="http://schemas.openxmlformats.org/officeDocument/2006/relationships/image" Target="../media/image11.png"/><Relationship Id="rId12" Type="http://schemas.openxmlformats.org/officeDocument/2006/relationships/image" Target="../media/image12.png"/><Relationship Id="rId13" Type="http://schemas.openxmlformats.org/officeDocument/2006/relationships/image" Target="../media/image13.png"/><Relationship Id="rId14" Type="http://schemas.openxmlformats.org/officeDocument/2006/relationships/image" Target="../media/image14.png"/><Relationship Id="rId15" Type="http://schemas.openxmlformats.org/officeDocument/2006/relationships/image" Target="../media/image15.png"/><Relationship Id="rId16" Type="http://schemas.openxmlformats.org/officeDocument/2006/relationships/image" Target="../media/image16.png"/><Relationship Id="rId17" Type="http://schemas.openxmlformats.org/officeDocument/2006/relationships/image" Target="../media/image17.png"/><Relationship Id="rId18" Type="http://schemas.openxmlformats.org/officeDocument/2006/relationships/image" Target="../media/image18.png"/><Relationship Id="rId19" Type="http://schemas.openxmlformats.org/officeDocument/2006/relationships/image" Target="../media/image19.png"/><Relationship Id="rId1" Type="http://schemas.openxmlformats.org/officeDocument/2006/relationships/slideLayout" Target="../slideLayouts/slideLayout19.xml"/><Relationship Id="rId2" Type="http://schemas.openxmlformats.org/officeDocument/2006/relationships/notesSlide" Target="../notesSlides/notesSlide2.xml"/><Relationship Id="rId3" Type="http://schemas.openxmlformats.org/officeDocument/2006/relationships/image" Target="../media/image3.jpeg"/><Relationship Id="rId4" Type="http://schemas.openxmlformats.org/officeDocument/2006/relationships/image" Target="../media/image4.png"/><Relationship Id="rId5" Type="http://schemas.openxmlformats.org/officeDocument/2006/relationships/image" Target="../media/image5.jpeg"/><Relationship Id="rId6" Type="http://schemas.openxmlformats.org/officeDocument/2006/relationships/image" Target="../media/image6.jpeg"/><Relationship Id="rId7" Type="http://schemas.openxmlformats.org/officeDocument/2006/relationships/image" Target="../media/image7.png"/><Relationship Id="rId8" Type="http://schemas.openxmlformats.org/officeDocument/2006/relationships/image" Target="../media/image8.png"/><Relationship Id="rId9" Type="http://schemas.openxmlformats.org/officeDocument/2006/relationships/image" Target="../media/image9.png"/><Relationship Id="rId10" Type="http://schemas.openxmlformats.org/officeDocument/2006/relationships/image" Target="../media/image10.png"/></Relationships>
</file>

<file path=ppt/slides/_rels/slide30.xml.rels><?xml version="1.0" encoding="UTF-8" standalone="yes"?>
<Relationships xmlns="http://schemas.openxmlformats.org/package/2006/relationships"><Relationship Id="rId9" Type="http://schemas.openxmlformats.org/officeDocument/2006/relationships/image" Target="../media/image53.png"/><Relationship Id="rId20" Type="http://schemas.openxmlformats.org/officeDocument/2006/relationships/image" Target="../media/image112.png"/><Relationship Id="rId21" Type="http://schemas.openxmlformats.org/officeDocument/2006/relationships/image" Target="../media/image113.png"/><Relationship Id="rId10" Type="http://schemas.openxmlformats.org/officeDocument/2006/relationships/image" Target="../media/image54.png"/><Relationship Id="rId11" Type="http://schemas.openxmlformats.org/officeDocument/2006/relationships/image" Target="../media/image55.png"/><Relationship Id="rId12" Type="http://schemas.openxmlformats.org/officeDocument/2006/relationships/image" Target="../media/image56.png"/><Relationship Id="rId13" Type="http://schemas.openxmlformats.org/officeDocument/2006/relationships/image" Target="../media/image105.png"/><Relationship Id="rId14" Type="http://schemas.openxmlformats.org/officeDocument/2006/relationships/image" Target="../media/image106.png"/><Relationship Id="rId15" Type="http://schemas.openxmlformats.org/officeDocument/2006/relationships/image" Target="../media/image107.png"/><Relationship Id="rId16" Type="http://schemas.openxmlformats.org/officeDocument/2006/relationships/image" Target="../media/image108.png"/><Relationship Id="rId17" Type="http://schemas.openxmlformats.org/officeDocument/2006/relationships/image" Target="../media/image109.png"/><Relationship Id="rId18" Type="http://schemas.openxmlformats.org/officeDocument/2006/relationships/image" Target="../media/image110.png"/><Relationship Id="rId19" Type="http://schemas.openxmlformats.org/officeDocument/2006/relationships/image" Target="../media/image111.png"/><Relationship Id="rId1" Type="http://schemas.openxmlformats.org/officeDocument/2006/relationships/slideLayout" Target="../slideLayouts/slideLayout13.xml"/><Relationship Id="rId2" Type="http://schemas.openxmlformats.org/officeDocument/2006/relationships/image" Target="../media/image101.png"/><Relationship Id="rId3" Type="http://schemas.openxmlformats.org/officeDocument/2006/relationships/image" Target="../media/image102.png"/><Relationship Id="rId4" Type="http://schemas.openxmlformats.org/officeDocument/2006/relationships/image" Target="../media/image103.png"/><Relationship Id="rId5" Type="http://schemas.openxmlformats.org/officeDocument/2006/relationships/image" Target="../media/image104.png"/><Relationship Id="rId6" Type="http://schemas.openxmlformats.org/officeDocument/2006/relationships/image" Target="../media/image92.png"/><Relationship Id="rId7" Type="http://schemas.openxmlformats.org/officeDocument/2006/relationships/image" Target="../media/image51.png"/><Relationship Id="rId8" Type="http://schemas.openxmlformats.org/officeDocument/2006/relationships/image" Target="../media/image52.png"/></Relationships>
</file>

<file path=ppt/slides/_rels/slide31.xml.rels><?xml version="1.0" encoding="UTF-8" standalone="yes"?>
<Relationships xmlns="http://schemas.openxmlformats.org/package/2006/relationships"><Relationship Id="rId11" Type="http://schemas.openxmlformats.org/officeDocument/2006/relationships/image" Target="../media/image94.png"/><Relationship Id="rId12" Type="http://schemas.openxmlformats.org/officeDocument/2006/relationships/image" Target="../media/image95.png"/><Relationship Id="rId13" Type="http://schemas.openxmlformats.org/officeDocument/2006/relationships/image" Target="../media/image97.png"/><Relationship Id="rId14" Type="http://schemas.openxmlformats.org/officeDocument/2006/relationships/image" Target="../media/image92.png"/><Relationship Id="rId15" Type="http://schemas.openxmlformats.org/officeDocument/2006/relationships/image" Target="../media/image96.png"/><Relationship Id="rId16" Type="http://schemas.openxmlformats.org/officeDocument/2006/relationships/image" Target="../media/image98.png"/><Relationship Id="rId1" Type="http://schemas.openxmlformats.org/officeDocument/2006/relationships/slideLayout" Target="../slideLayouts/slideLayout13.xml"/><Relationship Id="rId2" Type="http://schemas.openxmlformats.org/officeDocument/2006/relationships/image" Target="../media/image37.png"/><Relationship Id="rId3" Type="http://schemas.openxmlformats.org/officeDocument/2006/relationships/image" Target="../media/image47.png"/><Relationship Id="rId4" Type="http://schemas.openxmlformats.org/officeDocument/2006/relationships/image" Target="../media/image38.png"/><Relationship Id="rId5" Type="http://schemas.openxmlformats.org/officeDocument/2006/relationships/image" Target="../media/image114.png"/><Relationship Id="rId6" Type="http://schemas.openxmlformats.org/officeDocument/2006/relationships/image" Target="../media/image115.png"/><Relationship Id="rId7" Type="http://schemas.openxmlformats.org/officeDocument/2006/relationships/image" Target="../media/image34.png"/><Relationship Id="rId8" Type="http://schemas.openxmlformats.org/officeDocument/2006/relationships/image" Target="../media/image45.png"/><Relationship Id="rId9" Type="http://schemas.openxmlformats.org/officeDocument/2006/relationships/image" Target="../media/image71.png"/><Relationship Id="rId10" Type="http://schemas.openxmlformats.org/officeDocument/2006/relationships/image" Target="../media/image93.png"/></Relationships>
</file>

<file path=ppt/slides/_rels/slide32.xml.rels><?xml version="1.0" encoding="UTF-8" standalone="yes"?>
<Relationships xmlns="http://schemas.openxmlformats.org/package/2006/relationships"><Relationship Id="rId3" Type="http://schemas.openxmlformats.org/officeDocument/2006/relationships/image" Target="../media/image86.png"/><Relationship Id="rId4" Type="http://schemas.openxmlformats.org/officeDocument/2006/relationships/image" Target="../media/image87.png"/><Relationship Id="rId5" Type="http://schemas.openxmlformats.org/officeDocument/2006/relationships/image" Target="../media/image88.png"/><Relationship Id="rId6" Type="http://schemas.openxmlformats.org/officeDocument/2006/relationships/image" Target="../media/image89.png"/><Relationship Id="rId7" Type="http://schemas.openxmlformats.org/officeDocument/2006/relationships/image" Target="../media/image90.png"/><Relationship Id="rId8" Type="http://schemas.openxmlformats.org/officeDocument/2006/relationships/image" Target="../media/image91.png"/><Relationship Id="rId9" Type="http://schemas.openxmlformats.org/officeDocument/2006/relationships/image" Target="../media/image116.png"/><Relationship Id="rId1" Type="http://schemas.openxmlformats.org/officeDocument/2006/relationships/slideLayout" Target="../slideLayouts/slideLayout13.xml"/><Relationship Id="rId2" Type="http://schemas.openxmlformats.org/officeDocument/2006/relationships/image" Target="../media/image6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89.png"/><Relationship Id="rId3" Type="http://schemas.openxmlformats.org/officeDocument/2006/relationships/image" Target="../media/image11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1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1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1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20.png"/><Relationship Id="rId3" Type="http://schemas.openxmlformats.org/officeDocument/2006/relationships/image" Target="../media/image121.png"/></Relationships>
</file>

<file path=ppt/slides/_rels/slide38.xml.rels><?xml version="1.0" encoding="UTF-8" standalone="yes"?>
<Relationships xmlns="http://schemas.openxmlformats.org/package/2006/relationships"><Relationship Id="rId3" Type="http://schemas.openxmlformats.org/officeDocument/2006/relationships/image" Target="../media/image86.png"/><Relationship Id="rId4" Type="http://schemas.openxmlformats.org/officeDocument/2006/relationships/image" Target="../media/image87.png"/><Relationship Id="rId5" Type="http://schemas.openxmlformats.org/officeDocument/2006/relationships/image" Target="../media/image89.png"/><Relationship Id="rId6" Type="http://schemas.openxmlformats.org/officeDocument/2006/relationships/image" Target="../media/image90.png"/><Relationship Id="rId7" Type="http://schemas.openxmlformats.org/officeDocument/2006/relationships/image" Target="../media/image91.png"/><Relationship Id="rId8" Type="http://schemas.openxmlformats.org/officeDocument/2006/relationships/image" Target="../media/image116.png"/><Relationship Id="rId9" Type="http://schemas.openxmlformats.org/officeDocument/2006/relationships/image" Target="../media/image88.png"/><Relationship Id="rId1" Type="http://schemas.openxmlformats.org/officeDocument/2006/relationships/slideLayout" Target="../slideLayouts/slideLayout13.xml"/><Relationship Id="rId2" Type="http://schemas.openxmlformats.org/officeDocument/2006/relationships/image" Target="../media/image6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86.png"/></Relationships>
</file>

<file path=ppt/slides/_rels/slide4.xml.rels><?xml version="1.0" encoding="UTF-8" standalone="yes"?>
<Relationships xmlns="http://schemas.openxmlformats.org/package/2006/relationships"><Relationship Id="rId3" Type="http://schemas.openxmlformats.org/officeDocument/2006/relationships/image" Target="../media/image20.jpeg"/><Relationship Id="rId4" Type="http://schemas.openxmlformats.org/officeDocument/2006/relationships/image" Target="../media/image21.png"/><Relationship Id="rId1" Type="http://schemas.openxmlformats.org/officeDocument/2006/relationships/slideLayout" Target="../slideLayouts/slideLayout14.xml"/><Relationship Id="rId2"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86.png"/></Relationships>
</file>

<file path=ppt/slides/_rels/slide41.xml.rels><?xml version="1.0" encoding="UTF-8" standalone="yes"?>
<Relationships xmlns="http://schemas.openxmlformats.org/package/2006/relationships"><Relationship Id="rId3" Type="http://schemas.openxmlformats.org/officeDocument/2006/relationships/image" Target="../media/image122.png"/><Relationship Id="rId4" Type="http://schemas.openxmlformats.org/officeDocument/2006/relationships/image" Target="../media/image123.png"/><Relationship Id="rId5" Type="http://schemas.openxmlformats.org/officeDocument/2006/relationships/image" Target="../media/image124.png"/><Relationship Id="rId1" Type="http://schemas.openxmlformats.org/officeDocument/2006/relationships/slideLayout" Target="../slideLayouts/slideLayout13.xml"/><Relationship Id="rId2" Type="http://schemas.openxmlformats.org/officeDocument/2006/relationships/image" Target="../media/image71.png"/></Relationships>
</file>

<file path=ppt/slides/_rels/slide42.xml.rels><?xml version="1.0" encoding="UTF-8" standalone="yes"?>
<Relationships xmlns="http://schemas.openxmlformats.org/package/2006/relationships"><Relationship Id="rId3" Type="http://schemas.openxmlformats.org/officeDocument/2006/relationships/image" Target="../media/image86.png"/><Relationship Id="rId4" Type="http://schemas.openxmlformats.org/officeDocument/2006/relationships/image" Target="../media/image87.png"/><Relationship Id="rId5" Type="http://schemas.openxmlformats.org/officeDocument/2006/relationships/image" Target="../media/image88.png"/><Relationship Id="rId6" Type="http://schemas.openxmlformats.org/officeDocument/2006/relationships/image" Target="../media/image89.png"/><Relationship Id="rId7" Type="http://schemas.openxmlformats.org/officeDocument/2006/relationships/image" Target="../media/image90.png"/><Relationship Id="rId8" Type="http://schemas.openxmlformats.org/officeDocument/2006/relationships/image" Target="../media/image91.png"/><Relationship Id="rId9" Type="http://schemas.openxmlformats.org/officeDocument/2006/relationships/image" Target="../media/image116.png"/><Relationship Id="rId1" Type="http://schemas.openxmlformats.org/officeDocument/2006/relationships/slideLayout" Target="../slideLayouts/slideLayout13.xml"/><Relationship Id="rId2" Type="http://schemas.openxmlformats.org/officeDocument/2006/relationships/image" Target="../media/image6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8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87.png"/></Relationships>
</file>

<file path=ppt/slides/_rels/slide45.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image" Target="../media/image36.png"/><Relationship Id="rId5" Type="http://schemas.openxmlformats.org/officeDocument/2006/relationships/image" Target="../media/image44.png"/><Relationship Id="rId6" Type="http://schemas.openxmlformats.org/officeDocument/2006/relationships/image" Target="../media/image45.png"/><Relationship Id="rId7" Type="http://schemas.openxmlformats.org/officeDocument/2006/relationships/image" Target="../media/image47.png"/><Relationship Id="rId8" Type="http://schemas.openxmlformats.org/officeDocument/2006/relationships/image" Target="../media/image37.png"/><Relationship Id="rId1" Type="http://schemas.openxmlformats.org/officeDocument/2006/relationships/slideLayout" Target="../slideLayouts/slideLayout13.xml"/><Relationship Id="rId2" Type="http://schemas.openxmlformats.org/officeDocument/2006/relationships/image" Target="../media/image3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87.png"/></Relationships>
</file>

<file path=ppt/slides/_rels/slide47.xml.rels><?xml version="1.0" encoding="UTF-8" standalone="yes"?>
<Relationships xmlns="http://schemas.openxmlformats.org/package/2006/relationships"><Relationship Id="rId3" Type="http://schemas.openxmlformats.org/officeDocument/2006/relationships/image" Target="../media/image115.png"/><Relationship Id="rId4" Type="http://schemas.openxmlformats.org/officeDocument/2006/relationships/image" Target="../media/image34.png"/><Relationship Id="rId5" Type="http://schemas.openxmlformats.org/officeDocument/2006/relationships/image" Target="../media/image45.png"/><Relationship Id="rId6" Type="http://schemas.openxmlformats.org/officeDocument/2006/relationships/image" Target="../media/image125.png"/><Relationship Id="rId7" Type="http://schemas.openxmlformats.org/officeDocument/2006/relationships/image" Target="../media/image92.png"/><Relationship Id="rId8" Type="http://schemas.openxmlformats.org/officeDocument/2006/relationships/image" Target="../media/image126.png"/><Relationship Id="rId1" Type="http://schemas.openxmlformats.org/officeDocument/2006/relationships/slideLayout" Target="../slideLayouts/slideLayout13.xml"/><Relationship Id="rId2" Type="http://schemas.openxmlformats.org/officeDocument/2006/relationships/image" Target="../media/image47.png"/></Relationships>
</file>

<file path=ppt/slides/_rels/slide48.xml.rels><?xml version="1.0" encoding="UTF-8" standalone="yes"?>
<Relationships xmlns="http://schemas.openxmlformats.org/package/2006/relationships"><Relationship Id="rId3" Type="http://schemas.openxmlformats.org/officeDocument/2006/relationships/image" Target="../media/image127.png"/><Relationship Id="rId4" Type="http://schemas.openxmlformats.org/officeDocument/2006/relationships/image" Target="../media/image128.png"/><Relationship Id="rId5" Type="http://schemas.openxmlformats.org/officeDocument/2006/relationships/image" Target="../media/image129.png"/><Relationship Id="rId1" Type="http://schemas.openxmlformats.org/officeDocument/2006/relationships/slideLayout" Target="../slideLayouts/slideLayout13.xml"/><Relationship Id="rId2" Type="http://schemas.openxmlformats.org/officeDocument/2006/relationships/image" Target="../media/image115.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87.png"/></Relationships>
</file>

<file path=ppt/slides/_rels/slide5.xml.rels><?xml version="1.0" encoding="UTF-8" standalone="yes"?>
<Relationships xmlns="http://schemas.openxmlformats.org/package/2006/relationships"><Relationship Id="rId11" Type="http://schemas.openxmlformats.org/officeDocument/2006/relationships/image" Target="../media/image30.png"/><Relationship Id="rId12" Type="http://schemas.openxmlformats.org/officeDocument/2006/relationships/image" Target="../media/image15.png"/><Relationship Id="rId13" Type="http://schemas.openxmlformats.org/officeDocument/2006/relationships/image" Target="../media/image31.jpeg"/><Relationship Id="rId14" Type="http://schemas.openxmlformats.org/officeDocument/2006/relationships/image" Target="../media/image32.jpeg"/><Relationship Id="rId1" Type="http://schemas.openxmlformats.org/officeDocument/2006/relationships/slideLayout" Target="../slideLayouts/slideLayout19.xml"/><Relationship Id="rId2" Type="http://schemas.openxmlformats.org/officeDocument/2006/relationships/notesSlide" Target="../notesSlides/notesSlide4.xml"/><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24.png"/><Relationship Id="rId6" Type="http://schemas.openxmlformats.org/officeDocument/2006/relationships/image" Target="../media/image25.png"/><Relationship Id="rId7" Type="http://schemas.openxmlformats.org/officeDocument/2006/relationships/image" Target="../media/image26.png"/><Relationship Id="rId8" Type="http://schemas.openxmlformats.org/officeDocument/2006/relationships/image" Target="../media/image27.png"/><Relationship Id="rId9" Type="http://schemas.openxmlformats.org/officeDocument/2006/relationships/image" Target="../media/image28.png"/><Relationship Id="rId10" Type="http://schemas.openxmlformats.org/officeDocument/2006/relationships/image" Target="../media/image29.png"/></Relationships>
</file>

<file path=ppt/slides/_rels/slide50.xml.rels><?xml version="1.0" encoding="UTF-8" standalone="yes"?>
<Relationships xmlns="http://schemas.openxmlformats.org/package/2006/relationships"><Relationship Id="rId3" Type="http://schemas.openxmlformats.org/officeDocument/2006/relationships/image" Target="../media/image115.png"/><Relationship Id="rId4" Type="http://schemas.openxmlformats.org/officeDocument/2006/relationships/image" Target="../media/image34.png"/><Relationship Id="rId5" Type="http://schemas.openxmlformats.org/officeDocument/2006/relationships/image" Target="../media/image45.png"/><Relationship Id="rId6" Type="http://schemas.openxmlformats.org/officeDocument/2006/relationships/image" Target="../media/image125.png"/><Relationship Id="rId7" Type="http://schemas.openxmlformats.org/officeDocument/2006/relationships/image" Target="../media/image92.png"/><Relationship Id="rId8" Type="http://schemas.openxmlformats.org/officeDocument/2006/relationships/image" Target="../media/image130.png"/><Relationship Id="rId9" Type="http://schemas.openxmlformats.org/officeDocument/2006/relationships/image" Target="../media/image131.png"/><Relationship Id="rId1" Type="http://schemas.openxmlformats.org/officeDocument/2006/relationships/slideLayout" Target="../slideLayouts/slideLayout13.xml"/><Relationship Id="rId2" Type="http://schemas.openxmlformats.org/officeDocument/2006/relationships/image" Target="../media/image47.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87.png"/></Relationships>
</file>

<file path=ppt/slides/_rels/slide52.xml.rels><?xml version="1.0" encoding="UTF-8" standalone="yes"?>
<Relationships xmlns="http://schemas.openxmlformats.org/package/2006/relationships"><Relationship Id="rId3" Type="http://schemas.openxmlformats.org/officeDocument/2006/relationships/image" Target="../media/image132.png"/><Relationship Id="rId4" Type="http://schemas.openxmlformats.org/officeDocument/2006/relationships/image" Target="../media/image33.png"/><Relationship Id="rId5" Type="http://schemas.openxmlformats.org/officeDocument/2006/relationships/image" Target="../media/image34.png"/><Relationship Id="rId6" Type="http://schemas.openxmlformats.org/officeDocument/2006/relationships/image" Target="../media/image47.png"/><Relationship Id="rId7" Type="http://schemas.openxmlformats.org/officeDocument/2006/relationships/image" Target="../media/image45.png"/><Relationship Id="rId8" Type="http://schemas.openxmlformats.org/officeDocument/2006/relationships/image" Target="../media/image133.png"/><Relationship Id="rId9" Type="http://schemas.openxmlformats.org/officeDocument/2006/relationships/image" Target="../media/image134.png"/><Relationship Id="rId1" Type="http://schemas.openxmlformats.org/officeDocument/2006/relationships/slideLayout" Target="../slideLayouts/slideLayout13.xml"/><Relationship Id="rId2" Type="http://schemas.openxmlformats.org/officeDocument/2006/relationships/image" Target="../media/image36.png"/></Relationships>
</file>

<file path=ppt/slides/_rels/slide53.xml.rels><?xml version="1.0" encoding="UTF-8" standalone="yes"?>
<Relationships xmlns="http://schemas.openxmlformats.org/package/2006/relationships"><Relationship Id="rId3" Type="http://schemas.openxmlformats.org/officeDocument/2006/relationships/image" Target="../media/image86.png"/><Relationship Id="rId4" Type="http://schemas.openxmlformats.org/officeDocument/2006/relationships/image" Target="../media/image87.png"/><Relationship Id="rId5" Type="http://schemas.openxmlformats.org/officeDocument/2006/relationships/image" Target="../media/image88.png"/><Relationship Id="rId6" Type="http://schemas.openxmlformats.org/officeDocument/2006/relationships/image" Target="../media/image89.png"/><Relationship Id="rId7" Type="http://schemas.openxmlformats.org/officeDocument/2006/relationships/image" Target="../media/image90.png"/><Relationship Id="rId8" Type="http://schemas.openxmlformats.org/officeDocument/2006/relationships/image" Target="../media/image91.png"/><Relationship Id="rId9" Type="http://schemas.openxmlformats.org/officeDocument/2006/relationships/image" Target="../media/image116.png"/><Relationship Id="rId1" Type="http://schemas.openxmlformats.org/officeDocument/2006/relationships/slideLayout" Target="../slideLayouts/slideLayout13.xml"/><Relationship Id="rId2" Type="http://schemas.openxmlformats.org/officeDocument/2006/relationships/image" Target="../media/image64.png"/></Relationships>
</file>

<file path=ppt/slides/_rels/slide6.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image" Target="../media/image35.png"/><Relationship Id="rId5" Type="http://schemas.openxmlformats.org/officeDocument/2006/relationships/image" Target="../media/image36.png"/><Relationship Id="rId6" Type="http://schemas.openxmlformats.org/officeDocument/2006/relationships/image" Target="../media/image37.png"/><Relationship Id="rId7" Type="http://schemas.openxmlformats.org/officeDocument/2006/relationships/image" Target="../media/image38.png"/><Relationship Id="rId1" Type="http://schemas.openxmlformats.org/officeDocument/2006/relationships/slideLayout" Target="../slideLayouts/slideLayout13.xml"/><Relationship Id="rId2" Type="http://schemas.openxmlformats.org/officeDocument/2006/relationships/image" Target="../media/image3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hyperlink" Target="https://github.com/cloudfoundry-community/cf-docs-contrib/wiki/Buildpacks"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4.png"/><Relationship Id="rId5" Type="http://schemas.openxmlformats.org/officeDocument/2006/relationships/image" Target="../media/image37.png"/><Relationship Id="rId1" Type="http://schemas.openxmlformats.org/officeDocument/2006/relationships/slideLayout" Target="../slideLayouts/slideLayout13.xml"/><Relationship Id="rId2" Type="http://schemas.openxmlformats.org/officeDocument/2006/relationships/image" Target="../media/image3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Shape 135"/>
          <p:cNvSpPr>
            <a:spLocks noGrp="1"/>
          </p:cNvSpPr>
          <p:nvPr>
            <p:ph type="title"/>
          </p:nvPr>
        </p:nvSpPr>
        <p:spPr>
          <a:prstGeom prst="rect">
            <a:avLst/>
          </a:prstGeom>
        </p:spPr>
        <p:txBody>
          <a:bodyPr/>
          <a:lstStyle/>
          <a:p>
            <a:pPr lvl="0">
              <a:defRPr sz="1800">
                <a:solidFill>
                  <a:srgbClr val="000000"/>
                </a:solidFill>
                <a:uFillTx/>
              </a:defRPr>
            </a:pPr>
            <a:r>
              <a:rPr sz="3600">
                <a:solidFill>
                  <a:srgbClr val="F06E40"/>
                </a:solidFill>
                <a:uFill>
                  <a:solidFill>
                    <a:srgbClr val="F16F3B"/>
                  </a:solidFill>
                </a:uFill>
              </a:rPr>
              <a:t>Pivotal Cloud Platform Deep Dive</a:t>
            </a:r>
          </a:p>
        </p:txBody>
      </p:sp>
      <p:sp>
        <p:nvSpPr>
          <p:cNvPr id="136" name="Shape 136"/>
          <p:cNvSpPr>
            <a:spLocks noGrp="1"/>
          </p:cNvSpPr>
          <p:nvPr>
            <p:ph type="body" idx="1"/>
          </p:nvPr>
        </p:nvSpPr>
        <p:spPr>
          <a:prstGeom prst="rect">
            <a:avLst/>
          </a:prstGeom>
        </p:spPr>
        <p:txBody>
          <a:bodyPr/>
          <a:lstStyle/>
          <a:p>
            <a:pPr lvl="0">
              <a:defRPr sz="1800">
                <a:solidFill>
                  <a:srgbClr val="000000"/>
                </a:solidFill>
                <a:uFillTx/>
              </a:defRPr>
            </a:pPr>
            <a:r>
              <a:rPr sz="2400" dirty="0" smtClean="0">
                <a:solidFill>
                  <a:srgbClr val="1BA8DC"/>
                </a:solidFill>
                <a:uFill>
                  <a:solidFill>
                    <a:srgbClr val="3EA7BC"/>
                  </a:solidFill>
                </a:uFill>
              </a:rPr>
              <a:t>Architecture </a:t>
            </a:r>
            <a:r>
              <a:rPr sz="2400" dirty="0">
                <a:solidFill>
                  <a:srgbClr val="1BA8DC"/>
                </a:solidFill>
                <a:uFill>
                  <a:solidFill>
                    <a:srgbClr val="3EA7BC"/>
                  </a:solidFill>
                </a:uFill>
              </a:rPr>
              <a:t>and </a:t>
            </a:r>
            <a:r>
              <a:rPr sz="2400" dirty="0" smtClean="0">
                <a:solidFill>
                  <a:srgbClr val="1BA8DC"/>
                </a:solidFill>
                <a:uFill>
                  <a:solidFill>
                    <a:srgbClr val="3EA7BC"/>
                  </a:solidFill>
                </a:uFill>
              </a:rPr>
              <a:t>Operat</a:t>
            </a:r>
            <a:r>
              <a:rPr lang="en-US" sz="2400" dirty="0" smtClean="0">
                <a:solidFill>
                  <a:srgbClr val="1BA8DC"/>
                </a:solidFill>
                <a:uFill>
                  <a:solidFill>
                    <a:srgbClr val="3EA7BC"/>
                  </a:solidFill>
                </a:uFill>
              </a:rPr>
              <a:t>ions</a:t>
            </a:r>
            <a:endParaRPr sz="2400" dirty="0">
              <a:solidFill>
                <a:srgbClr val="1BA8DC"/>
              </a:solidFill>
              <a:uFill>
                <a:solidFill>
                  <a:srgbClr val="3EA7BC"/>
                </a:solidFill>
              </a:uFill>
            </a:endParaRPr>
          </a:p>
        </p:txBody>
      </p:sp>
      <p:sp>
        <p:nvSpPr>
          <p:cNvPr id="138" name="Shape 138"/>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1</a:t>
            </a:fld>
            <a:endParaRPr sz="800">
              <a:solidFill>
                <a:srgbClr val="808080"/>
              </a:solidFill>
              <a:uFill>
                <a:solidFill>
                  <a:srgbClr val="808080"/>
                </a:solidFill>
              </a:uFill>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8" name="Shape 398"/>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10</a:t>
            </a:fld>
            <a:endParaRPr sz="800">
              <a:solidFill>
                <a:srgbClr val="808080"/>
              </a:solidFill>
              <a:uFill>
                <a:solidFill>
                  <a:srgbClr val="808080"/>
                </a:solidFill>
              </a:uFill>
            </a:endParaRPr>
          </a:p>
        </p:txBody>
      </p:sp>
      <p:pic>
        <p:nvPicPr>
          <p:cNvPr id="399" name="pasted-image.png"/>
          <p:cNvPicPr/>
          <p:nvPr/>
        </p:nvPicPr>
        <p:blipFill>
          <a:blip r:embed="rId3">
            <a:extLst/>
          </a:blip>
          <a:stretch>
            <a:fillRect/>
          </a:stretch>
        </p:blipFill>
        <p:spPr>
          <a:xfrm>
            <a:off x="0" y="0"/>
            <a:ext cx="9144000" cy="5143500"/>
          </a:xfrm>
          <a:prstGeom prst="rect">
            <a:avLst/>
          </a:prstGeom>
          <a:ln w="12700">
            <a:miter lim="400000"/>
          </a:ln>
        </p:spPr>
      </p:pic>
      <p:sp>
        <p:nvSpPr>
          <p:cNvPr id="400" name="Shape 400"/>
          <p:cNvSpPr/>
          <p:nvPr/>
        </p:nvSpPr>
        <p:spPr>
          <a:xfrm>
            <a:off x="6451864" y="737759"/>
            <a:ext cx="2438450" cy="1112739"/>
          </a:xfrm>
          <a:prstGeom prst="wedgeEllipseCallout">
            <a:avLst>
              <a:gd name="adj1" fmla="val -83757"/>
              <a:gd name="adj2" fmla="val -24415"/>
            </a:avLst>
          </a:prstGeom>
          <a:solidFill>
            <a:srgbClr val="FFFFFF"/>
          </a:solidFill>
          <a:ln w="25400">
            <a:solidFill/>
            <a:round/>
          </a:ln>
          <a:effectLst>
            <a:outerShdw blurRad="101600" dist="25400" dir="5400000" rotWithShape="0">
              <a:srgbClr val="000000">
                <a:alpha val="75000"/>
              </a:srgbClr>
            </a:outerShdw>
          </a:effectLst>
          <a:extLst>
            <a:ext uri="{C572A759-6A51-4108-AA02-DFA0A04FC94B}">
              <ma14:wrappingTextBoxFlag xmlns:ma14="http://schemas.microsoft.com/office/mac/drawingml/2011/main" val="1"/>
            </a:ext>
          </a:extLst>
        </p:spPr>
        <p:txBody>
          <a:bodyPr lIns="0" tIns="0" rIns="0" bIns="0" anchor="ctr"/>
          <a:lstStyle/>
          <a:p>
            <a:pPr lvl="0">
              <a:defRPr>
                <a:solidFill>
                  <a:srgbClr val="000000"/>
                </a:solidFill>
                <a:uFillTx/>
              </a:defRPr>
            </a:pPr>
            <a:endParaRPr sz="1700" b="1" dirty="0">
              <a:uFill>
                <a:solidFill>
                  <a:srgbClr val="4D4D4D"/>
                </a:solidFill>
              </a:uFill>
            </a:endParaRPr>
          </a:p>
          <a:p>
            <a:pPr lvl="0">
              <a:defRPr>
                <a:solidFill>
                  <a:srgbClr val="000000"/>
                </a:solidFill>
                <a:uFillTx/>
              </a:defRPr>
            </a:pPr>
            <a:r>
              <a:rPr lang="en-US" sz="1700" b="1" dirty="0" smtClean="0">
                <a:uFill>
                  <a:solidFill>
                    <a:srgbClr val="4D4D4D"/>
                  </a:solidFill>
                </a:uFill>
              </a:rPr>
              <a:t>CONTAINER</a:t>
            </a:r>
            <a:r>
              <a:rPr sz="1700" b="1" dirty="0" smtClean="0">
                <a:uFill>
                  <a:solidFill>
                    <a:srgbClr val="4D4D4D"/>
                  </a:solidFill>
                </a:uFill>
              </a:rPr>
              <a:t>S</a:t>
            </a:r>
            <a:r>
              <a:rPr sz="1700" b="1" dirty="0">
                <a:uFill>
                  <a:solidFill>
                    <a:srgbClr val="4D4D4D"/>
                  </a:solidFill>
                </a:uFill>
              </a:rPr>
              <a:t>!!!</a:t>
            </a:r>
            <a:r>
              <a:rPr sz="1700" b="1" dirty="0" smtClean="0">
                <a:uFill>
                  <a:solidFill>
                    <a:srgbClr val="4D4D4D"/>
                  </a:solidFill>
                </a:uFill>
              </a:rPr>
              <a:t>!</a:t>
            </a:r>
            <a:r>
              <a:rPr lang="en-US" sz="1700" b="1" dirty="0" smtClean="0">
                <a:uFill>
                  <a:solidFill>
                    <a:srgbClr val="4D4D4D"/>
                  </a:solidFill>
                </a:uFill>
              </a:rPr>
              <a:t/>
            </a:r>
            <a:br>
              <a:rPr lang="en-US" sz="1700" b="1" dirty="0" smtClean="0">
                <a:uFill>
                  <a:solidFill>
                    <a:srgbClr val="4D4D4D"/>
                  </a:solidFill>
                </a:uFill>
              </a:rPr>
            </a:br>
            <a:endParaRPr sz="1700" b="1" dirty="0">
              <a:uFill>
                <a:solidFill>
                  <a:srgbClr val="4D4D4D"/>
                </a:solidFill>
              </a:uFill>
            </a:endParaRPr>
          </a:p>
        </p:txBody>
      </p:sp>
    </p:spTree>
    <p:extLst>
      <p:ext uri="{BB962C8B-B14F-4D97-AF65-F5344CB8AC3E}">
        <p14:creationId xmlns:p14="http://schemas.microsoft.com/office/powerpoint/2010/main" val="177694387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Shape 185"/>
          <p:cNvSpPr txBox="1">
            <a:spLocks/>
          </p:cNvSpPr>
          <p:nvPr/>
        </p:nvSpPr>
        <p:spPr>
          <a:xfrm>
            <a:off x="366713" y="325438"/>
            <a:ext cx="8410576" cy="623888"/>
          </a:xfrm>
          <a:prstGeom prst="rect">
            <a:avLst/>
          </a:prstGeom>
        </p:spPr>
        <p:txBody>
          <a:bodyPr/>
          <a:lstStyle>
            <a:lvl1pPr>
              <a:lnSpc>
                <a:spcPct val="90000"/>
              </a:lnSpc>
              <a:defRPr sz="3200">
                <a:solidFill>
                  <a:srgbClr val="008881"/>
                </a:solidFill>
                <a:uFill>
                  <a:solidFill>
                    <a:srgbClr val="008881"/>
                  </a:solidFill>
                </a:uFill>
                <a:latin typeface="Arial"/>
                <a:ea typeface="Arial"/>
                <a:cs typeface="Arial"/>
                <a:sym typeface="Arial"/>
              </a:defRPr>
            </a:lvl1pPr>
            <a:lvl2pPr>
              <a:lnSpc>
                <a:spcPct val="90000"/>
              </a:lnSpc>
              <a:defRPr sz="3200">
                <a:solidFill>
                  <a:srgbClr val="008881"/>
                </a:solidFill>
                <a:uFill>
                  <a:solidFill>
                    <a:srgbClr val="008881"/>
                  </a:solidFill>
                </a:uFill>
                <a:latin typeface="Arial"/>
                <a:ea typeface="Arial"/>
                <a:cs typeface="Arial"/>
                <a:sym typeface="Arial"/>
              </a:defRPr>
            </a:lvl2pPr>
            <a:lvl3pPr>
              <a:lnSpc>
                <a:spcPct val="90000"/>
              </a:lnSpc>
              <a:defRPr sz="3200">
                <a:solidFill>
                  <a:srgbClr val="008881"/>
                </a:solidFill>
                <a:uFill>
                  <a:solidFill>
                    <a:srgbClr val="008881"/>
                  </a:solidFill>
                </a:uFill>
                <a:latin typeface="Arial"/>
                <a:ea typeface="Arial"/>
                <a:cs typeface="Arial"/>
                <a:sym typeface="Arial"/>
              </a:defRPr>
            </a:lvl3pPr>
            <a:lvl4pPr>
              <a:lnSpc>
                <a:spcPct val="90000"/>
              </a:lnSpc>
              <a:defRPr sz="3200">
                <a:solidFill>
                  <a:srgbClr val="008881"/>
                </a:solidFill>
                <a:uFill>
                  <a:solidFill>
                    <a:srgbClr val="008881"/>
                  </a:solidFill>
                </a:uFill>
                <a:latin typeface="Arial"/>
                <a:ea typeface="Arial"/>
                <a:cs typeface="Arial"/>
                <a:sym typeface="Arial"/>
              </a:defRPr>
            </a:lvl4pPr>
            <a:lvl5pPr>
              <a:lnSpc>
                <a:spcPct val="90000"/>
              </a:lnSpc>
              <a:defRPr sz="3200">
                <a:solidFill>
                  <a:srgbClr val="008881"/>
                </a:solidFill>
                <a:uFill>
                  <a:solidFill>
                    <a:srgbClr val="008881"/>
                  </a:solidFill>
                </a:uFill>
                <a:latin typeface="Arial"/>
                <a:ea typeface="Arial"/>
                <a:cs typeface="Arial"/>
                <a:sym typeface="Arial"/>
              </a:defRPr>
            </a:lvl5pPr>
            <a:lvl6pPr>
              <a:lnSpc>
                <a:spcPct val="90000"/>
              </a:lnSpc>
              <a:defRPr sz="3200">
                <a:solidFill>
                  <a:srgbClr val="008881"/>
                </a:solidFill>
                <a:uFill>
                  <a:solidFill>
                    <a:srgbClr val="008881"/>
                  </a:solidFill>
                </a:uFill>
                <a:latin typeface="Arial"/>
                <a:ea typeface="Arial"/>
                <a:cs typeface="Arial"/>
                <a:sym typeface="Arial"/>
              </a:defRPr>
            </a:lvl6pPr>
            <a:lvl7pPr>
              <a:lnSpc>
                <a:spcPct val="90000"/>
              </a:lnSpc>
              <a:defRPr sz="3200">
                <a:solidFill>
                  <a:srgbClr val="008881"/>
                </a:solidFill>
                <a:uFill>
                  <a:solidFill>
                    <a:srgbClr val="008881"/>
                  </a:solidFill>
                </a:uFill>
                <a:latin typeface="Arial"/>
                <a:ea typeface="Arial"/>
                <a:cs typeface="Arial"/>
                <a:sym typeface="Arial"/>
              </a:defRPr>
            </a:lvl7pPr>
            <a:lvl8pPr>
              <a:lnSpc>
                <a:spcPct val="90000"/>
              </a:lnSpc>
              <a:defRPr sz="3200">
                <a:solidFill>
                  <a:srgbClr val="008881"/>
                </a:solidFill>
                <a:uFill>
                  <a:solidFill>
                    <a:srgbClr val="008881"/>
                  </a:solidFill>
                </a:uFill>
                <a:latin typeface="Arial"/>
                <a:ea typeface="Arial"/>
                <a:cs typeface="Arial"/>
                <a:sym typeface="Arial"/>
              </a:defRPr>
            </a:lvl8pPr>
            <a:lvl9pPr>
              <a:lnSpc>
                <a:spcPct val="90000"/>
              </a:lnSpc>
              <a:defRPr sz="3200">
                <a:solidFill>
                  <a:srgbClr val="008881"/>
                </a:solidFill>
                <a:uFill>
                  <a:solidFill>
                    <a:srgbClr val="008881"/>
                  </a:solidFill>
                </a:uFill>
                <a:latin typeface="Arial"/>
                <a:ea typeface="Arial"/>
                <a:cs typeface="Arial"/>
                <a:sym typeface="Arial"/>
              </a:defRPr>
            </a:lvl9pPr>
          </a:lstStyle>
          <a:p>
            <a:pPr>
              <a:defRPr sz="1800">
                <a:solidFill>
                  <a:srgbClr val="000000"/>
                </a:solidFill>
                <a:uFillTx/>
              </a:defRPr>
            </a:pPr>
            <a:r>
              <a:rPr lang="en-US" sz="2800" dirty="0" smtClean="0">
                <a:solidFill>
                  <a:srgbClr val="0F786E"/>
                </a:solidFill>
              </a:rPr>
              <a:t>Container Isolation</a:t>
            </a:r>
            <a:endParaRPr lang="en-US" sz="2800" dirty="0">
              <a:solidFill>
                <a:srgbClr val="0F786E"/>
              </a:solidFill>
            </a:endParaRPr>
          </a:p>
        </p:txBody>
      </p:sp>
      <p:sp>
        <p:nvSpPr>
          <p:cNvPr id="27" name="Rectangle 6"/>
          <p:cNvSpPr>
            <a:spLocks/>
          </p:cNvSpPr>
          <p:nvPr/>
        </p:nvSpPr>
        <p:spPr bwMode="auto">
          <a:xfrm rot="5400000">
            <a:off x="2283023" y="-723304"/>
            <a:ext cx="738188" cy="4002881"/>
          </a:xfrm>
          <a:prstGeom prst="rect">
            <a:avLst/>
          </a:prstGeom>
          <a:solidFill>
            <a:srgbClr val="1497FC"/>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29" name="Rectangle 8"/>
          <p:cNvSpPr>
            <a:spLocks/>
          </p:cNvSpPr>
          <p:nvPr/>
        </p:nvSpPr>
        <p:spPr bwMode="auto">
          <a:xfrm rot="5400000">
            <a:off x="2351782" y="-53875"/>
            <a:ext cx="600670" cy="4002881"/>
          </a:xfrm>
          <a:prstGeom prst="rect">
            <a:avLst/>
          </a:prstGeom>
          <a:solidFill>
            <a:srgbClr val="0065C1"/>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30" name="Rectangle 9"/>
          <p:cNvSpPr>
            <a:spLocks/>
          </p:cNvSpPr>
          <p:nvPr/>
        </p:nvSpPr>
        <p:spPr bwMode="auto">
          <a:xfrm>
            <a:off x="2318742" y="1666720"/>
            <a:ext cx="1226022" cy="5616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400">
                <a:cs typeface="Helvetica Neue Thin" charset="0"/>
              </a:rPr>
              <a:t>kernel</a:t>
            </a:r>
            <a:endParaRPr lang="en-US" sz="700">
              <a:solidFill>
                <a:srgbClr val="000000"/>
              </a:solidFill>
              <a:cs typeface="Helvetica Neue Thin" charset="0"/>
            </a:endParaRPr>
          </a:p>
        </p:txBody>
      </p:sp>
      <p:pic>
        <p:nvPicPr>
          <p:cNvPr id="31" name="Picture 10" descr="pasted-image.ti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890713" y="1756172"/>
            <a:ext cx="356592" cy="4226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32" name="Rectangle 11"/>
          <p:cNvSpPr>
            <a:spLocks/>
          </p:cNvSpPr>
          <p:nvPr/>
        </p:nvSpPr>
        <p:spPr bwMode="auto">
          <a:xfrm>
            <a:off x="5882283" y="1058845"/>
            <a:ext cx="2651655" cy="4385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600">
                <a:cs typeface="Helvetica Neue Thin" charset="0"/>
              </a:rPr>
              <a:t>resource isolation</a:t>
            </a:r>
            <a:endParaRPr lang="en-US" sz="700">
              <a:solidFill>
                <a:srgbClr val="000000"/>
              </a:solidFill>
              <a:cs typeface="Helvetica Neue Thin" charset="0"/>
            </a:endParaRPr>
          </a:p>
        </p:txBody>
      </p:sp>
      <p:sp>
        <p:nvSpPr>
          <p:cNvPr id="33" name="Rectangle 12"/>
          <p:cNvSpPr>
            <a:spLocks/>
          </p:cNvSpPr>
          <p:nvPr/>
        </p:nvSpPr>
        <p:spPr bwMode="auto">
          <a:xfrm>
            <a:off x="5668566" y="1663869"/>
            <a:ext cx="3039732"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nchor="ctr">
            <a:spAutoFit/>
          </a:bodyPr>
          <a:lstStyle/>
          <a:p>
            <a:pPr>
              <a:defRPr/>
            </a:pPr>
            <a:r>
              <a:rPr lang="en-US" sz="2600">
                <a:cs typeface="Helvetica Neue Thin" charset="0"/>
              </a:rPr>
              <a:t>namespace isolation</a:t>
            </a:r>
            <a:endParaRPr lang="en-US" sz="700">
              <a:solidFill>
                <a:srgbClr val="000000"/>
              </a:solidFill>
              <a:cs typeface="Helvetica Neue Thin" charset="0"/>
            </a:endParaRPr>
          </a:p>
        </p:txBody>
      </p:sp>
      <p:sp>
        <p:nvSpPr>
          <p:cNvPr id="34" name="Rectangle 13"/>
          <p:cNvSpPr>
            <a:spLocks/>
          </p:cNvSpPr>
          <p:nvPr/>
        </p:nvSpPr>
        <p:spPr bwMode="auto">
          <a:xfrm rot="16200000">
            <a:off x="-12030" y="3070169"/>
            <a:ext cx="1974900" cy="5616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400">
                <a:cs typeface="Helvetica Neue Thin" charset="0"/>
              </a:rPr>
              <a:t>process A</a:t>
            </a:r>
            <a:endParaRPr lang="en-US" sz="700">
              <a:solidFill>
                <a:srgbClr val="000000"/>
              </a:solidFill>
              <a:cs typeface="Helvetica Neue Thin" charset="0"/>
            </a:endParaRPr>
          </a:p>
        </p:txBody>
      </p:sp>
      <p:sp>
        <p:nvSpPr>
          <p:cNvPr id="35" name="Rectangle 14"/>
          <p:cNvSpPr>
            <a:spLocks/>
          </p:cNvSpPr>
          <p:nvPr/>
        </p:nvSpPr>
        <p:spPr bwMode="auto">
          <a:xfrm rot="16200000">
            <a:off x="657475" y="3078205"/>
            <a:ext cx="1977129" cy="5616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400">
                <a:cs typeface="Helvetica Neue Thin" charset="0"/>
              </a:rPr>
              <a:t>process B</a:t>
            </a:r>
            <a:endParaRPr lang="en-US" sz="700">
              <a:solidFill>
                <a:srgbClr val="000000"/>
              </a:solidFill>
              <a:cs typeface="Helvetica Neue Thin" charset="0"/>
            </a:endParaRPr>
          </a:p>
        </p:txBody>
      </p:sp>
      <p:sp>
        <p:nvSpPr>
          <p:cNvPr id="36" name="Rectangle 15"/>
          <p:cNvSpPr>
            <a:spLocks/>
          </p:cNvSpPr>
          <p:nvPr/>
        </p:nvSpPr>
        <p:spPr bwMode="auto">
          <a:xfrm rot="16200000">
            <a:off x="1316066" y="3093981"/>
            <a:ext cx="2001186" cy="5616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400">
                <a:cs typeface="Helvetica Neue Thin" charset="0"/>
              </a:rPr>
              <a:t>process C</a:t>
            </a:r>
            <a:endParaRPr lang="en-US" sz="700">
              <a:solidFill>
                <a:srgbClr val="000000"/>
              </a:solidFill>
              <a:cs typeface="Helvetica Neue Thin" charset="0"/>
            </a:endParaRPr>
          </a:p>
        </p:txBody>
      </p:sp>
      <p:sp>
        <p:nvSpPr>
          <p:cNvPr id="37" name="Rectangle 16"/>
          <p:cNvSpPr>
            <a:spLocks/>
          </p:cNvSpPr>
          <p:nvPr/>
        </p:nvSpPr>
        <p:spPr bwMode="auto">
          <a:xfrm rot="16200000">
            <a:off x="1986983" y="3085945"/>
            <a:ext cx="2001186" cy="5616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400">
                <a:cs typeface="Helvetica Neue Thin" charset="0"/>
              </a:rPr>
              <a:t>process D</a:t>
            </a:r>
            <a:endParaRPr lang="en-US" sz="700">
              <a:solidFill>
                <a:srgbClr val="000000"/>
              </a:solidFill>
              <a:cs typeface="Helvetica Neue Thin" charset="0"/>
            </a:endParaRPr>
          </a:p>
        </p:txBody>
      </p:sp>
      <p:sp>
        <p:nvSpPr>
          <p:cNvPr id="38" name="Rectangle 17"/>
          <p:cNvSpPr>
            <a:spLocks/>
          </p:cNvSpPr>
          <p:nvPr/>
        </p:nvSpPr>
        <p:spPr bwMode="auto">
          <a:xfrm rot="16200000">
            <a:off x="2669631" y="3063024"/>
            <a:ext cx="1977129" cy="5616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400">
                <a:cs typeface="Helvetica Neue Thin" charset="0"/>
              </a:rPr>
              <a:t>process E</a:t>
            </a:r>
            <a:endParaRPr lang="en-US" sz="700">
              <a:solidFill>
                <a:srgbClr val="000000"/>
              </a:solidFill>
              <a:cs typeface="Helvetica Neue Thin" charset="0"/>
            </a:endParaRPr>
          </a:p>
        </p:txBody>
      </p:sp>
      <p:sp>
        <p:nvSpPr>
          <p:cNvPr id="39" name="Rectangle 18"/>
          <p:cNvSpPr>
            <a:spLocks/>
          </p:cNvSpPr>
          <p:nvPr/>
        </p:nvSpPr>
        <p:spPr bwMode="auto">
          <a:xfrm rot="16200000">
            <a:off x="3352493" y="3053202"/>
            <a:ext cx="1952645" cy="5616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400">
                <a:cs typeface="Helvetica Neue Thin" charset="0"/>
              </a:rPr>
              <a:t>process F</a:t>
            </a:r>
            <a:endParaRPr lang="en-US" sz="700">
              <a:solidFill>
                <a:srgbClr val="000000"/>
              </a:solidFill>
              <a:cs typeface="Helvetica Neue Thin" charset="0"/>
            </a:endParaRPr>
          </a:p>
        </p:txBody>
      </p:sp>
      <p:sp>
        <p:nvSpPr>
          <p:cNvPr id="40" name="Line 19"/>
          <p:cNvSpPr>
            <a:spLocks noChangeShapeType="1"/>
          </p:cNvSpPr>
          <p:nvPr/>
        </p:nvSpPr>
        <p:spPr bwMode="auto">
          <a:xfrm>
            <a:off x="791766" y="4436269"/>
            <a:ext cx="1802606"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41" name="Line 20"/>
          <p:cNvSpPr>
            <a:spLocks noChangeShapeType="1"/>
          </p:cNvSpPr>
          <p:nvPr/>
        </p:nvSpPr>
        <p:spPr bwMode="auto">
          <a:xfrm>
            <a:off x="2737247" y="4436269"/>
            <a:ext cx="545306"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42" name="Line 21"/>
          <p:cNvSpPr>
            <a:spLocks noChangeShapeType="1"/>
          </p:cNvSpPr>
          <p:nvPr/>
        </p:nvSpPr>
        <p:spPr bwMode="auto">
          <a:xfrm>
            <a:off x="3401021" y="4436269"/>
            <a:ext cx="1200745"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43" name="Rectangle 24"/>
          <p:cNvSpPr>
            <a:spLocks/>
          </p:cNvSpPr>
          <p:nvPr/>
        </p:nvSpPr>
        <p:spPr bwMode="auto">
          <a:xfrm>
            <a:off x="1267421" y="4321400"/>
            <a:ext cx="872760" cy="31547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dirty="0">
                <a:cs typeface="Helvetica Neue Thin" charset="0"/>
              </a:rPr>
              <a:t>tenant 1</a:t>
            </a:r>
            <a:endParaRPr lang="en-US" sz="700" dirty="0">
              <a:solidFill>
                <a:srgbClr val="000000"/>
              </a:solidFill>
              <a:cs typeface="Helvetica Neue Thin" charset="0"/>
            </a:endParaRPr>
          </a:p>
        </p:txBody>
      </p:sp>
      <p:sp>
        <p:nvSpPr>
          <p:cNvPr id="44" name="Rectangle 25"/>
          <p:cNvSpPr>
            <a:spLocks/>
          </p:cNvSpPr>
          <p:nvPr/>
        </p:nvSpPr>
        <p:spPr bwMode="auto">
          <a:xfrm>
            <a:off x="2593777" y="4333010"/>
            <a:ext cx="872760" cy="31547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a:cs typeface="Helvetica Neue Thin" charset="0"/>
              </a:rPr>
              <a:t>tenant 2</a:t>
            </a:r>
            <a:endParaRPr lang="en-US" sz="700">
              <a:solidFill>
                <a:srgbClr val="000000"/>
              </a:solidFill>
              <a:cs typeface="Helvetica Neue Thin" charset="0"/>
            </a:endParaRPr>
          </a:p>
        </p:txBody>
      </p:sp>
      <p:sp>
        <p:nvSpPr>
          <p:cNvPr id="45" name="Rectangle 26"/>
          <p:cNvSpPr>
            <a:spLocks/>
          </p:cNvSpPr>
          <p:nvPr/>
        </p:nvSpPr>
        <p:spPr bwMode="auto">
          <a:xfrm>
            <a:off x="3575447" y="4333010"/>
            <a:ext cx="872760" cy="31547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a:cs typeface="Helvetica Neue Thin" charset="0"/>
              </a:rPr>
              <a:t>tenant 3</a:t>
            </a:r>
            <a:endParaRPr lang="en-US" sz="700">
              <a:solidFill>
                <a:srgbClr val="000000"/>
              </a:solidFill>
              <a:cs typeface="Helvetica Neue Thin" charset="0"/>
            </a:endParaRPr>
          </a:p>
        </p:txBody>
      </p:sp>
      <p:sp>
        <p:nvSpPr>
          <p:cNvPr id="46" name="Rectangle 26"/>
          <p:cNvSpPr>
            <a:spLocks/>
          </p:cNvSpPr>
          <p:nvPr/>
        </p:nvSpPr>
        <p:spPr bwMode="auto">
          <a:xfrm>
            <a:off x="1082278" y="997588"/>
            <a:ext cx="3407170" cy="5616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400" dirty="0">
                <a:cs typeface="Helvetica Neue Thin" charset="0"/>
              </a:rPr>
              <a:t>shared resources</a:t>
            </a:r>
            <a:endParaRPr lang="en-US" sz="700" dirty="0">
              <a:solidFill>
                <a:srgbClr val="000000"/>
              </a:solidFill>
              <a:cs typeface="Helvetica Neue Thin" charset="0"/>
            </a:endParaRPr>
          </a:p>
        </p:txBody>
      </p:sp>
    </p:spTree>
    <p:extLst>
      <p:ext uri="{BB962C8B-B14F-4D97-AF65-F5344CB8AC3E}">
        <p14:creationId xmlns:p14="http://schemas.microsoft.com/office/powerpoint/2010/main" val="120128332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1"/>
          <p:cNvSpPr>
            <a:spLocks/>
          </p:cNvSpPr>
          <p:nvPr/>
        </p:nvSpPr>
        <p:spPr bwMode="auto">
          <a:xfrm rot="5400000">
            <a:off x="2283023" y="-723304"/>
            <a:ext cx="738188" cy="4002881"/>
          </a:xfrm>
          <a:prstGeom prst="rect">
            <a:avLst/>
          </a:prstGeom>
          <a:solidFill>
            <a:srgbClr val="1497FC"/>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69634" name="Rectangle 2"/>
          <p:cNvSpPr>
            <a:spLocks/>
          </p:cNvSpPr>
          <p:nvPr/>
        </p:nvSpPr>
        <p:spPr bwMode="auto">
          <a:xfrm rot="5400000">
            <a:off x="2351782" y="-53875"/>
            <a:ext cx="600670" cy="4002881"/>
          </a:xfrm>
          <a:prstGeom prst="rect">
            <a:avLst/>
          </a:prstGeom>
          <a:solidFill>
            <a:srgbClr val="0065C1"/>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69635" name="AutoShape 3"/>
          <p:cNvSpPr>
            <a:spLocks/>
          </p:cNvSpPr>
          <p:nvPr/>
        </p:nvSpPr>
        <p:spPr bwMode="auto">
          <a:xfrm>
            <a:off x="2069307" y="913805"/>
            <a:ext cx="544711" cy="341768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2587" y="0"/>
                </a:moveTo>
                <a:lnTo>
                  <a:pt x="21463" y="0"/>
                </a:lnTo>
                <a:cubicBezTo>
                  <a:pt x="21463" y="3600"/>
                  <a:pt x="21600" y="4852"/>
                  <a:pt x="21600" y="8452"/>
                </a:cubicBezTo>
                <a:cubicBezTo>
                  <a:pt x="21600" y="12052"/>
                  <a:pt x="21600" y="18000"/>
                  <a:pt x="21600" y="21600"/>
                </a:cubicBezTo>
                <a:lnTo>
                  <a:pt x="0" y="21600"/>
                </a:lnTo>
                <a:cubicBezTo>
                  <a:pt x="0" y="18000"/>
                  <a:pt x="0" y="12076"/>
                  <a:pt x="0" y="8476"/>
                </a:cubicBezTo>
                <a:cubicBezTo>
                  <a:pt x="0" y="4876"/>
                  <a:pt x="12587" y="3600"/>
                  <a:pt x="12587" y="0"/>
                </a:cubicBezTo>
                <a:close/>
              </a:path>
            </a:pathLst>
          </a:custGeom>
          <a:solidFill>
            <a:srgbClr val="D45954"/>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69636" name="AutoShape 4"/>
          <p:cNvSpPr>
            <a:spLocks/>
          </p:cNvSpPr>
          <p:nvPr/>
        </p:nvSpPr>
        <p:spPr bwMode="auto">
          <a:xfrm>
            <a:off x="1397794" y="913805"/>
            <a:ext cx="913209" cy="341768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7979" y="0"/>
                </a:moveTo>
                <a:lnTo>
                  <a:pt x="21600" y="0"/>
                </a:lnTo>
                <a:cubicBezTo>
                  <a:pt x="21600" y="3600"/>
                  <a:pt x="12881" y="4852"/>
                  <a:pt x="12881" y="8452"/>
                </a:cubicBezTo>
                <a:cubicBezTo>
                  <a:pt x="12881" y="12052"/>
                  <a:pt x="12881" y="18000"/>
                  <a:pt x="12881" y="21600"/>
                </a:cubicBezTo>
                <a:lnTo>
                  <a:pt x="0" y="21600"/>
                </a:lnTo>
                <a:cubicBezTo>
                  <a:pt x="0" y="18000"/>
                  <a:pt x="0" y="12076"/>
                  <a:pt x="0" y="8476"/>
                </a:cubicBezTo>
                <a:cubicBezTo>
                  <a:pt x="0" y="4876"/>
                  <a:pt x="17979" y="3600"/>
                  <a:pt x="17979" y="0"/>
                </a:cubicBezTo>
                <a:close/>
              </a:path>
            </a:pathLst>
          </a:custGeom>
          <a:solidFill>
            <a:srgbClr val="D45954"/>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69637" name="AutoShape 5"/>
          <p:cNvSpPr>
            <a:spLocks/>
          </p:cNvSpPr>
          <p:nvPr/>
        </p:nvSpPr>
        <p:spPr bwMode="auto">
          <a:xfrm>
            <a:off x="738187" y="913805"/>
            <a:ext cx="1343621" cy="341768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cubicBezTo>
                  <a:pt x="21600" y="3600"/>
                  <a:pt x="8757" y="4852"/>
                  <a:pt x="8757" y="8452"/>
                </a:cubicBezTo>
                <a:cubicBezTo>
                  <a:pt x="8757" y="12052"/>
                  <a:pt x="8757" y="18000"/>
                  <a:pt x="8757" y="21600"/>
                </a:cubicBezTo>
                <a:lnTo>
                  <a:pt x="0" y="21600"/>
                </a:lnTo>
                <a:cubicBezTo>
                  <a:pt x="0" y="18000"/>
                  <a:pt x="0" y="12076"/>
                  <a:pt x="0" y="8476"/>
                </a:cubicBezTo>
                <a:cubicBezTo>
                  <a:pt x="0" y="4876"/>
                  <a:pt x="0" y="3600"/>
                  <a:pt x="0" y="0"/>
                </a:cubicBezTo>
                <a:close/>
              </a:path>
            </a:pathLst>
          </a:custGeom>
          <a:solidFill>
            <a:srgbClr val="971817"/>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69643" name="Rectangle 11"/>
          <p:cNvSpPr>
            <a:spLocks/>
          </p:cNvSpPr>
          <p:nvPr/>
        </p:nvSpPr>
        <p:spPr bwMode="auto">
          <a:xfrm>
            <a:off x="5882283" y="1058845"/>
            <a:ext cx="2651655" cy="4385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600">
                <a:cs typeface="Helvetica Neue Thin" charset="0"/>
              </a:rPr>
              <a:t>resource isolation</a:t>
            </a:r>
            <a:endParaRPr lang="en-US" sz="700">
              <a:solidFill>
                <a:srgbClr val="000000"/>
              </a:solidFill>
              <a:cs typeface="Helvetica Neue Thin" charset="0"/>
            </a:endParaRPr>
          </a:p>
        </p:txBody>
      </p:sp>
      <p:sp>
        <p:nvSpPr>
          <p:cNvPr id="69644" name="Rectangle 12"/>
          <p:cNvSpPr>
            <a:spLocks/>
          </p:cNvSpPr>
          <p:nvPr/>
        </p:nvSpPr>
        <p:spPr bwMode="auto">
          <a:xfrm>
            <a:off x="5668566" y="1663869"/>
            <a:ext cx="3039732"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nchor="ctr">
            <a:spAutoFit/>
          </a:bodyPr>
          <a:lstStyle/>
          <a:p>
            <a:pPr>
              <a:defRPr/>
            </a:pPr>
            <a:r>
              <a:rPr lang="en-US" sz="2600">
                <a:cs typeface="Helvetica Neue Thin" charset="0"/>
              </a:rPr>
              <a:t>namespace isolation</a:t>
            </a:r>
            <a:endParaRPr lang="en-US" sz="700">
              <a:solidFill>
                <a:srgbClr val="000000"/>
              </a:solidFill>
              <a:cs typeface="Helvetica Neue Thin" charset="0"/>
            </a:endParaRPr>
          </a:p>
        </p:txBody>
      </p:sp>
      <p:sp>
        <p:nvSpPr>
          <p:cNvPr id="69645" name="Rectangle 13"/>
          <p:cNvSpPr>
            <a:spLocks/>
          </p:cNvSpPr>
          <p:nvPr/>
        </p:nvSpPr>
        <p:spPr bwMode="auto">
          <a:xfrm rot="16200000">
            <a:off x="-12030" y="3070169"/>
            <a:ext cx="1974900" cy="5616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400">
                <a:cs typeface="Helvetica Neue Thin" charset="0"/>
              </a:rPr>
              <a:t>process A</a:t>
            </a:r>
            <a:endParaRPr lang="en-US" sz="700">
              <a:solidFill>
                <a:srgbClr val="000000"/>
              </a:solidFill>
              <a:cs typeface="Helvetica Neue Thin" charset="0"/>
            </a:endParaRPr>
          </a:p>
        </p:txBody>
      </p:sp>
      <p:sp>
        <p:nvSpPr>
          <p:cNvPr id="69646" name="Rectangle 14"/>
          <p:cNvSpPr>
            <a:spLocks/>
          </p:cNvSpPr>
          <p:nvPr/>
        </p:nvSpPr>
        <p:spPr bwMode="auto">
          <a:xfrm rot="16200000">
            <a:off x="657475" y="3078205"/>
            <a:ext cx="1977129" cy="5616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400">
                <a:cs typeface="Helvetica Neue Thin" charset="0"/>
              </a:rPr>
              <a:t>process B</a:t>
            </a:r>
            <a:endParaRPr lang="en-US" sz="700">
              <a:solidFill>
                <a:srgbClr val="000000"/>
              </a:solidFill>
              <a:cs typeface="Helvetica Neue Thin" charset="0"/>
            </a:endParaRPr>
          </a:p>
        </p:txBody>
      </p:sp>
      <p:sp>
        <p:nvSpPr>
          <p:cNvPr id="69647" name="Rectangle 15"/>
          <p:cNvSpPr>
            <a:spLocks/>
          </p:cNvSpPr>
          <p:nvPr/>
        </p:nvSpPr>
        <p:spPr bwMode="auto">
          <a:xfrm rot="16200000">
            <a:off x="1316066" y="3093981"/>
            <a:ext cx="2001186" cy="5616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400">
                <a:cs typeface="Helvetica Neue Thin" charset="0"/>
              </a:rPr>
              <a:t>process C</a:t>
            </a:r>
            <a:endParaRPr lang="en-US" sz="700">
              <a:solidFill>
                <a:srgbClr val="000000"/>
              </a:solidFill>
              <a:cs typeface="Helvetica Neue Thin" charset="0"/>
            </a:endParaRPr>
          </a:p>
        </p:txBody>
      </p:sp>
      <p:sp>
        <p:nvSpPr>
          <p:cNvPr id="69648" name="Rectangle 16"/>
          <p:cNvSpPr>
            <a:spLocks/>
          </p:cNvSpPr>
          <p:nvPr/>
        </p:nvSpPr>
        <p:spPr bwMode="auto">
          <a:xfrm rot="16200000">
            <a:off x="1986983" y="3085945"/>
            <a:ext cx="2001186" cy="5616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400">
                <a:cs typeface="Helvetica Neue Thin" charset="0"/>
              </a:rPr>
              <a:t>process D</a:t>
            </a:r>
            <a:endParaRPr lang="en-US" sz="700">
              <a:solidFill>
                <a:srgbClr val="000000"/>
              </a:solidFill>
              <a:cs typeface="Helvetica Neue Thin" charset="0"/>
            </a:endParaRPr>
          </a:p>
        </p:txBody>
      </p:sp>
      <p:sp>
        <p:nvSpPr>
          <p:cNvPr id="69649" name="Rectangle 17"/>
          <p:cNvSpPr>
            <a:spLocks/>
          </p:cNvSpPr>
          <p:nvPr/>
        </p:nvSpPr>
        <p:spPr bwMode="auto">
          <a:xfrm rot="16200000">
            <a:off x="2669631" y="3063024"/>
            <a:ext cx="1977129" cy="5616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400">
                <a:cs typeface="Helvetica Neue Thin" charset="0"/>
              </a:rPr>
              <a:t>process E</a:t>
            </a:r>
            <a:endParaRPr lang="en-US" sz="700">
              <a:solidFill>
                <a:srgbClr val="000000"/>
              </a:solidFill>
              <a:cs typeface="Helvetica Neue Thin" charset="0"/>
            </a:endParaRPr>
          </a:p>
        </p:txBody>
      </p:sp>
      <p:sp>
        <p:nvSpPr>
          <p:cNvPr id="69650" name="Rectangle 18"/>
          <p:cNvSpPr>
            <a:spLocks/>
          </p:cNvSpPr>
          <p:nvPr/>
        </p:nvSpPr>
        <p:spPr bwMode="auto">
          <a:xfrm rot="16200000">
            <a:off x="3352493" y="3053202"/>
            <a:ext cx="1952645" cy="5616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400">
                <a:cs typeface="Helvetica Neue Thin" charset="0"/>
              </a:rPr>
              <a:t>process F</a:t>
            </a:r>
            <a:endParaRPr lang="en-US" sz="700">
              <a:solidFill>
                <a:srgbClr val="000000"/>
              </a:solidFill>
              <a:cs typeface="Helvetica Neue Thin" charset="0"/>
            </a:endParaRPr>
          </a:p>
        </p:txBody>
      </p:sp>
      <p:pic>
        <p:nvPicPr>
          <p:cNvPr id="69651" name="Picture 19" descr="pasted-image.ti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41685" y="1731765"/>
            <a:ext cx="356592" cy="42207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69652" name="Line 20"/>
          <p:cNvSpPr>
            <a:spLocks noChangeShapeType="1"/>
          </p:cNvSpPr>
          <p:nvPr/>
        </p:nvSpPr>
        <p:spPr bwMode="auto">
          <a:xfrm>
            <a:off x="791766" y="4436269"/>
            <a:ext cx="1802606"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69653" name="Line 21"/>
          <p:cNvSpPr>
            <a:spLocks noChangeShapeType="1"/>
          </p:cNvSpPr>
          <p:nvPr/>
        </p:nvSpPr>
        <p:spPr bwMode="auto">
          <a:xfrm>
            <a:off x="2737247" y="4436269"/>
            <a:ext cx="545306"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69654" name="Line 22"/>
          <p:cNvSpPr>
            <a:spLocks noChangeShapeType="1"/>
          </p:cNvSpPr>
          <p:nvPr/>
        </p:nvSpPr>
        <p:spPr bwMode="auto">
          <a:xfrm>
            <a:off x="3401021" y="4436269"/>
            <a:ext cx="1200745"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69658" name="Rectangle 26"/>
          <p:cNvSpPr>
            <a:spLocks/>
          </p:cNvSpPr>
          <p:nvPr/>
        </p:nvSpPr>
        <p:spPr bwMode="auto">
          <a:xfrm>
            <a:off x="6582966" y="2566058"/>
            <a:ext cx="1492694" cy="5001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000">
                <a:latin typeface="Helvetica Neue Medium" charset="0"/>
                <a:cs typeface="Helvetica Neue Medium" charset="0"/>
                <a:sym typeface="Helvetica Neue Medium" charset="0"/>
              </a:rPr>
              <a:t>cgroups</a:t>
            </a:r>
            <a:endParaRPr lang="en-US" sz="700">
              <a:solidFill>
                <a:srgbClr val="000000"/>
              </a:solidFill>
              <a:latin typeface="Helvetica Neue Medium" charset="0"/>
              <a:cs typeface="Helvetica Neue Medium" charset="0"/>
              <a:sym typeface="Helvetica Neue Medium" charset="0"/>
            </a:endParaRPr>
          </a:p>
        </p:txBody>
      </p:sp>
      <p:pic>
        <p:nvPicPr>
          <p:cNvPr id="69659" name="Picture 27" descr="pasted-image.ti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185297" y="2637830"/>
            <a:ext cx="356592" cy="4226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69660" name="AutoShape 28"/>
          <p:cNvSpPr>
            <a:spLocks/>
          </p:cNvSpPr>
          <p:nvPr/>
        </p:nvSpPr>
        <p:spPr bwMode="auto">
          <a:xfrm>
            <a:off x="4061222" y="913805"/>
            <a:ext cx="544711" cy="341768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cubicBezTo>
                  <a:pt x="21600" y="3600"/>
                  <a:pt x="21600" y="4852"/>
                  <a:pt x="21600" y="8452"/>
                </a:cubicBezTo>
                <a:cubicBezTo>
                  <a:pt x="21600" y="12052"/>
                  <a:pt x="21600" y="18000"/>
                  <a:pt x="21600" y="21600"/>
                </a:cubicBezTo>
                <a:lnTo>
                  <a:pt x="0" y="21600"/>
                </a:lnTo>
                <a:cubicBezTo>
                  <a:pt x="0" y="18000"/>
                  <a:pt x="0" y="12076"/>
                  <a:pt x="0" y="8476"/>
                </a:cubicBezTo>
                <a:cubicBezTo>
                  <a:pt x="0" y="4876"/>
                  <a:pt x="0" y="3600"/>
                  <a:pt x="0" y="0"/>
                </a:cubicBezTo>
                <a:close/>
              </a:path>
            </a:pathLst>
          </a:custGeom>
          <a:solidFill>
            <a:srgbClr val="D45954"/>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69661" name="AutoShape 29"/>
          <p:cNvSpPr>
            <a:spLocks/>
          </p:cNvSpPr>
          <p:nvPr/>
        </p:nvSpPr>
        <p:spPr bwMode="auto">
          <a:xfrm>
            <a:off x="3401616" y="913805"/>
            <a:ext cx="544711" cy="341768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cubicBezTo>
                  <a:pt x="21600" y="3600"/>
                  <a:pt x="21600" y="4852"/>
                  <a:pt x="21600" y="8452"/>
                </a:cubicBezTo>
                <a:cubicBezTo>
                  <a:pt x="21600" y="12052"/>
                  <a:pt x="21600" y="18000"/>
                  <a:pt x="21600" y="21600"/>
                </a:cubicBezTo>
                <a:lnTo>
                  <a:pt x="0" y="21600"/>
                </a:lnTo>
                <a:cubicBezTo>
                  <a:pt x="0" y="18000"/>
                  <a:pt x="0" y="12076"/>
                  <a:pt x="0" y="8476"/>
                </a:cubicBezTo>
                <a:cubicBezTo>
                  <a:pt x="0" y="4876"/>
                  <a:pt x="0" y="3600"/>
                  <a:pt x="0" y="0"/>
                </a:cubicBezTo>
                <a:close/>
              </a:path>
            </a:pathLst>
          </a:custGeom>
          <a:solidFill>
            <a:srgbClr val="D45954"/>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69662" name="AutoShape 30"/>
          <p:cNvSpPr>
            <a:spLocks/>
          </p:cNvSpPr>
          <p:nvPr/>
        </p:nvSpPr>
        <p:spPr bwMode="auto">
          <a:xfrm>
            <a:off x="2739033" y="913805"/>
            <a:ext cx="544711" cy="341768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cubicBezTo>
                  <a:pt x="21600" y="3600"/>
                  <a:pt x="21600" y="4852"/>
                  <a:pt x="21600" y="8452"/>
                </a:cubicBezTo>
                <a:cubicBezTo>
                  <a:pt x="21600" y="12052"/>
                  <a:pt x="21600" y="18000"/>
                  <a:pt x="21600" y="21600"/>
                </a:cubicBezTo>
                <a:lnTo>
                  <a:pt x="0" y="21600"/>
                </a:lnTo>
                <a:cubicBezTo>
                  <a:pt x="0" y="18000"/>
                  <a:pt x="0" y="12076"/>
                  <a:pt x="0" y="8476"/>
                </a:cubicBezTo>
                <a:cubicBezTo>
                  <a:pt x="0" y="4876"/>
                  <a:pt x="0" y="3600"/>
                  <a:pt x="0" y="0"/>
                </a:cubicBezTo>
                <a:close/>
              </a:path>
            </a:pathLst>
          </a:custGeom>
          <a:solidFill>
            <a:srgbClr val="D45954"/>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69663" name="Rectangle 31"/>
          <p:cNvSpPr>
            <a:spLocks/>
          </p:cNvSpPr>
          <p:nvPr/>
        </p:nvSpPr>
        <p:spPr bwMode="auto">
          <a:xfrm rot="16200000">
            <a:off x="1986983" y="3085945"/>
            <a:ext cx="2001186" cy="5616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400">
                <a:cs typeface="Helvetica Neue Thin" charset="0"/>
              </a:rPr>
              <a:t>process D</a:t>
            </a:r>
            <a:endParaRPr lang="en-US" sz="700">
              <a:solidFill>
                <a:srgbClr val="000000"/>
              </a:solidFill>
              <a:cs typeface="Helvetica Neue Thin" charset="0"/>
            </a:endParaRPr>
          </a:p>
        </p:txBody>
      </p:sp>
      <p:sp>
        <p:nvSpPr>
          <p:cNvPr id="69664" name="Rectangle 32"/>
          <p:cNvSpPr>
            <a:spLocks/>
          </p:cNvSpPr>
          <p:nvPr/>
        </p:nvSpPr>
        <p:spPr bwMode="auto">
          <a:xfrm rot="16200000">
            <a:off x="2669631" y="3063024"/>
            <a:ext cx="1977129" cy="5616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400">
                <a:cs typeface="Helvetica Neue Thin" charset="0"/>
              </a:rPr>
              <a:t>process E</a:t>
            </a:r>
            <a:endParaRPr lang="en-US" sz="700">
              <a:solidFill>
                <a:srgbClr val="000000"/>
              </a:solidFill>
              <a:cs typeface="Helvetica Neue Thin" charset="0"/>
            </a:endParaRPr>
          </a:p>
        </p:txBody>
      </p:sp>
      <p:sp>
        <p:nvSpPr>
          <p:cNvPr id="69665" name="Rectangle 33"/>
          <p:cNvSpPr>
            <a:spLocks/>
          </p:cNvSpPr>
          <p:nvPr/>
        </p:nvSpPr>
        <p:spPr bwMode="auto">
          <a:xfrm rot="16200000">
            <a:off x="3352493" y="3053202"/>
            <a:ext cx="1952645" cy="5616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400">
                <a:cs typeface="Helvetica Neue Thin" charset="0"/>
              </a:rPr>
              <a:t>process F</a:t>
            </a:r>
            <a:endParaRPr lang="en-US" sz="700">
              <a:solidFill>
                <a:srgbClr val="000000"/>
              </a:solidFill>
              <a:cs typeface="Helvetica Neue Thin" charset="0"/>
            </a:endParaRPr>
          </a:p>
        </p:txBody>
      </p:sp>
      <p:sp>
        <p:nvSpPr>
          <p:cNvPr id="69666" name="Rectangle 34"/>
          <p:cNvSpPr>
            <a:spLocks/>
          </p:cNvSpPr>
          <p:nvPr/>
        </p:nvSpPr>
        <p:spPr bwMode="auto">
          <a:xfrm>
            <a:off x="111324" y="1147949"/>
            <a:ext cx="444608" cy="2693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1500">
                <a:cs typeface="Helvetica Neue Thin" charset="0"/>
              </a:rPr>
              <a:t>CPU</a:t>
            </a:r>
            <a:endParaRPr lang="en-US" sz="700">
              <a:solidFill>
                <a:srgbClr val="000000"/>
              </a:solidFill>
              <a:cs typeface="Helvetica Neue Thin" charset="0"/>
            </a:endParaRPr>
          </a:p>
        </p:txBody>
      </p:sp>
      <p:grpSp>
        <p:nvGrpSpPr>
          <p:cNvPr id="2" name="Group 35"/>
          <p:cNvGrpSpPr>
            <a:grpSpLocks/>
          </p:cNvGrpSpPr>
          <p:nvPr/>
        </p:nvGrpSpPr>
        <p:grpSpPr bwMode="auto">
          <a:xfrm>
            <a:off x="2533650" y="741165"/>
            <a:ext cx="251222" cy="3762970"/>
            <a:chOff x="-127000" y="-50801"/>
            <a:chExt cx="670263" cy="10035848"/>
          </a:xfrm>
        </p:grpSpPr>
        <p:pic>
          <p:nvPicPr>
            <p:cNvPr id="69668" name="Picture 3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rot="16200000">
              <a:off x="-4787556" y="4916298"/>
              <a:ext cx="10035848" cy="10165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nvGrpSpPr>
            <p:cNvPr id="69671" name="Group 37"/>
            <p:cNvGrpSpPr>
              <a:grpSpLocks/>
            </p:cNvGrpSpPr>
            <p:nvPr/>
          </p:nvGrpSpPr>
          <p:grpSpPr bwMode="auto">
            <a:xfrm>
              <a:off x="-127000" y="2903508"/>
              <a:ext cx="670263" cy="670264"/>
              <a:chOff x="-127000" y="-127000"/>
              <a:chExt cx="670263" cy="670263"/>
            </a:xfrm>
          </p:grpSpPr>
          <p:sp>
            <p:nvSpPr>
              <p:cNvPr id="69670" name="AutoShape 38"/>
              <p:cNvSpPr>
                <a:spLocks/>
              </p:cNvSpPr>
              <p:nvPr/>
            </p:nvSpPr>
            <p:spPr bwMode="auto">
              <a:xfrm>
                <a:off x="64" y="415"/>
                <a:ext cx="416135" cy="41597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CAA"/>
              </a:solidFill>
              <a:ln>
                <a:noFill/>
              </a:ln>
              <a:effectLst/>
              <a:extLs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pic>
            <p:nvPicPr>
              <p:cNvPr id="3" name="Picture 39"/>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27000" y="-126601"/>
                <a:ext cx="670263" cy="6700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grpSp>
      <p:grpSp>
        <p:nvGrpSpPr>
          <p:cNvPr id="4" name="Group 40"/>
          <p:cNvGrpSpPr>
            <a:grpSpLocks/>
          </p:cNvGrpSpPr>
          <p:nvPr/>
        </p:nvGrpSpPr>
        <p:grpSpPr bwMode="auto">
          <a:xfrm>
            <a:off x="3224213" y="741165"/>
            <a:ext cx="248841" cy="3762970"/>
            <a:chOff x="-127001" y="-50801"/>
            <a:chExt cx="663319" cy="10035848"/>
          </a:xfrm>
        </p:grpSpPr>
        <p:pic>
          <p:nvPicPr>
            <p:cNvPr id="69673" name="Picture 4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rot="16200000">
              <a:off x="-4830722" y="4916343"/>
              <a:ext cx="10035848" cy="1015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nvGrpSpPr>
            <p:cNvPr id="69667" name="Group 42"/>
            <p:cNvGrpSpPr>
              <a:grpSpLocks/>
            </p:cNvGrpSpPr>
            <p:nvPr/>
          </p:nvGrpSpPr>
          <p:grpSpPr bwMode="auto">
            <a:xfrm>
              <a:off x="-127001" y="2906981"/>
              <a:ext cx="663319" cy="663318"/>
              <a:chOff x="-127001" y="-127001"/>
              <a:chExt cx="663319" cy="663319"/>
            </a:xfrm>
          </p:grpSpPr>
          <p:sp>
            <p:nvSpPr>
              <p:cNvPr id="69675" name="AutoShape 43"/>
              <p:cNvSpPr>
                <a:spLocks/>
              </p:cNvSpPr>
              <p:nvPr/>
            </p:nvSpPr>
            <p:spPr bwMode="auto">
              <a:xfrm>
                <a:off x="-50" y="117"/>
                <a:ext cx="409417" cy="40962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CAA"/>
              </a:solidFill>
              <a:ln>
                <a:noFill/>
              </a:ln>
              <a:effectLst/>
              <a:extLs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pic>
            <p:nvPicPr>
              <p:cNvPr id="69676" name="Picture 44"/>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27001" y="-126899"/>
                <a:ext cx="663319" cy="6636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grpSp>
      <p:sp>
        <p:nvSpPr>
          <p:cNvPr id="46" name="Rectangle 24"/>
          <p:cNvSpPr>
            <a:spLocks/>
          </p:cNvSpPr>
          <p:nvPr/>
        </p:nvSpPr>
        <p:spPr bwMode="auto">
          <a:xfrm>
            <a:off x="1267421" y="4321400"/>
            <a:ext cx="923480" cy="31547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b="1" dirty="0">
                <a:solidFill>
                  <a:srgbClr val="FF0000"/>
                </a:solidFill>
                <a:cs typeface="Helvetica Neue Thin" charset="0"/>
              </a:rPr>
              <a:t>tenant 1</a:t>
            </a:r>
            <a:endParaRPr lang="en-US" sz="700" b="1" dirty="0">
              <a:solidFill>
                <a:srgbClr val="FF0000"/>
              </a:solidFill>
              <a:cs typeface="Helvetica Neue Thin" charset="0"/>
            </a:endParaRPr>
          </a:p>
        </p:txBody>
      </p:sp>
      <p:sp>
        <p:nvSpPr>
          <p:cNvPr id="47" name="Rectangle 25"/>
          <p:cNvSpPr>
            <a:spLocks/>
          </p:cNvSpPr>
          <p:nvPr/>
        </p:nvSpPr>
        <p:spPr bwMode="auto">
          <a:xfrm>
            <a:off x="2593777" y="4333010"/>
            <a:ext cx="872760" cy="31547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a:cs typeface="Helvetica Neue Thin" charset="0"/>
              </a:rPr>
              <a:t>tenant 2</a:t>
            </a:r>
            <a:endParaRPr lang="en-US" sz="700">
              <a:solidFill>
                <a:srgbClr val="000000"/>
              </a:solidFill>
              <a:cs typeface="Helvetica Neue Thin" charset="0"/>
            </a:endParaRPr>
          </a:p>
        </p:txBody>
      </p:sp>
      <p:sp>
        <p:nvSpPr>
          <p:cNvPr id="48" name="Rectangle 26"/>
          <p:cNvSpPr>
            <a:spLocks/>
          </p:cNvSpPr>
          <p:nvPr/>
        </p:nvSpPr>
        <p:spPr bwMode="auto">
          <a:xfrm>
            <a:off x="3575447" y="4333010"/>
            <a:ext cx="872760" cy="31547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a:cs typeface="Helvetica Neue Thin" charset="0"/>
              </a:rPr>
              <a:t>tenant 3</a:t>
            </a:r>
            <a:endParaRPr lang="en-US" sz="700">
              <a:solidFill>
                <a:srgbClr val="000000"/>
              </a:solidFill>
              <a:cs typeface="Helvetica Neue Thin" charset="0"/>
            </a:endParaRPr>
          </a:p>
        </p:txBody>
      </p:sp>
      <p:sp>
        <p:nvSpPr>
          <p:cNvPr id="49" name="Shape 185"/>
          <p:cNvSpPr txBox="1">
            <a:spLocks/>
          </p:cNvSpPr>
          <p:nvPr/>
        </p:nvSpPr>
        <p:spPr>
          <a:xfrm>
            <a:off x="366713" y="325438"/>
            <a:ext cx="8410576" cy="623888"/>
          </a:xfrm>
          <a:prstGeom prst="rect">
            <a:avLst/>
          </a:prstGeom>
        </p:spPr>
        <p:txBody>
          <a:bodyPr/>
          <a:lstStyle>
            <a:lvl1pPr>
              <a:lnSpc>
                <a:spcPct val="90000"/>
              </a:lnSpc>
              <a:defRPr sz="3200">
                <a:solidFill>
                  <a:srgbClr val="008881"/>
                </a:solidFill>
                <a:uFill>
                  <a:solidFill>
                    <a:srgbClr val="008881"/>
                  </a:solidFill>
                </a:uFill>
                <a:latin typeface="Arial"/>
                <a:ea typeface="Arial"/>
                <a:cs typeface="Arial"/>
                <a:sym typeface="Arial"/>
              </a:defRPr>
            </a:lvl1pPr>
            <a:lvl2pPr>
              <a:lnSpc>
                <a:spcPct val="90000"/>
              </a:lnSpc>
              <a:defRPr sz="3200">
                <a:solidFill>
                  <a:srgbClr val="008881"/>
                </a:solidFill>
                <a:uFill>
                  <a:solidFill>
                    <a:srgbClr val="008881"/>
                  </a:solidFill>
                </a:uFill>
                <a:latin typeface="Arial"/>
                <a:ea typeface="Arial"/>
                <a:cs typeface="Arial"/>
                <a:sym typeface="Arial"/>
              </a:defRPr>
            </a:lvl2pPr>
            <a:lvl3pPr>
              <a:lnSpc>
                <a:spcPct val="90000"/>
              </a:lnSpc>
              <a:defRPr sz="3200">
                <a:solidFill>
                  <a:srgbClr val="008881"/>
                </a:solidFill>
                <a:uFill>
                  <a:solidFill>
                    <a:srgbClr val="008881"/>
                  </a:solidFill>
                </a:uFill>
                <a:latin typeface="Arial"/>
                <a:ea typeface="Arial"/>
                <a:cs typeface="Arial"/>
                <a:sym typeface="Arial"/>
              </a:defRPr>
            </a:lvl3pPr>
            <a:lvl4pPr>
              <a:lnSpc>
                <a:spcPct val="90000"/>
              </a:lnSpc>
              <a:defRPr sz="3200">
                <a:solidFill>
                  <a:srgbClr val="008881"/>
                </a:solidFill>
                <a:uFill>
                  <a:solidFill>
                    <a:srgbClr val="008881"/>
                  </a:solidFill>
                </a:uFill>
                <a:latin typeface="Arial"/>
                <a:ea typeface="Arial"/>
                <a:cs typeface="Arial"/>
                <a:sym typeface="Arial"/>
              </a:defRPr>
            </a:lvl4pPr>
            <a:lvl5pPr>
              <a:lnSpc>
                <a:spcPct val="90000"/>
              </a:lnSpc>
              <a:defRPr sz="3200">
                <a:solidFill>
                  <a:srgbClr val="008881"/>
                </a:solidFill>
                <a:uFill>
                  <a:solidFill>
                    <a:srgbClr val="008881"/>
                  </a:solidFill>
                </a:uFill>
                <a:latin typeface="Arial"/>
                <a:ea typeface="Arial"/>
                <a:cs typeface="Arial"/>
                <a:sym typeface="Arial"/>
              </a:defRPr>
            </a:lvl5pPr>
            <a:lvl6pPr>
              <a:lnSpc>
                <a:spcPct val="90000"/>
              </a:lnSpc>
              <a:defRPr sz="3200">
                <a:solidFill>
                  <a:srgbClr val="008881"/>
                </a:solidFill>
                <a:uFill>
                  <a:solidFill>
                    <a:srgbClr val="008881"/>
                  </a:solidFill>
                </a:uFill>
                <a:latin typeface="Arial"/>
                <a:ea typeface="Arial"/>
                <a:cs typeface="Arial"/>
                <a:sym typeface="Arial"/>
              </a:defRPr>
            </a:lvl6pPr>
            <a:lvl7pPr>
              <a:lnSpc>
                <a:spcPct val="90000"/>
              </a:lnSpc>
              <a:defRPr sz="3200">
                <a:solidFill>
                  <a:srgbClr val="008881"/>
                </a:solidFill>
                <a:uFill>
                  <a:solidFill>
                    <a:srgbClr val="008881"/>
                  </a:solidFill>
                </a:uFill>
                <a:latin typeface="Arial"/>
                <a:ea typeface="Arial"/>
                <a:cs typeface="Arial"/>
                <a:sym typeface="Arial"/>
              </a:defRPr>
            </a:lvl7pPr>
            <a:lvl8pPr>
              <a:lnSpc>
                <a:spcPct val="90000"/>
              </a:lnSpc>
              <a:defRPr sz="3200">
                <a:solidFill>
                  <a:srgbClr val="008881"/>
                </a:solidFill>
                <a:uFill>
                  <a:solidFill>
                    <a:srgbClr val="008881"/>
                  </a:solidFill>
                </a:uFill>
                <a:latin typeface="Arial"/>
                <a:ea typeface="Arial"/>
                <a:cs typeface="Arial"/>
                <a:sym typeface="Arial"/>
              </a:defRPr>
            </a:lvl8pPr>
            <a:lvl9pPr>
              <a:lnSpc>
                <a:spcPct val="90000"/>
              </a:lnSpc>
              <a:defRPr sz="3200">
                <a:solidFill>
                  <a:srgbClr val="008881"/>
                </a:solidFill>
                <a:uFill>
                  <a:solidFill>
                    <a:srgbClr val="008881"/>
                  </a:solidFill>
                </a:uFill>
                <a:latin typeface="Arial"/>
                <a:ea typeface="Arial"/>
                <a:cs typeface="Arial"/>
                <a:sym typeface="Arial"/>
              </a:defRPr>
            </a:lvl9pPr>
          </a:lstStyle>
          <a:p>
            <a:pPr>
              <a:defRPr sz="1800">
                <a:solidFill>
                  <a:srgbClr val="000000"/>
                </a:solidFill>
                <a:uFillTx/>
              </a:defRPr>
            </a:pPr>
            <a:r>
              <a:rPr lang="en-US" sz="2800" dirty="0" smtClean="0">
                <a:solidFill>
                  <a:srgbClr val="0F786E"/>
                </a:solidFill>
              </a:rPr>
              <a:t>Container Isolation</a:t>
            </a:r>
            <a:endParaRPr lang="en-US" sz="2800" dirty="0">
              <a:solidFill>
                <a:srgbClr val="0F786E"/>
              </a:solidFill>
            </a:endParaRPr>
          </a:p>
        </p:txBody>
      </p:sp>
    </p:spTree>
    <p:extLst>
      <p:ext uri="{BB962C8B-B14F-4D97-AF65-F5344CB8AC3E}">
        <p14:creationId xmlns:p14="http://schemas.microsoft.com/office/powerpoint/2010/main" val="55642796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30" name="Rectangle 6"/>
          <p:cNvSpPr>
            <a:spLocks/>
          </p:cNvSpPr>
          <p:nvPr/>
        </p:nvSpPr>
        <p:spPr bwMode="auto">
          <a:xfrm rot="5400000">
            <a:off x="2283023" y="-723304"/>
            <a:ext cx="738188" cy="4002881"/>
          </a:xfrm>
          <a:prstGeom prst="rect">
            <a:avLst/>
          </a:prstGeom>
          <a:solidFill>
            <a:srgbClr val="1497FC"/>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77831" name="Rectangle 7"/>
          <p:cNvSpPr>
            <a:spLocks/>
          </p:cNvSpPr>
          <p:nvPr/>
        </p:nvSpPr>
        <p:spPr bwMode="auto">
          <a:xfrm rot="5400000">
            <a:off x="2351782" y="-53875"/>
            <a:ext cx="600670" cy="4002881"/>
          </a:xfrm>
          <a:prstGeom prst="rect">
            <a:avLst/>
          </a:prstGeom>
          <a:solidFill>
            <a:srgbClr val="0065C1"/>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pic>
        <p:nvPicPr>
          <p:cNvPr id="77832" name="Picture 8" descr="pasted-image.ti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41685" y="1756172"/>
            <a:ext cx="356592" cy="4226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77833" name="Rectangle 9"/>
          <p:cNvSpPr>
            <a:spLocks/>
          </p:cNvSpPr>
          <p:nvPr/>
        </p:nvSpPr>
        <p:spPr bwMode="auto">
          <a:xfrm>
            <a:off x="5882283" y="1078081"/>
            <a:ext cx="2613183"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nchor="ctr">
            <a:spAutoFit/>
          </a:bodyPr>
          <a:lstStyle/>
          <a:p>
            <a:pPr>
              <a:defRPr/>
            </a:pPr>
            <a:r>
              <a:rPr lang="en-US" sz="2600">
                <a:cs typeface="Helvetica Neue Thin" charset="0"/>
              </a:rPr>
              <a:t>resource isolation</a:t>
            </a:r>
            <a:endParaRPr lang="en-US" sz="700">
              <a:solidFill>
                <a:srgbClr val="000000"/>
              </a:solidFill>
              <a:cs typeface="Helvetica Neue Thin" charset="0"/>
            </a:endParaRPr>
          </a:p>
        </p:txBody>
      </p:sp>
      <p:sp>
        <p:nvSpPr>
          <p:cNvPr id="77834" name="Rectangle 10"/>
          <p:cNvSpPr>
            <a:spLocks/>
          </p:cNvSpPr>
          <p:nvPr/>
        </p:nvSpPr>
        <p:spPr bwMode="auto">
          <a:xfrm>
            <a:off x="5668566" y="1644633"/>
            <a:ext cx="3078204" cy="4385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600">
                <a:cs typeface="Helvetica Neue Thin" charset="0"/>
              </a:rPr>
              <a:t>namespace isolation</a:t>
            </a:r>
            <a:endParaRPr lang="en-US" sz="700">
              <a:solidFill>
                <a:srgbClr val="000000"/>
              </a:solidFill>
              <a:cs typeface="Helvetica Neue Thin" charset="0"/>
            </a:endParaRPr>
          </a:p>
        </p:txBody>
      </p:sp>
      <p:sp>
        <p:nvSpPr>
          <p:cNvPr id="77835" name="Rectangle 11"/>
          <p:cNvSpPr>
            <a:spLocks/>
          </p:cNvSpPr>
          <p:nvPr/>
        </p:nvSpPr>
        <p:spPr bwMode="auto">
          <a:xfrm rot="16200000">
            <a:off x="-12030" y="3070169"/>
            <a:ext cx="1974900" cy="5616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400">
                <a:cs typeface="Helvetica Neue Thin" charset="0"/>
              </a:rPr>
              <a:t>process A</a:t>
            </a:r>
            <a:endParaRPr lang="en-US" sz="700">
              <a:solidFill>
                <a:srgbClr val="000000"/>
              </a:solidFill>
              <a:cs typeface="Helvetica Neue Thin" charset="0"/>
            </a:endParaRPr>
          </a:p>
        </p:txBody>
      </p:sp>
      <p:sp>
        <p:nvSpPr>
          <p:cNvPr id="77836" name="Rectangle 12"/>
          <p:cNvSpPr>
            <a:spLocks/>
          </p:cNvSpPr>
          <p:nvPr/>
        </p:nvSpPr>
        <p:spPr bwMode="auto">
          <a:xfrm rot="16200000">
            <a:off x="657475" y="3078205"/>
            <a:ext cx="1977129" cy="5616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400">
                <a:cs typeface="Helvetica Neue Thin" charset="0"/>
              </a:rPr>
              <a:t>process B</a:t>
            </a:r>
            <a:endParaRPr lang="en-US" sz="700">
              <a:solidFill>
                <a:srgbClr val="000000"/>
              </a:solidFill>
              <a:cs typeface="Helvetica Neue Thin" charset="0"/>
            </a:endParaRPr>
          </a:p>
        </p:txBody>
      </p:sp>
      <p:sp>
        <p:nvSpPr>
          <p:cNvPr id="77837" name="Rectangle 13"/>
          <p:cNvSpPr>
            <a:spLocks/>
          </p:cNvSpPr>
          <p:nvPr/>
        </p:nvSpPr>
        <p:spPr bwMode="auto">
          <a:xfrm rot="16200000">
            <a:off x="1316066" y="3093981"/>
            <a:ext cx="2001186" cy="5616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400">
                <a:cs typeface="Helvetica Neue Thin" charset="0"/>
              </a:rPr>
              <a:t>process C</a:t>
            </a:r>
            <a:endParaRPr lang="en-US" sz="700">
              <a:solidFill>
                <a:srgbClr val="000000"/>
              </a:solidFill>
              <a:cs typeface="Helvetica Neue Thin" charset="0"/>
            </a:endParaRPr>
          </a:p>
        </p:txBody>
      </p:sp>
      <p:sp>
        <p:nvSpPr>
          <p:cNvPr id="77838" name="Rectangle 14"/>
          <p:cNvSpPr>
            <a:spLocks/>
          </p:cNvSpPr>
          <p:nvPr/>
        </p:nvSpPr>
        <p:spPr bwMode="auto">
          <a:xfrm rot="16200000">
            <a:off x="1986983" y="3085945"/>
            <a:ext cx="2001186" cy="5616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400">
                <a:cs typeface="Helvetica Neue Thin" charset="0"/>
              </a:rPr>
              <a:t>process D</a:t>
            </a:r>
            <a:endParaRPr lang="en-US" sz="700">
              <a:solidFill>
                <a:srgbClr val="000000"/>
              </a:solidFill>
              <a:cs typeface="Helvetica Neue Thin" charset="0"/>
            </a:endParaRPr>
          </a:p>
        </p:txBody>
      </p:sp>
      <p:sp>
        <p:nvSpPr>
          <p:cNvPr id="77839" name="Rectangle 15"/>
          <p:cNvSpPr>
            <a:spLocks/>
          </p:cNvSpPr>
          <p:nvPr/>
        </p:nvSpPr>
        <p:spPr bwMode="auto">
          <a:xfrm rot="16200000">
            <a:off x="2669631" y="3063024"/>
            <a:ext cx="1977129" cy="5616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400">
                <a:cs typeface="Helvetica Neue Thin" charset="0"/>
              </a:rPr>
              <a:t>process E</a:t>
            </a:r>
            <a:endParaRPr lang="en-US" sz="700">
              <a:solidFill>
                <a:srgbClr val="000000"/>
              </a:solidFill>
              <a:cs typeface="Helvetica Neue Thin" charset="0"/>
            </a:endParaRPr>
          </a:p>
        </p:txBody>
      </p:sp>
      <p:sp>
        <p:nvSpPr>
          <p:cNvPr id="77840" name="Rectangle 16"/>
          <p:cNvSpPr>
            <a:spLocks/>
          </p:cNvSpPr>
          <p:nvPr/>
        </p:nvSpPr>
        <p:spPr bwMode="auto">
          <a:xfrm rot="16200000">
            <a:off x="3352493" y="3053202"/>
            <a:ext cx="1952645" cy="5616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400">
                <a:cs typeface="Helvetica Neue Thin" charset="0"/>
              </a:rPr>
              <a:t>process F</a:t>
            </a:r>
            <a:endParaRPr lang="en-US" sz="700">
              <a:solidFill>
                <a:srgbClr val="000000"/>
              </a:solidFill>
              <a:cs typeface="Helvetica Neue Thin" charset="0"/>
            </a:endParaRPr>
          </a:p>
        </p:txBody>
      </p:sp>
      <p:sp>
        <p:nvSpPr>
          <p:cNvPr id="77841" name="Line 17"/>
          <p:cNvSpPr>
            <a:spLocks noChangeShapeType="1"/>
          </p:cNvSpPr>
          <p:nvPr/>
        </p:nvSpPr>
        <p:spPr bwMode="auto">
          <a:xfrm>
            <a:off x="791766" y="4436269"/>
            <a:ext cx="1802606"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77842" name="Line 18"/>
          <p:cNvSpPr>
            <a:spLocks noChangeShapeType="1"/>
          </p:cNvSpPr>
          <p:nvPr/>
        </p:nvSpPr>
        <p:spPr bwMode="auto">
          <a:xfrm>
            <a:off x="2737247" y="4436269"/>
            <a:ext cx="545306"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77843" name="Line 19"/>
          <p:cNvSpPr>
            <a:spLocks noChangeShapeType="1"/>
          </p:cNvSpPr>
          <p:nvPr/>
        </p:nvSpPr>
        <p:spPr bwMode="auto">
          <a:xfrm>
            <a:off x="3401021" y="4436269"/>
            <a:ext cx="1200745"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77847" name="Rectangle 23"/>
          <p:cNvSpPr>
            <a:spLocks/>
          </p:cNvSpPr>
          <p:nvPr/>
        </p:nvSpPr>
        <p:spPr bwMode="auto">
          <a:xfrm>
            <a:off x="26790" y="1028068"/>
            <a:ext cx="679798" cy="5001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000">
                <a:cs typeface="Helvetica Neue Thin" charset="0"/>
              </a:rPr>
              <a:t>PID</a:t>
            </a:r>
            <a:endParaRPr lang="en-US" sz="700">
              <a:solidFill>
                <a:srgbClr val="000000"/>
              </a:solidFill>
              <a:cs typeface="Helvetica Neue Thin" charset="0"/>
            </a:endParaRPr>
          </a:p>
        </p:txBody>
      </p:sp>
      <p:sp>
        <p:nvSpPr>
          <p:cNvPr id="77848" name="Rectangle 24"/>
          <p:cNvSpPr>
            <a:spLocks/>
          </p:cNvSpPr>
          <p:nvPr/>
        </p:nvSpPr>
        <p:spPr bwMode="auto">
          <a:xfrm>
            <a:off x="847725" y="1028068"/>
            <a:ext cx="252377" cy="5001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000" b="1">
                <a:latin typeface="Helvetica Neue" charset="0"/>
                <a:cs typeface="Helvetica Neue" charset="0"/>
                <a:sym typeface="Helvetica Neue" charset="0"/>
              </a:rPr>
              <a:t>2</a:t>
            </a:r>
            <a:endParaRPr lang="en-US" sz="700">
              <a:solidFill>
                <a:srgbClr val="000000"/>
              </a:solidFill>
              <a:latin typeface="Helvetica Neue" charset="0"/>
              <a:cs typeface="Helvetica Neue" charset="0"/>
              <a:sym typeface="Helvetica Neue" charset="0"/>
            </a:endParaRPr>
          </a:p>
        </p:txBody>
      </p:sp>
      <p:sp>
        <p:nvSpPr>
          <p:cNvPr id="77849" name="Rectangle 25"/>
          <p:cNvSpPr>
            <a:spLocks/>
          </p:cNvSpPr>
          <p:nvPr/>
        </p:nvSpPr>
        <p:spPr bwMode="auto">
          <a:xfrm>
            <a:off x="1518642" y="1028068"/>
            <a:ext cx="252377" cy="5001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000" b="1">
                <a:latin typeface="Helvetica Neue" charset="0"/>
                <a:cs typeface="Helvetica Neue" charset="0"/>
                <a:sym typeface="Helvetica Neue" charset="0"/>
              </a:rPr>
              <a:t>3</a:t>
            </a:r>
            <a:endParaRPr lang="en-US" sz="700">
              <a:solidFill>
                <a:srgbClr val="000000"/>
              </a:solidFill>
              <a:latin typeface="Helvetica Neue" charset="0"/>
              <a:cs typeface="Helvetica Neue" charset="0"/>
              <a:sym typeface="Helvetica Neue" charset="0"/>
            </a:endParaRPr>
          </a:p>
        </p:txBody>
      </p:sp>
      <p:sp>
        <p:nvSpPr>
          <p:cNvPr id="77850" name="Rectangle 26"/>
          <p:cNvSpPr>
            <a:spLocks/>
          </p:cNvSpPr>
          <p:nvPr/>
        </p:nvSpPr>
        <p:spPr bwMode="auto">
          <a:xfrm>
            <a:off x="2189559" y="1028068"/>
            <a:ext cx="252377" cy="5001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000" b="1">
                <a:latin typeface="Helvetica Neue" charset="0"/>
                <a:cs typeface="Helvetica Neue" charset="0"/>
                <a:sym typeface="Helvetica Neue" charset="0"/>
              </a:rPr>
              <a:t>4</a:t>
            </a:r>
            <a:endParaRPr lang="en-US" sz="700">
              <a:solidFill>
                <a:srgbClr val="000000"/>
              </a:solidFill>
              <a:latin typeface="Helvetica Neue" charset="0"/>
              <a:cs typeface="Helvetica Neue" charset="0"/>
              <a:sym typeface="Helvetica Neue" charset="0"/>
            </a:endParaRPr>
          </a:p>
        </p:txBody>
      </p:sp>
      <p:sp>
        <p:nvSpPr>
          <p:cNvPr id="77851" name="Rectangle 27"/>
          <p:cNvSpPr>
            <a:spLocks/>
          </p:cNvSpPr>
          <p:nvPr/>
        </p:nvSpPr>
        <p:spPr bwMode="auto">
          <a:xfrm>
            <a:off x="2859881" y="1028068"/>
            <a:ext cx="252377" cy="5001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000" b="1">
                <a:latin typeface="Helvetica Neue" charset="0"/>
                <a:cs typeface="Helvetica Neue" charset="0"/>
                <a:sym typeface="Helvetica Neue" charset="0"/>
              </a:rPr>
              <a:t>2</a:t>
            </a:r>
            <a:endParaRPr lang="en-US" sz="700">
              <a:solidFill>
                <a:srgbClr val="000000"/>
              </a:solidFill>
              <a:latin typeface="Helvetica Neue" charset="0"/>
              <a:cs typeface="Helvetica Neue" charset="0"/>
              <a:sym typeface="Helvetica Neue" charset="0"/>
            </a:endParaRPr>
          </a:p>
        </p:txBody>
      </p:sp>
      <p:sp>
        <p:nvSpPr>
          <p:cNvPr id="77852" name="Rectangle 28"/>
          <p:cNvSpPr>
            <a:spLocks/>
          </p:cNvSpPr>
          <p:nvPr/>
        </p:nvSpPr>
        <p:spPr bwMode="auto">
          <a:xfrm>
            <a:off x="3530799" y="1028068"/>
            <a:ext cx="252377" cy="5001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000" b="1">
                <a:latin typeface="Helvetica Neue" charset="0"/>
                <a:cs typeface="Helvetica Neue" charset="0"/>
                <a:sym typeface="Helvetica Neue" charset="0"/>
              </a:rPr>
              <a:t>2</a:t>
            </a:r>
            <a:endParaRPr lang="en-US" sz="700">
              <a:solidFill>
                <a:srgbClr val="000000"/>
              </a:solidFill>
              <a:latin typeface="Helvetica Neue" charset="0"/>
              <a:cs typeface="Helvetica Neue" charset="0"/>
              <a:sym typeface="Helvetica Neue" charset="0"/>
            </a:endParaRPr>
          </a:p>
        </p:txBody>
      </p:sp>
      <p:sp>
        <p:nvSpPr>
          <p:cNvPr id="77853" name="Rectangle 29"/>
          <p:cNvSpPr>
            <a:spLocks/>
          </p:cNvSpPr>
          <p:nvPr/>
        </p:nvSpPr>
        <p:spPr bwMode="auto">
          <a:xfrm>
            <a:off x="4201716" y="1028068"/>
            <a:ext cx="252377" cy="5001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000" b="1">
                <a:latin typeface="Helvetica Neue" charset="0"/>
                <a:cs typeface="Helvetica Neue" charset="0"/>
                <a:sym typeface="Helvetica Neue" charset="0"/>
              </a:rPr>
              <a:t>3</a:t>
            </a:r>
            <a:endParaRPr lang="en-US" sz="700">
              <a:solidFill>
                <a:srgbClr val="000000"/>
              </a:solidFill>
              <a:latin typeface="Helvetica Neue" charset="0"/>
              <a:cs typeface="Helvetica Neue" charset="0"/>
              <a:sym typeface="Helvetica Neue" charset="0"/>
            </a:endParaRPr>
          </a:p>
        </p:txBody>
      </p:sp>
      <p:sp>
        <p:nvSpPr>
          <p:cNvPr id="77854" name="AutoShape 30"/>
          <p:cNvSpPr>
            <a:spLocks/>
          </p:cNvSpPr>
          <p:nvPr/>
        </p:nvSpPr>
        <p:spPr bwMode="auto">
          <a:xfrm>
            <a:off x="1050131" y="1469827"/>
            <a:ext cx="588169" cy="98167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600" y="21600"/>
                </a:moveTo>
                <a:cubicBezTo>
                  <a:pt x="21600" y="21600"/>
                  <a:pt x="19236" y="8522"/>
                  <a:pt x="0" y="0"/>
                </a:cubicBezTo>
              </a:path>
            </a:pathLst>
          </a:custGeom>
          <a:noFill/>
          <a:ln w="76200" cap="flat" cmpd="sng">
            <a:solidFill>
              <a:srgbClr val="7BDB45"/>
            </a:solidFill>
            <a:prstDash val="solid"/>
            <a:miter lim="0"/>
            <a:headEnd type="none" w="med" len="med"/>
            <a:tailEnd type="arrow"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77855" name="AutoShape 31"/>
          <p:cNvSpPr>
            <a:spLocks/>
          </p:cNvSpPr>
          <p:nvPr/>
        </p:nvSpPr>
        <p:spPr bwMode="auto">
          <a:xfrm>
            <a:off x="1643658" y="1481138"/>
            <a:ext cx="14288" cy="95845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600"/>
                </a:moveTo>
                <a:cubicBezTo>
                  <a:pt x="0" y="21600"/>
                  <a:pt x="21600" y="9104"/>
                  <a:pt x="21600" y="0"/>
                </a:cubicBezTo>
              </a:path>
            </a:pathLst>
          </a:custGeom>
          <a:noFill/>
          <a:ln w="76200" cap="flat" cmpd="sng">
            <a:solidFill>
              <a:srgbClr val="7BDB45"/>
            </a:solidFill>
            <a:prstDash val="solid"/>
            <a:miter lim="0"/>
            <a:headEnd type="none" w="med" len="med"/>
            <a:tailEnd type="arrow"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77856" name="AutoShape 32"/>
          <p:cNvSpPr>
            <a:spLocks/>
          </p:cNvSpPr>
          <p:nvPr/>
        </p:nvSpPr>
        <p:spPr bwMode="auto">
          <a:xfrm>
            <a:off x="1632347" y="1475780"/>
            <a:ext cx="630436" cy="96500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600"/>
                </a:moveTo>
                <a:cubicBezTo>
                  <a:pt x="0" y="21600"/>
                  <a:pt x="8730" y="6424"/>
                  <a:pt x="21600" y="0"/>
                </a:cubicBezTo>
              </a:path>
            </a:pathLst>
          </a:custGeom>
          <a:noFill/>
          <a:ln w="76200" cap="flat" cmpd="sng">
            <a:solidFill>
              <a:srgbClr val="7BDB45"/>
            </a:solidFill>
            <a:prstDash val="solid"/>
            <a:miter lim="0"/>
            <a:headEnd type="none" w="med" len="med"/>
            <a:tailEnd type="arrow"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pic>
        <p:nvPicPr>
          <p:cNvPr id="77857" name="Picture 33" descr="pasted-image.ti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477471" y="2604493"/>
            <a:ext cx="356592" cy="4226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77858" name="Rectangle 34"/>
          <p:cNvSpPr>
            <a:spLocks/>
          </p:cNvSpPr>
          <p:nvPr/>
        </p:nvSpPr>
        <p:spPr bwMode="auto">
          <a:xfrm>
            <a:off x="5834063" y="2566058"/>
            <a:ext cx="2846933" cy="5001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000">
                <a:latin typeface="Helvetica Neue Medium" charset="0"/>
                <a:cs typeface="Helvetica Neue Medium" charset="0"/>
                <a:sym typeface="Helvetica Neue Medium" charset="0"/>
              </a:rPr>
              <a:t>PID namespace</a:t>
            </a:r>
            <a:endParaRPr lang="en-US" sz="700">
              <a:solidFill>
                <a:srgbClr val="000000"/>
              </a:solidFill>
              <a:latin typeface="Helvetica Neue Medium" charset="0"/>
              <a:cs typeface="Helvetica Neue Medium" charset="0"/>
              <a:sym typeface="Helvetica Neue Medium" charset="0"/>
            </a:endParaRPr>
          </a:p>
        </p:txBody>
      </p:sp>
      <p:grpSp>
        <p:nvGrpSpPr>
          <p:cNvPr id="2" name="Group 35"/>
          <p:cNvGrpSpPr>
            <a:grpSpLocks/>
          </p:cNvGrpSpPr>
          <p:nvPr/>
        </p:nvGrpSpPr>
        <p:grpSpPr bwMode="auto">
          <a:xfrm>
            <a:off x="2533650" y="741165"/>
            <a:ext cx="251222" cy="3762970"/>
            <a:chOff x="-127000" y="-50801"/>
            <a:chExt cx="670263" cy="10035848"/>
          </a:xfrm>
        </p:grpSpPr>
        <p:pic>
          <p:nvPicPr>
            <p:cNvPr id="77860" name="Picture 3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rot="16200000">
              <a:off x="-4787556" y="4916298"/>
              <a:ext cx="10035848" cy="10165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nvGrpSpPr>
            <p:cNvPr id="77863" name="Group 37"/>
            <p:cNvGrpSpPr>
              <a:grpSpLocks/>
            </p:cNvGrpSpPr>
            <p:nvPr/>
          </p:nvGrpSpPr>
          <p:grpSpPr bwMode="auto">
            <a:xfrm>
              <a:off x="-127000" y="2903508"/>
              <a:ext cx="670263" cy="670264"/>
              <a:chOff x="-127000" y="-127000"/>
              <a:chExt cx="670263" cy="670263"/>
            </a:xfrm>
          </p:grpSpPr>
          <p:sp>
            <p:nvSpPr>
              <p:cNvPr id="77862" name="AutoShape 38"/>
              <p:cNvSpPr>
                <a:spLocks/>
              </p:cNvSpPr>
              <p:nvPr/>
            </p:nvSpPr>
            <p:spPr bwMode="auto">
              <a:xfrm>
                <a:off x="64" y="415"/>
                <a:ext cx="416135" cy="41597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CAA"/>
              </a:solidFill>
              <a:ln>
                <a:noFill/>
              </a:ln>
              <a:effectLst/>
              <a:extLs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pic>
            <p:nvPicPr>
              <p:cNvPr id="3" name="Picture 39"/>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27000" y="-126601"/>
                <a:ext cx="670263" cy="6700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grpSp>
      <p:grpSp>
        <p:nvGrpSpPr>
          <p:cNvPr id="4" name="Group 40"/>
          <p:cNvGrpSpPr>
            <a:grpSpLocks/>
          </p:cNvGrpSpPr>
          <p:nvPr/>
        </p:nvGrpSpPr>
        <p:grpSpPr bwMode="auto">
          <a:xfrm>
            <a:off x="3224213" y="741165"/>
            <a:ext cx="248841" cy="3762970"/>
            <a:chOff x="-127001" y="-50801"/>
            <a:chExt cx="663319" cy="10035848"/>
          </a:xfrm>
        </p:grpSpPr>
        <p:pic>
          <p:nvPicPr>
            <p:cNvPr id="77865" name="Picture 4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rot="16200000">
              <a:off x="-4830722" y="4916343"/>
              <a:ext cx="10035848" cy="1015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nvGrpSpPr>
            <p:cNvPr id="77859" name="Group 42"/>
            <p:cNvGrpSpPr>
              <a:grpSpLocks/>
            </p:cNvGrpSpPr>
            <p:nvPr/>
          </p:nvGrpSpPr>
          <p:grpSpPr bwMode="auto">
            <a:xfrm>
              <a:off x="-127001" y="2906981"/>
              <a:ext cx="663319" cy="663318"/>
              <a:chOff x="-127001" y="-127001"/>
              <a:chExt cx="663319" cy="663319"/>
            </a:xfrm>
          </p:grpSpPr>
          <p:sp>
            <p:nvSpPr>
              <p:cNvPr id="77867" name="AutoShape 43"/>
              <p:cNvSpPr>
                <a:spLocks/>
              </p:cNvSpPr>
              <p:nvPr/>
            </p:nvSpPr>
            <p:spPr bwMode="auto">
              <a:xfrm>
                <a:off x="-50" y="117"/>
                <a:ext cx="409417" cy="40962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CAA"/>
              </a:solidFill>
              <a:ln>
                <a:noFill/>
              </a:ln>
              <a:effectLst/>
              <a:extLs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pic>
            <p:nvPicPr>
              <p:cNvPr id="77868" name="Picture 44"/>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27001" y="-126899"/>
                <a:ext cx="663319" cy="6636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grpSp>
      <p:sp>
        <p:nvSpPr>
          <p:cNvPr id="46" name="Rectangle 24"/>
          <p:cNvSpPr>
            <a:spLocks/>
          </p:cNvSpPr>
          <p:nvPr/>
        </p:nvSpPr>
        <p:spPr bwMode="auto">
          <a:xfrm>
            <a:off x="1267421" y="4321400"/>
            <a:ext cx="872760" cy="31547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dirty="0">
                <a:cs typeface="Helvetica Neue Thin" charset="0"/>
              </a:rPr>
              <a:t>tenant 1</a:t>
            </a:r>
            <a:endParaRPr lang="en-US" sz="700" dirty="0">
              <a:solidFill>
                <a:srgbClr val="000000"/>
              </a:solidFill>
              <a:cs typeface="Helvetica Neue Thin" charset="0"/>
            </a:endParaRPr>
          </a:p>
        </p:txBody>
      </p:sp>
      <p:sp>
        <p:nvSpPr>
          <p:cNvPr id="47" name="Rectangle 25"/>
          <p:cNvSpPr>
            <a:spLocks/>
          </p:cNvSpPr>
          <p:nvPr/>
        </p:nvSpPr>
        <p:spPr bwMode="auto">
          <a:xfrm>
            <a:off x="2593777" y="4333010"/>
            <a:ext cx="872760" cy="31547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a:cs typeface="Helvetica Neue Thin" charset="0"/>
              </a:rPr>
              <a:t>tenant 2</a:t>
            </a:r>
            <a:endParaRPr lang="en-US" sz="700">
              <a:solidFill>
                <a:srgbClr val="000000"/>
              </a:solidFill>
              <a:cs typeface="Helvetica Neue Thin" charset="0"/>
            </a:endParaRPr>
          </a:p>
        </p:txBody>
      </p:sp>
      <p:sp>
        <p:nvSpPr>
          <p:cNvPr id="48" name="Rectangle 26"/>
          <p:cNvSpPr>
            <a:spLocks/>
          </p:cNvSpPr>
          <p:nvPr/>
        </p:nvSpPr>
        <p:spPr bwMode="auto">
          <a:xfrm>
            <a:off x="3575447" y="4333010"/>
            <a:ext cx="872760" cy="31547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a:cs typeface="Helvetica Neue Thin" charset="0"/>
              </a:rPr>
              <a:t>tenant 3</a:t>
            </a:r>
            <a:endParaRPr lang="en-US" sz="700">
              <a:solidFill>
                <a:srgbClr val="000000"/>
              </a:solidFill>
              <a:cs typeface="Helvetica Neue Thin" charset="0"/>
            </a:endParaRPr>
          </a:p>
        </p:txBody>
      </p:sp>
      <p:sp>
        <p:nvSpPr>
          <p:cNvPr id="49" name="Shape 185"/>
          <p:cNvSpPr txBox="1">
            <a:spLocks/>
          </p:cNvSpPr>
          <p:nvPr/>
        </p:nvSpPr>
        <p:spPr>
          <a:xfrm>
            <a:off x="366713" y="325438"/>
            <a:ext cx="8410576" cy="623888"/>
          </a:xfrm>
          <a:prstGeom prst="rect">
            <a:avLst/>
          </a:prstGeom>
        </p:spPr>
        <p:txBody>
          <a:bodyPr/>
          <a:lstStyle>
            <a:lvl1pPr>
              <a:lnSpc>
                <a:spcPct val="90000"/>
              </a:lnSpc>
              <a:defRPr sz="3200">
                <a:solidFill>
                  <a:srgbClr val="008881"/>
                </a:solidFill>
                <a:uFill>
                  <a:solidFill>
                    <a:srgbClr val="008881"/>
                  </a:solidFill>
                </a:uFill>
                <a:latin typeface="Arial"/>
                <a:ea typeface="Arial"/>
                <a:cs typeface="Arial"/>
                <a:sym typeface="Arial"/>
              </a:defRPr>
            </a:lvl1pPr>
            <a:lvl2pPr>
              <a:lnSpc>
                <a:spcPct val="90000"/>
              </a:lnSpc>
              <a:defRPr sz="3200">
                <a:solidFill>
                  <a:srgbClr val="008881"/>
                </a:solidFill>
                <a:uFill>
                  <a:solidFill>
                    <a:srgbClr val="008881"/>
                  </a:solidFill>
                </a:uFill>
                <a:latin typeface="Arial"/>
                <a:ea typeface="Arial"/>
                <a:cs typeface="Arial"/>
                <a:sym typeface="Arial"/>
              </a:defRPr>
            </a:lvl2pPr>
            <a:lvl3pPr>
              <a:lnSpc>
                <a:spcPct val="90000"/>
              </a:lnSpc>
              <a:defRPr sz="3200">
                <a:solidFill>
                  <a:srgbClr val="008881"/>
                </a:solidFill>
                <a:uFill>
                  <a:solidFill>
                    <a:srgbClr val="008881"/>
                  </a:solidFill>
                </a:uFill>
                <a:latin typeface="Arial"/>
                <a:ea typeface="Arial"/>
                <a:cs typeface="Arial"/>
                <a:sym typeface="Arial"/>
              </a:defRPr>
            </a:lvl3pPr>
            <a:lvl4pPr>
              <a:lnSpc>
                <a:spcPct val="90000"/>
              </a:lnSpc>
              <a:defRPr sz="3200">
                <a:solidFill>
                  <a:srgbClr val="008881"/>
                </a:solidFill>
                <a:uFill>
                  <a:solidFill>
                    <a:srgbClr val="008881"/>
                  </a:solidFill>
                </a:uFill>
                <a:latin typeface="Arial"/>
                <a:ea typeface="Arial"/>
                <a:cs typeface="Arial"/>
                <a:sym typeface="Arial"/>
              </a:defRPr>
            </a:lvl4pPr>
            <a:lvl5pPr>
              <a:lnSpc>
                <a:spcPct val="90000"/>
              </a:lnSpc>
              <a:defRPr sz="3200">
                <a:solidFill>
                  <a:srgbClr val="008881"/>
                </a:solidFill>
                <a:uFill>
                  <a:solidFill>
                    <a:srgbClr val="008881"/>
                  </a:solidFill>
                </a:uFill>
                <a:latin typeface="Arial"/>
                <a:ea typeface="Arial"/>
                <a:cs typeface="Arial"/>
                <a:sym typeface="Arial"/>
              </a:defRPr>
            </a:lvl5pPr>
            <a:lvl6pPr>
              <a:lnSpc>
                <a:spcPct val="90000"/>
              </a:lnSpc>
              <a:defRPr sz="3200">
                <a:solidFill>
                  <a:srgbClr val="008881"/>
                </a:solidFill>
                <a:uFill>
                  <a:solidFill>
                    <a:srgbClr val="008881"/>
                  </a:solidFill>
                </a:uFill>
                <a:latin typeface="Arial"/>
                <a:ea typeface="Arial"/>
                <a:cs typeface="Arial"/>
                <a:sym typeface="Arial"/>
              </a:defRPr>
            </a:lvl6pPr>
            <a:lvl7pPr>
              <a:lnSpc>
                <a:spcPct val="90000"/>
              </a:lnSpc>
              <a:defRPr sz="3200">
                <a:solidFill>
                  <a:srgbClr val="008881"/>
                </a:solidFill>
                <a:uFill>
                  <a:solidFill>
                    <a:srgbClr val="008881"/>
                  </a:solidFill>
                </a:uFill>
                <a:latin typeface="Arial"/>
                <a:ea typeface="Arial"/>
                <a:cs typeface="Arial"/>
                <a:sym typeface="Arial"/>
              </a:defRPr>
            </a:lvl7pPr>
            <a:lvl8pPr>
              <a:lnSpc>
                <a:spcPct val="90000"/>
              </a:lnSpc>
              <a:defRPr sz="3200">
                <a:solidFill>
                  <a:srgbClr val="008881"/>
                </a:solidFill>
                <a:uFill>
                  <a:solidFill>
                    <a:srgbClr val="008881"/>
                  </a:solidFill>
                </a:uFill>
                <a:latin typeface="Arial"/>
                <a:ea typeface="Arial"/>
                <a:cs typeface="Arial"/>
                <a:sym typeface="Arial"/>
              </a:defRPr>
            </a:lvl8pPr>
            <a:lvl9pPr>
              <a:lnSpc>
                <a:spcPct val="90000"/>
              </a:lnSpc>
              <a:defRPr sz="3200">
                <a:solidFill>
                  <a:srgbClr val="008881"/>
                </a:solidFill>
                <a:uFill>
                  <a:solidFill>
                    <a:srgbClr val="008881"/>
                  </a:solidFill>
                </a:uFill>
                <a:latin typeface="Arial"/>
                <a:ea typeface="Arial"/>
                <a:cs typeface="Arial"/>
                <a:sym typeface="Arial"/>
              </a:defRPr>
            </a:lvl9pPr>
          </a:lstStyle>
          <a:p>
            <a:pPr>
              <a:defRPr sz="1800">
                <a:solidFill>
                  <a:srgbClr val="000000"/>
                </a:solidFill>
                <a:uFillTx/>
              </a:defRPr>
            </a:pPr>
            <a:r>
              <a:rPr lang="en-US" sz="2800" dirty="0" smtClean="0">
                <a:solidFill>
                  <a:srgbClr val="0F786E"/>
                </a:solidFill>
              </a:rPr>
              <a:t>Container Isolation</a:t>
            </a:r>
            <a:endParaRPr lang="en-US" sz="2800" dirty="0">
              <a:solidFill>
                <a:srgbClr val="0F786E"/>
              </a:solidFill>
            </a:endParaRPr>
          </a:p>
        </p:txBody>
      </p:sp>
    </p:spTree>
    <p:extLst>
      <p:ext uri="{BB962C8B-B14F-4D97-AF65-F5344CB8AC3E}">
        <p14:creationId xmlns:p14="http://schemas.microsoft.com/office/powerpoint/2010/main" val="328831907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4" name="Rectangle 6"/>
          <p:cNvSpPr>
            <a:spLocks/>
          </p:cNvSpPr>
          <p:nvPr/>
        </p:nvSpPr>
        <p:spPr bwMode="auto">
          <a:xfrm rot="5400000">
            <a:off x="2283023" y="-723304"/>
            <a:ext cx="738188" cy="4002881"/>
          </a:xfrm>
          <a:prstGeom prst="rect">
            <a:avLst/>
          </a:prstGeom>
          <a:solidFill>
            <a:srgbClr val="1497FC"/>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78855" name="Rectangle 7"/>
          <p:cNvSpPr>
            <a:spLocks/>
          </p:cNvSpPr>
          <p:nvPr/>
        </p:nvSpPr>
        <p:spPr bwMode="auto">
          <a:xfrm rot="5400000">
            <a:off x="2351782" y="-53875"/>
            <a:ext cx="600670" cy="4002881"/>
          </a:xfrm>
          <a:prstGeom prst="rect">
            <a:avLst/>
          </a:prstGeom>
          <a:solidFill>
            <a:srgbClr val="0065C1"/>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78856" name="Rectangle 8"/>
          <p:cNvSpPr>
            <a:spLocks/>
          </p:cNvSpPr>
          <p:nvPr/>
        </p:nvSpPr>
        <p:spPr bwMode="auto">
          <a:xfrm>
            <a:off x="5882283" y="1078081"/>
            <a:ext cx="2613183"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nchor="ctr">
            <a:spAutoFit/>
          </a:bodyPr>
          <a:lstStyle/>
          <a:p>
            <a:pPr>
              <a:defRPr/>
            </a:pPr>
            <a:r>
              <a:rPr lang="en-US" sz="2600">
                <a:cs typeface="Helvetica Neue Thin" charset="0"/>
              </a:rPr>
              <a:t>resource isolation</a:t>
            </a:r>
            <a:endParaRPr lang="en-US" sz="700">
              <a:solidFill>
                <a:srgbClr val="000000"/>
              </a:solidFill>
              <a:cs typeface="Helvetica Neue Thin" charset="0"/>
            </a:endParaRPr>
          </a:p>
        </p:txBody>
      </p:sp>
      <p:sp>
        <p:nvSpPr>
          <p:cNvPr id="78857" name="Rectangle 9"/>
          <p:cNvSpPr>
            <a:spLocks/>
          </p:cNvSpPr>
          <p:nvPr/>
        </p:nvSpPr>
        <p:spPr bwMode="auto">
          <a:xfrm>
            <a:off x="5668566" y="1644633"/>
            <a:ext cx="3078204" cy="4385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600">
                <a:cs typeface="Helvetica Neue Thin" charset="0"/>
              </a:rPr>
              <a:t>namespace isolation</a:t>
            </a:r>
            <a:endParaRPr lang="en-US" sz="700">
              <a:solidFill>
                <a:srgbClr val="000000"/>
              </a:solidFill>
              <a:cs typeface="Helvetica Neue Thin" charset="0"/>
            </a:endParaRPr>
          </a:p>
        </p:txBody>
      </p:sp>
      <p:sp>
        <p:nvSpPr>
          <p:cNvPr id="78858" name="Rectangle 10"/>
          <p:cNvSpPr>
            <a:spLocks/>
          </p:cNvSpPr>
          <p:nvPr/>
        </p:nvSpPr>
        <p:spPr bwMode="auto">
          <a:xfrm rot="16200000">
            <a:off x="-12030" y="3070169"/>
            <a:ext cx="1974900" cy="5616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400">
                <a:cs typeface="Helvetica Neue Thin" charset="0"/>
              </a:rPr>
              <a:t>process A</a:t>
            </a:r>
            <a:endParaRPr lang="en-US" sz="700">
              <a:solidFill>
                <a:srgbClr val="000000"/>
              </a:solidFill>
              <a:cs typeface="Helvetica Neue Thin" charset="0"/>
            </a:endParaRPr>
          </a:p>
        </p:txBody>
      </p:sp>
      <p:sp>
        <p:nvSpPr>
          <p:cNvPr id="78859" name="Rectangle 11"/>
          <p:cNvSpPr>
            <a:spLocks/>
          </p:cNvSpPr>
          <p:nvPr/>
        </p:nvSpPr>
        <p:spPr bwMode="auto">
          <a:xfrm rot="16200000">
            <a:off x="657475" y="3078205"/>
            <a:ext cx="1977129" cy="5616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400">
                <a:cs typeface="Helvetica Neue Thin" charset="0"/>
              </a:rPr>
              <a:t>process B</a:t>
            </a:r>
            <a:endParaRPr lang="en-US" sz="700">
              <a:solidFill>
                <a:srgbClr val="000000"/>
              </a:solidFill>
              <a:cs typeface="Helvetica Neue Thin" charset="0"/>
            </a:endParaRPr>
          </a:p>
        </p:txBody>
      </p:sp>
      <p:sp>
        <p:nvSpPr>
          <p:cNvPr id="78860" name="Rectangle 12"/>
          <p:cNvSpPr>
            <a:spLocks/>
          </p:cNvSpPr>
          <p:nvPr/>
        </p:nvSpPr>
        <p:spPr bwMode="auto">
          <a:xfrm rot="16200000">
            <a:off x="1316066" y="3093981"/>
            <a:ext cx="2001186" cy="5616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400">
                <a:cs typeface="Helvetica Neue Thin" charset="0"/>
              </a:rPr>
              <a:t>process C</a:t>
            </a:r>
            <a:endParaRPr lang="en-US" sz="700">
              <a:solidFill>
                <a:srgbClr val="000000"/>
              </a:solidFill>
              <a:cs typeface="Helvetica Neue Thin" charset="0"/>
            </a:endParaRPr>
          </a:p>
        </p:txBody>
      </p:sp>
      <p:sp>
        <p:nvSpPr>
          <p:cNvPr id="78861" name="Rectangle 13"/>
          <p:cNvSpPr>
            <a:spLocks/>
          </p:cNvSpPr>
          <p:nvPr/>
        </p:nvSpPr>
        <p:spPr bwMode="auto">
          <a:xfrm rot="16200000">
            <a:off x="1986983" y="3085945"/>
            <a:ext cx="2001186" cy="5616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400">
                <a:cs typeface="Helvetica Neue Thin" charset="0"/>
              </a:rPr>
              <a:t>process D</a:t>
            </a:r>
            <a:endParaRPr lang="en-US" sz="700">
              <a:solidFill>
                <a:srgbClr val="000000"/>
              </a:solidFill>
              <a:cs typeface="Helvetica Neue Thin" charset="0"/>
            </a:endParaRPr>
          </a:p>
        </p:txBody>
      </p:sp>
      <p:sp>
        <p:nvSpPr>
          <p:cNvPr id="78862" name="Rectangle 14"/>
          <p:cNvSpPr>
            <a:spLocks/>
          </p:cNvSpPr>
          <p:nvPr/>
        </p:nvSpPr>
        <p:spPr bwMode="auto">
          <a:xfrm rot="16200000">
            <a:off x="2669631" y="3063024"/>
            <a:ext cx="1977129" cy="5616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400">
                <a:cs typeface="Helvetica Neue Thin" charset="0"/>
              </a:rPr>
              <a:t>process E</a:t>
            </a:r>
            <a:endParaRPr lang="en-US" sz="700">
              <a:solidFill>
                <a:srgbClr val="000000"/>
              </a:solidFill>
              <a:cs typeface="Helvetica Neue Thin" charset="0"/>
            </a:endParaRPr>
          </a:p>
        </p:txBody>
      </p:sp>
      <p:sp>
        <p:nvSpPr>
          <p:cNvPr id="78863" name="Rectangle 15"/>
          <p:cNvSpPr>
            <a:spLocks/>
          </p:cNvSpPr>
          <p:nvPr/>
        </p:nvSpPr>
        <p:spPr bwMode="auto">
          <a:xfrm rot="16200000">
            <a:off x="3352493" y="3053202"/>
            <a:ext cx="1952645" cy="5616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400">
                <a:cs typeface="Helvetica Neue Thin" charset="0"/>
              </a:rPr>
              <a:t>process F</a:t>
            </a:r>
            <a:endParaRPr lang="en-US" sz="700">
              <a:solidFill>
                <a:srgbClr val="000000"/>
              </a:solidFill>
              <a:cs typeface="Helvetica Neue Thin" charset="0"/>
            </a:endParaRPr>
          </a:p>
        </p:txBody>
      </p:sp>
      <p:sp>
        <p:nvSpPr>
          <p:cNvPr id="78864" name="Line 16"/>
          <p:cNvSpPr>
            <a:spLocks noChangeShapeType="1"/>
          </p:cNvSpPr>
          <p:nvPr/>
        </p:nvSpPr>
        <p:spPr bwMode="auto">
          <a:xfrm>
            <a:off x="791766" y="4436269"/>
            <a:ext cx="1802606"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78865" name="Line 17"/>
          <p:cNvSpPr>
            <a:spLocks noChangeShapeType="1"/>
          </p:cNvSpPr>
          <p:nvPr/>
        </p:nvSpPr>
        <p:spPr bwMode="auto">
          <a:xfrm>
            <a:off x="2737247" y="4436269"/>
            <a:ext cx="545306"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78866" name="Line 18"/>
          <p:cNvSpPr>
            <a:spLocks noChangeShapeType="1"/>
          </p:cNvSpPr>
          <p:nvPr/>
        </p:nvSpPr>
        <p:spPr bwMode="auto">
          <a:xfrm>
            <a:off x="3401021" y="4436269"/>
            <a:ext cx="1200745"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pic>
        <p:nvPicPr>
          <p:cNvPr id="78870" name="Picture 22" descr="pasted-image.ti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971580" y="2242543"/>
            <a:ext cx="356592" cy="4226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78871" name="Rectangle 23"/>
          <p:cNvSpPr>
            <a:spLocks/>
          </p:cNvSpPr>
          <p:nvPr/>
        </p:nvSpPr>
        <p:spPr bwMode="auto">
          <a:xfrm>
            <a:off x="6396038" y="2666665"/>
            <a:ext cx="679793" cy="5001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lgn="l">
              <a:defRPr/>
            </a:pPr>
            <a:r>
              <a:rPr lang="en-US" sz="3000">
                <a:latin typeface="Helvetica Neue Medium" charset="0"/>
                <a:cs typeface="Helvetica Neue Medium" charset="0"/>
                <a:sym typeface="Helvetica Neue Medium" charset="0"/>
              </a:rPr>
              <a:t>PID</a:t>
            </a:r>
            <a:endParaRPr lang="en-US" sz="700">
              <a:solidFill>
                <a:srgbClr val="000000"/>
              </a:solidFill>
              <a:latin typeface="Helvetica Neue Medium" charset="0"/>
              <a:cs typeface="Helvetica Neue Medium" charset="0"/>
              <a:sym typeface="Helvetica Neue Medium" charset="0"/>
            </a:endParaRPr>
          </a:p>
        </p:txBody>
      </p:sp>
      <p:sp>
        <p:nvSpPr>
          <p:cNvPr id="78874" name="Rectangle 26"/>
          <p:cNvSpPr>
            <a:spLocks/>
          </p:cNvSpPr>
          <p:nvPr/>
        </p:nvSpPr>
        <p:spPr bwMode="auto">
          <a:xfrm>
            <a:off x="1082278" y="997588"/>
            <a:ext cx="3407170" cy="5616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400" dirty="0">
                <a:cs typeface="Helvetica Neue Thin" charset="0"/>
              </a:rPr>
              <a:t>shared resources</a:t>
            </a:r>
            <a:endParaRPr lang="en-US" sz="700" dirty="0">
              <a:solidFill>
                <a:srgbClr val="000000"/>
              </a:solidFill>
              <a:cs typeface="Helvetica Neue Thin" charset="0"/>
            </a:endParaRPr>
          </a:p>
        </p:txBody>
      </p:sp>
      <p:sp>
        <p:nvSpPr>
          <p:cNvPr id="78875" name="Rectangle 27"/>
          <p:cNvSpPr>
            <a:spLocks/>
          </p:cNvSpPr>
          <p:nvPr/>
        </p:nvSpPr>
        <p:spPr bwMode="auto">
          <a:xfrm>
            <a:off x="1200807" y="1666720"/>
            <a:ext cx="1226022" cy="5616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400">
                <a:cs typeface="Helvetica Neue Thin" charset="0"/>
              </a:rPr>
              <a:t>kernel</a:t>
            </a:r>
            <a:endParaRPr lang="en-US" sz="700">
              <a:solidFill>
                <a:srgbClr val="000000"/>
              </a:solidFill>
              <a:cs typeface="Helvetica Neue Thin" charset="0"/>
            </a:endParaRPr>
          </a:p>
        </p:txBody>
      </p:sp>
      <p:pic>
        <p:nvPicPr>
          <p:cNvPr id="78876" name="Picture 28" descr="pasted-image.ti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72778" y="1756172"/>
            <a:ext cx="356592" cy="4226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78877" name="Rectangle 29"/>
          <p:cNvSpPr>
            <a:spLocks/>
          </p:cNvSpPr>
          <p:nvPr/>
        </p:nvSpPr>
        <p:spPr bwMode="auto">
          <a:xfrm>
            <a:off x="6396038" y="3155417"/>
            <a:ext cx="1527703" cy="5001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lgn="l">
              <a:defRPr/>
            </a:pPr>
            <a:r>
              <a:rPr lang="en-US" sz="3000">
                <a:latin typeface="Helvetica Neue Medium" charset="0"/>
                <a:cs typeface="Helvetica Neue Medium" charset="0"/>
                <a:sym typeface="Helvetica Neue Medium" charset="0"/>
              </a:rPr>
              <a:t>Network</a:t>
            </a:r>
            <a:endParaRPr lang="en-US" sz="700">
              <a:solidFill>
                <a:srgbClr val="000000"/>
              </a:solidFill>
              <a:latin typeface="Helvetica Neue Medium" charset="0"/>
              <a:cs typeface="Helvetica Neue Medium" charset="0"/>
              <a:sym typeface="Helvetica Neue Medium" charset="0"/>
            </a:endParaRPr>
          </a:p>
        </p:txBody>
      </p:sp>
      <p:sp>
        <p:nvSpPr>
          <p:cNvPr id="78878" name="Rectangle 30"/>
          <p:cNvSpPr>
            <a:spLocks/>
          </p:cNvSpPr>
          <p:nvPr/>
        </p:nvSpPr>
        <p:spPr bwMode="auto">
          <a:xfrm>
            <a:off x="6396037" y="3644466"/>
            <a:ext cx="1178381" cy="5001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lgn="l">
              <a:defRPr/>
            </a:pPr>
            <a:r>
              <a:rPr lang="en-US" sz="3000">
                <a:latin typeface="Helvetica Neue Medium" charset="0"/>
                <a:cs typeface="Helvetica Neue Medium" charset="0"/>
                <a:sym typeface="Helvetica Neue Medium" charset="0"/>
              </a:rPr>
              <a:t>Mount</a:t>
            </a:r>
            <a:endParaRPr lang="en-US" sz="700">
              <a:solidFill>
                <a:srgbClr val="000000"/>
              </a:solidFill>
              <a:latin typeface="Helvetica Neue Medium" charset="0"/>
              <a:cs typeface="Helvetica Neue Medium" charset="0"/>
              <a:sym typeface="Helvetica Neue Medium" charset="0"/>
            </a:endParaRPr>
          </a:p>
        </p:txBody>
      </p:sp>
      <p:sp>
        <p:nvSpPr>
          <p:cNvPr id="78879" name="Rectangle 31"/>
          <p:cNvSpPr>
            <a:spLocks/>
          </p:cNvSpPr>
          <p:nvPr/>
        </p:nvSpPr>
        <p:spPr bwMode="auto">
          <a:xfrm>
            <a:off x="6396037" y="4133515"/>
            <a:ext cx="872034" cy="5001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lgn="l">
              <a:defRPr/>
            </a:pPr>
            <a:r>
              <a:rPr lang="en-US" sz="3000">
                <a:latin typeface="Helvetica Neue Medium" charset="0"/>
                <a:cs typeface="Helvetica Neue Medium" charset="0"/>
                <a:sym typeface="Helvetica Neue Medium" charset="0"/>
              </a:rPr>
              <a:t>User</a:t>
            </a:r>
            <a:endParaRPr lang="en-US" sz="700">
              <a:solidFill>
                <a:srgbClr val="000000"/>
              </a:solidFill>
              <a:latin typeface="Helvetica Neue Medium" charset="0"/>
              <a:cs typeface="Helvetica Neue Medium" charset="0"/>
              <a:sym typeface="Helvetica Neue Medium" charset="0"/>
            </a:endParaRPr>
          </a:p>
        </p:txBody>
      </p:sp>
      <p:sp>
        <p:nvSpPr>
          <p:cNvPr id="78880" name="Rectangle 32"/>
          <p:cNvSpPr>
            <a:spLocks/>
          </p:cNvSpPr>
          <p:nvPr/>
        </p:nvSpPr>
        <p:spPr bwMode="auto">
          <a:xfrm>
            <a:off x="6396038" y="2229230"/>
            <a:ext cx="1928964" cy="4385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600">
                <a:cs typeface="Helvetica Neue Thin" charset="0"/>
              </a:rPr>
              <a:t>namespaces</a:t>
            </a:r>
            <a:endParaRPr lang="en-US" sz="700">
              <a:solidFill>
                <a:srgbClr val="000000"/>
              </a:solidFill>
              <a:cs typeface="Helvetica Neue Thin" charset="0"/>
            </a:endParaRPr>
          </a:p>
        </p:txBody>
      </p:sp>
      <p:sp>
        <p:nvSpPr>
          <p:cNvPr id="34" name="Rectangle 24"/>
          <p:cNvSpPr>
            <a:spLocks/>
          </p:cNvSpPr>
          <p:nvPr/>
        </p:nvSpPr>
        <p:spPr bwMode="auto">
          <a:xfrm>
            <a:off x="1267421" y="4321400"/>
            <a:ext cx="872760" cy="31547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dirty="0">
                <a:cs typeface="Helvetica Neue Thin" charset="0"/>
              </a:rPr>
              <a:t>tenant 1</a:t>
            </a:r>
            <a:endParaRPr lang="en-US" sz="700" dirty="0">
              <a:solidFill>
                <a:srgbClr val="000000"/>
              </a:solidFill>
              <a:cs typeface="Helvetica Neue Thin" charset="0"/>
            </a:endParaRPr>
          </a:p>
        </p:txBody>
      </p:sp>
      <p:sp>
        <p:nvSpPr>
          <p:cNvPr id="35" name="Rectangle 25"/>
          <p:cNvSpPr>
            <a:spLocks/>
          </p:cNvSpPr>
          <p:nvPr/>
        </p:nvSpPr>
        <p:spPr bwMode="auto">
          <a:xfrm>
            <a:off x="2593777" y="4333010"/>
            <a:ext cx="872760" cy="31547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a:cs typeface="Helvetica Neue Thin" charset="0"/>
              </a:rPr>
              <a:t>tenant 2</a:t>
            </a:r>
            <a:endParaRPr lang="en-US" sz="700">
              <a:solidFill>
                <a:srgbClr val="000000"/>
              </a:solidFill>
              <a:cs typeface="Helvetica Neue Thin" charset="0"/>
            </a:endParaRPr>
          </a:p>
        </p:txBody>
      </p:sp>
      <p:sp>
        <p:nvSpPr>
          <p:cNvPr id="36" name="Rectangle 26"/>
          <p:cNvSpPr>
            <a:spLocks/>
          </p:cNvSpPr>
          <p:nvPr/>
        </p:nvSpPr>
        <p:spPr bwMode="auto">
          <a:xfrm>
            <a:off x="3575447" y="4333010"/>
            <a:ext cx="872760" cy="31547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a:cs typeface="Helvetica Neue Thin" charset="0"/>
              </a:rPr>
              <a:t>tenant 3</a:t>
            </a:r>
            <a:endParaRPr lang="en-US" sz="700">
              <a:solidFill>
                <a:srgbClr val="000000"/>
              </a:solidFill>
              <a:cs typeface="Helvetica Neue Thin" charset="0"/>
            </a:endParaRPr>
          </a:p>
        </p:txBody>
      </p:sp>
      <p:grpSp>
        <p:nvGrpSpPr>
          <p:cNvPr id="37" name="Group 35"/>
          <p:cNvGrpSpPr>
            <a:grpSpLocks/>
          </p:cNvGrpSpPr>
          <p:nvPr/>
        </p:nvGrpSpPr>
        <p:grpSpPr bwMode="auto">
          <a:xfrm>
            <a:off x="2533650" y="741165"/>
            <a:ext cx="251222" cy="3762970"/>
            <a:chOff x="-127000" y="-50801"/>
            <a:chExt cx="670263" cy="10035848"/>
          </a:xfrm>
        </p:grpSpPr>
        <p:pic>
          <p:nvPicPr>
            <p:cNvPr id="38" name="Picture 3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rot="16200000">
              <a:off x="-4787556" y="4916298"/>
              <a:ext cx="10035848" cy="10165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nvGrpSpPr>
            <p:cNvPr id="39" name="Group 37"/>
            <p:cNvGrpSpPr>
              <a:grpSpLocks/>
            </p:cNvGrpSpPr>
            <p:nvPr/>
          </p:nvGrpSpPr>
          <p:grpSpPr bwMode="auto">
            <a:xfrm>
              <a:off x="-127000" y="2903508"/>
              <a:ext cx="670263" cy="670264"/>
              <a:chOff x="-127000" y="-127000"/>
              <a:chExt cx="670263" cy="670263"/>
            </a:xfrm>
          </p:grpSpPr>
          <p:sp>
            <p:nvSpPr>
              <p:cNvPr id="40" name="AutoShape 38"/>
              <p:cNvSpPr>
                <a:spLocks/>
              </p:cNvSpPr>
              <p:nvPr/>
            </p:nvSpPr>
            <p:spPr bwMode="auto">
              <a:xfrm>
                <a:off x="64" y="415"/>
                <a:ext cx="416135" cy="41597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CAA"/>
              </a:solidFill>
              <a:ln>
                <a:noFill/>
              </a:ln>
              <a:effectLst/>
              <a:extLs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pic>
            <p:nvPicPr>
              <p:cNvPr id="41" name="Picture 39"/>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27000" y="-126601"/>
                <a:ext cx="670263" cy="6700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grpSp>
      <p:grpSp>
        <p:nvGrpSpPr>
          <p:cNvPr id="42" name="Group 40"/>
          <p:cNvGrpSpPr>
            <a:grpSpLocks/>
          </p:cNvGrpSpPr>
          <p:nvPr/>
        </p:nvGrpSpPr>
        <p:grpSpPr bwMode="auto">
          <a:xfrm>
            <a:off x="3224213" y="741165"/>
            <a:ext cx="248841" cy="3762970"/>
            <a:chOff x="-127001" y="-50801"/>
            <a:chExt cx="663319" cy="10035848"/>
          </a:xfrm>
        </p:grpSpPr>
        <p:pic>
          <p:nvPicPr>
            <p:cNvPr id="43" name="Picture 4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rot="16200000">
              <a:off x="-4830722" y="4916343"/>
              <a:ext cx="10035848" cy="1015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nvGrpSpPr>
            <p:cNvPr id="44" name="Group 42"/>
            <p:cNvGrpSpPr>
              <a:grpSpLocks/>
            </p:cNvGrpSpPr>
            <p:nvPr/>
          </p:nvGrpSpPr>
          <p:grpSpPr bwMode="auto">
            <a:xfrm>
              <a:off x="-127001" y="2906981"/>
              <a:ext cx="663319" cy="663318"/>
              <a:chOff x="-127001" y="-127001"/>
              <a:chExt cx="663319" cy="663319"/>
            </a:xfrm>
          </p:grpSpPr>
          <p:sp>
            <p:nvSpPr>
              <p:cNvPr id="45" name="AutoShape 43"/>
              <p:cNvSpPr>
                <a:spLocks/>
              </p:cNvSpPr>
              <p:nvPr/>
            </p:nvSpPr>
            <p:spPr bwMode="auto">
              <a:xfrm>
                <a:off x="-50" y="117"/>
                <a:ext cx="409417" cy="40962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CAA"/>
              </a:solidFill>
              <a:ln>
                <a:noFill/>
              </a:ln>
              <a:effectLst/>
              <a:extLs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pic>
            <p:nvPicPr>
              <p:cNvPr id="46" name="Picture 44"/>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27001" y="-126899"/>
                <a:ext cx="663319" cy="6636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grpSp>
      <p:sp>
        <p:nvSpPr>
          <p:cNvPr id="47" name="Shape 185"/>
          <p:cNvSpPr txBox="1">
            <a:spLocks/>
          </p:cNvSpPr>
          <p:nvPr/>
        </p:nvSpPr>
        <p:spPr>
          <a:xfrm>
            <a:off x="366713" y="325438"/>
            <a:ext cx="8410576" cy="623888"/>
          </a:xfrm>
          <a:prstGeom prst="rect">
            <a:avLst/>
          </a:prstGeom>
        </p:spPr>
        <p:txBody>
          <a:bodyPr/>
          <a:lstStyle>
            <a:lvl1pPr>
              <a:lnSpc>
                <a:spcPct val="90000"/>
              </a:lnSpc>
              <a:defRPr sz="3200">
                <a:solidFill>
                  <a:srgbClr val="008881"/>
                </a:solidFill>
                <a:uFill>
                  <a:solidFill>
                    <a:srgbClr val="008881"/>
                  </a:solidFill>
                </a:uFill>
                <a:latin typeface="Arial"/>
                <a:ea typeface="Arial"/>
                <a:cs typeface="Arial"/>
                <a:sym typeface="Arial"/>
              </a:defRPr>
            </a:lvl1pPr>
            <a:lvl2pPr>
              <a:lnSpc>
                <a:spcPct val="90000"/>
              </a:lnSpc>
              <a:defRPr sz="3200">
                <a:solidFill>
                  <a:srgbClr val="008881"/>
                </a:solidFill>
                <a:uFill>
                  <a:solidFill>
                    <a:srgbClr val="008881"/>
                  </a:solidFill>
                </a:uFill>
                <a:latin typeface="Arial"/>
                <a:ea typeface="Arial"/>
                <a:cs typeface="Arial"/>
                <a:sym typeface="Arial"/>
              </a:defRPr>
            </a:lvl2pPr>
            <a:lvl3pPr>
              <a:lnSpc>
                <a:spcPct val="90000"/>
              </a:lnSpc>
              <a:defRPr sz="3200">
                <a:solidFill>
                  <a:srgbClr val="008881"/>
                </a:solidFill>
                <a:uFill>
                  <a:solidFill>
                    <a:srgbClr val="008881"/>
                  </a:solidFill>
                </a:uFill>
                <a:latin typeface="Arial"/>
                <a:ea typeface="Arial"/>
                <a:cs typeface="Arial"/>
                <a:sym typeface="Arial"/>
              </a:defRPr>
            </a:lvl3pPr>
            <a:lvl4pPr>
              <a:lnSpc>
                <a:spcPct val="90000"/>
              </a:lnSpc>
              <a:defRPr sz="3200">
                <a:solidFill>
                  <a:srgbClr val="008881"/>
                </a:solidFill>
                <a:uFill>
                  <a:solidFill>
                    <a:srgbClr val="008881"/>
                  </a:solidFill>
                </a:uFill>
                <a:latin typeface="Arial"/>
                <a:ea typeface="Arial"/>
                <a:cs typeface="Arial"/>
                <a:sym typeface="Arial"/>
              </a:defRPr>
            </a:lvl4pPr>
            <a:lvl5pPr>
              <a:lnSpc>
                <a:spcPct val="90000"/>
              </a:lnSpc>
              <a:defRPr sz="3200">
                <a:solidFill>
                  <a:srgbClr val="008881"/>
                </a:solidFill>
                <a:uFill>
                  <a:solidFill>
                    <a:srgbClr val="008881"/>
                  </a:solidFill>
                </a:uFill>
                <a:latin typeface="Arial"/>
                <a:ea typeface="Arial"/>
                <a:cs typeface="Arial"/>
                <a:sym typeface="Arial"/>
              </a:defRPr>
            </a:lvl5pPr>
            <a:lvl6pPr>
              <a:lnSpc>
                <a:spcPct val="90000"/>
              </a:lnSpc>
              <a:defRPr sz="3200">
                <a:solidFill>
                  <a:srgbClr val="008881"/>
                </a:solidFill>
                <a:uFill>
                  <a:solidFill>
                    <a:srgbClr val="008881"/>
                  </a:solidFill>
                </a:uFill>
                <a:latin typeface="Arial"/>
                <a:ea typeface="Arial"/>
                <a:cs typeface="Arial"/>
                <a:sym typeface="Arial"/>
              </a:defRPr>
            </a:lvl6pPr>
            <a:lvl7pPr>
              <a:lnSpc>
                <a:spcPct val="90000"/>
              </a:lnSpc>
              <a:defRPr sz="3200">
                <a:solidFill>
                  <a:srgbClr val="008881"/>
                </a:solidFill>
                <a:uFill>
                  <a:solidFill>
                    <a:srgbClr val="008881"/>
                  </a:solidFill>
                </a:uFill>
                <a:latin typeface="Arial"/>
                <a:ea typeface="Arial"/>
                <a:cs typeface="Arial"/>
                <a:sym typeface="Arial"/>
              </a:defRPr>
            </a:lvl7pPr>
            <a:lvl8pPr>
              <a:lnSpc>
                <a:spcPct val="90000"/>
              </a:lnSpc>
              <a:defRPr sz="3200">
                <a:solidFill>
                  <a:srgbClr val="008881"/>
                </a:solidFill>
                <a:uFill>
                  <a:solidFill>
                    <a:srgbClr val="008881"/>
                  </a:solidFill>
                </a:uFill>
                <a:latin typeface="Arial"/>
                <a:ea typeface="Arial"/>
                <a:cs typeface="Arial"/>
                <a:sym typeface="Arial"/>
              </a:defRPr>
            </a:lvl8pPr>
            <a:lvl9pPr>
              <a:lnSpc>
                <a:spcPct val="90000"/>
              </a:lnSpc>
              <a:defRPr sz="3200">
                <a:solidFill>
                  <a:srgbClr val="008881"/>
                </a:solidFill>
                <a:uFill>
                  <a:solidFill>
                    <a:srgbClr val="008881"/>
                  </a:solidFill>
                </a:uFill>
                <a:latin typeface="Arial"/>
                <a:ea typeface="Arial"/>
                <a:cs typeface="Arial"/>
                <a:sym typeface="Arial"/>
              </a:defRPr>
            </a:lvl9pPr>
          </a:lstStyle>
          <a:p>
            <a:pPr>
              <a:defRPr sz="1800">
                <a:solidFill>
                  <a:srgbClr val="000000"/>
                </a:solidFill>
                <a:uFillTx/>
              </a:defRPr>
            </a:pPr>
            <a:r>
              <a:rPr lang="en-US" sz="2800" dirty="0" smtClean="0">
                <a:solidFill>
                  <a:srgbClr val="0F786E"/>
                </a:solidFill>
              </a:rPr>
              <a:t>Container Isolation</a:t>
            </a:r>
            <a:endParaRPr lang="en-US" sz="2800" dirty="0">
              <a:solidFill>
                <a:srgbClr val="0F786E"/>
              </a:solidFill>
            </a:endParaRPr>
          </a:p>
        </p:txBody>
      </p:sp>
    </p:spTree>
    <p:extLst>
      <p:ext uri="{BB962C8B-B14F-4D97-AF65-F5344CB8AC3E}">
        <p14:creationId xmlns:p14="http://schemas.microsoft.com/office/powerpoint/2010/main" val="65606815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7887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78878"/>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788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877" grpId="0" autoUpdateAnimBg="0"/>
      <p:bldP spid="78878" grpId="0" autoUpdateAnimBg="0"/>
      <p:bldP spid="78879" grpId="0" autoUpdateAnimBg="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 name="Shape 270"/>
          <p:cNvSpPr/>
          <p:nvPr/>
        </p:nvSpPr>
        <p:spPr>
          <a:xfrm>
            <a:off x="1105756" y="706922"/>
            <a:ext cx="7875778" cy="3729657"/>
          </a:xfrm>
          <a:prstGeom prst="roundRect">
            <a:avLst>
              <a:gd name="adj" fmla="val 0"/>
            </a:avLst>
          </a:prstGeom>
          <a:solidFill>
            <a:srgbClr val="A7A7A7">
              <a:alpha val="19118"/>
            </a:srgbClr>
          </a:solidFill>
          <a:ln w="12700">
            <a:miter lim="400000"/>
          </a:ln>
        </p:spPr>
        <p:txBody>
          <a:bodyPr lIns="50800" tIns="50800" rIns="50800" bIns="50800" anchor="ctr"/>
          <a:lstStyle/>
          <a:p>
            <a:pPr lvl="0" algn="ctr" defTabSz="825500">
              <a:defRPr sz="3200">
                <a:solidFill>
                  <a:srgbClr val="FFFFFF"/>
                </a:solidFill>
                <a:uFillTx/>
                <a:latin typeface="Helvetica Light"/>
                <a:ea typeface="Helvetica Light"/>
                <a:cs typeface="Helvetica Light"/>
                <a:sym typeface="Helvetica Light"/>
              </a:defRPr>
            </a:pPr>
            <a:endParaRPr/>
          </a:p>
        </p:txBody>
      </p:sp>
      <p:sp>
        <p:nvSpPr>
          <p:cNvPr id="271" name="Shape 271"/>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15</a:t>
            </a:fld>
            <a:endParaRPr sz="800">
              <a:solidFill>
                <a:srgbClr val="808080"/>
              </a:solidFill>
              <a:uFill>
                <a:solidFill>
                  <a:srgbClr val="808080"/>
                </a:solidFill>
              </a:uFill>
            </a:endParaRPr>
          </a:p>
        </p:txBody>
      </p:sp>
      <p:grpSp>
        <p:nvGrpSpPr>
          <p:cNvPr id="274" name="Group 274"/>
          <p:cNvGrpSpPr/>
          <p:nvPr/>
        </p:nvGrpSpPr>
        <p:grpSpPr>
          <a:xfrm>
            <a:off x="1966827" y="1153820"/>
            <a:ext cx="2361553" cy="387176"/>
            <a:chOff x="0" y="0"/>
            <a:chExt cx="2361551" cy="387174"/>
          </a:xfrm>
        </p:grpSpPr>
        <p:sp>
          <p:nvSpPr>
            <p:cNvPr id="272" name="Shape 272"/>
            <p:cNvSpPr/>
            <p:nvPr/>
          </p:nvSpPr>
          <p:spPr>
            <a:xfrm>
              <a:off x="0" y="0"/>
              <a:ext cx="2361552" cy="387175"/>
            </a:xfrm>
            <a:prstGeom prst="roundRect">
              <a:avLst>
                <a:gd name="adj" fmla="val 13038"/>
              </a:avLst>
            </a:prstGeom>
            <a:solidFill>
              <a:srgbClr val="545454"/>
            </a:solid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defRPr>
                  <a:solidFill>
                    <a:srgbClr val="FFFFFF"/>
                  </a:solidFill>
                  <a:latin typeface="Avenir Next"/>
                  <a:ea typeface="Avenir Next"/>
                  <a:cs typeface="Avenir Next"/>
                  <a:sym typeface="Avenir Next"/>
                </a:defRPr>
              </a:lvl1pPr>
            </a:lstStyle>
            <a:p>
              <a:pPr lvl="0">
                <a:defRPr>
                  <a:solidFill>
                    <a:srgbClr val="000000"/>
                  </a:solidFill>
                  <a:uFillTx/>
                </a:defRPr>
              </a:pPr>
              <a:r>
                <a:rPr>
                  <a:solidFill>
                    <a:srgbClr val="FFFFFF"/>
                  </a:solidFill>
                  <a:uFill>
                    <a:solidFill>
                      <a:srgbClr val="4D4D4D"/>
                    </a:solidFill>
                  </a:uFill>
                </a:rPr>
                <a:t>        Blobstore</a:t>
              </a:r>
            </a:p>
          </p:txBody>
        </p:sp>
        <p:sp>
          <p:nvSpPr>
            <p:cNvPr id="273" name="Shape 273"/>
            <p:cNvSpPr/>
            <p:nvPr/>
          </p:nvSpPr>
          <p:spPr>
            <a:xfrm>
              <a:off x="140591" y="85728"/>
              <a:ext cx="206830" cy="215719"/>
            </a:xfrm>
            <a:custGeom>
              <a:avLst/>
              <a:gdLst/>
              <a:ahLst/>
              <a:cxnLst>
                <a:cxn ang="0">
                  <a:pos x="wd2" y="hd2"/>
                </a:cxn>
                <a:cxn ang="5400000">
                  <a:pos x="wd2" y="hd2"/>
                </a:cxn>
                <a:cxn ang="10800000">
                  <a:pos x="wd2" y="hd2"/>
                </a:cxn>
                <a:cxn ang="16200000">
                  <a:pos x="wd2" y="hd2"/>
                </a:cxn>
              </a:cxnLst>
              <a:rect l="0" t="0" r="r" b="b"/>
              <a:pathLst>
                <a:path w="21600" h="21600" extrusionOk="0">
                  <a:moveTo>
                    <a:pt x="0" y="12228"/>
                  </a:moveTo>
                  <a:cubicBezTo>
                    <a:pt x="0" y="13862"/>
                    <a:pt x="4835" y="15186"/>
                    <a:pt x="10800" y="15186"/>
                  </a:cubicBezTo>
                  <a:cubicBezTo>
                    <a:pt x="16765" y="15186"/>
                    <a:pt x="21600" y="13862"/>
                    <a:pt x="21600" y="12228"/>
                  </a:cubicBezTo>
                  <a:lnTo>
                    <a:pt x="21600" y="18660"/>
                  </a:lnTo>
                  <a:lnTo>
                    <a:pt x="21593" y="18660"/>
                  </a:lnTo>
                  <a:cubicBezTo>
                    <a:pt x="21563" y="20285"/>
                    <a:pt x="16742" y="21600"/>
                    <a:pt x="10800" y="21600"/>
                  </a:cubicBezTo>
                  <a:cubicBezTo>
                    <a:pt x="4858" y="21600"/>
                    <a:pt x="37" y="20285"/>
                    <a:pt x="7" y="18660"/>
                  </a:cubicBezTo>
                  <a:lnTo>
                    <a:pt x="0" y="18660"/>
                  </a:lnTo>
                  <a:lnTo>
                    <a:pt x="0" y="18641"/>
                  </a:lnTo>
                  <a:close/>
                  <a:moveTo>
                    <a:pt x="0" y="4106"/>
                  </a:moveTo>
                  <a:cubicBezTo>
                    <a:pt x="0" y="5740"/>
                    <a:pt x="4835" y="7065"/>
                    <a:pt x="10800" y="7065"/>
                  </a:cubicBezTo>
                  <a:cubicBezTo>
                    <a:pt x="16765" y="7065"/>
                    <a:pt x="21600" y="5740"/>
                    <a:pt x="21600" y="4106"/>
                  </a:cubicBezTo>
                  <a:lnTo>
                    <a:pt x="21600" y="10538"/>
                  </a:lnTo>
                  <a:lnTo>
                    <a:pt x="21593" y="10538"/>
                  </a:lnTo>
                  <a:cubicBezTo>
                    <a:pt x="21563" y="12164"/>
                    <a:pt x="16742" y="13478"/>
                    <a:pt x="10800" y="13478"/>
                  </a:cubicBezTo>
                  <a:cubicBezTo>
                    <a:pt x="4858" y="13478"/>
                    <a:pt x="37" y="12164"/>
                    <a:pt x="7" y="10538"/>
                  </a:cubicBezTo>
                  <a:lnTo>
                    <a:pt x="0" y="10538"/>
                  </a:lnTo>
                  <a:lnTo>
                    <a:pt x="0" y="10520"/>
                  </a:lnTo>
                  <a:close/>
                  <a:moveTo>
                    <a:pt x="10800" y="0"/>
                  </a:moveTo>
                  <a:cubicBezTo>
                    <a:pt x="16437" y="0"/>
                    <a:pt x="21006" y="1252"/>
                    <a:pt x="21006" y="2796"/>
                  </a:cubicBezTo>
                  <a:cubicBezTo>
                    <a:pt x="21006" y="4340"/>
                    <a:pt x="16437" y="5592"/>
                    <a:pt x="10800" y="5592"/>
                  </a:cubicBezTo>
                  <a:cubicBezTo>
                    <a:pt x="5163" y="5592"/>
                    <a:pt x="594" y="4340"/>
                    <a:pt x="594" y="2796"/>
                  </a:cubicBezTo>
                  <a:cubicBezTo>
                    <a:pt x="594" y="1252"/>
                    <a:pt x="5163" y="0"/>
                    <a:pt x="10800" y="0"/>
                  </a:cubicBezTo>
                  <a:close/>
                </a:path>
              </a:pathLst>
            </a:custGeom>
            <a:solidFill>
              <a:srgbClr val="FFFFFF"/>
            </a:solidFill>
            <a:ln w="12700" cap="flat">
              <a:noFill/>
              <a:miter lim="400000"/>
              <a:tailEnd type="triangle" w="med" len="med"/>
            </a:ln>
            <a:effectLst/>
          </p:spPr>
          <p:txBody>
            <a:bodyPr wrap="square" lIns="0" tIns="0" rIns="0" bIns="0" numCol="1" anchor="ctr">
              <a:noAutofit/>
            </a:bodyPr>
            <a:lstStyle/>
            <a:p>
              <a:pPr lvl="0" algn="ctr">
                <a:defRPr>
                  <a:solidFill>
                    <a:srgbClr val="FFFFFF"/>
                  </a:solidFill>
                  <a:uFillTx/>
                </a:defRPr>
              </a:pPr>
              <a:endParaRPr/>
            </a:p>
          </p:txBody>
        </p:sp>
      </p:grpSp>
      <p:grpSp>
        <p:nvGrpSpPr>
          <p:cNvPr id="277" name="Group 277"/>
          <p:cNvGrpSpPr/>
          <p:nvPr/>
        </p:nvGrpSpPr>
        <p:grpSpPr>
          <a:xfrm>
            <a:off x="1193450" y="807151"/>
            <a:ext cx="367763" cy="3529198"/>
            <a:chOff x="0" y="0"/>
            <a:chExt cx="367761" cy="3529197"/>
          </a:xfrm>
        </p:grpSpPr>
        <p:sp>
          <p:nvSpPr>
            <p:cNvPr id="275" name="Shape 275"/>
            <p:cNvSpPr/>
            <p:nvPr/>
          </p:nvSpPr>
          <p:spPr>
            <a:xfrm rot="16200000">
              <a:off x="-1580718" y="1580718"/>
              <a:ext cx="3529198" cy="367762"/>
            </a:xfrm>
            <a:prstGeom prst="roundRect">
              <a:avLst>
                <a:gd name="adj" fmla="val 13079"/>
              </a:avLst>
            </a:prstGeom>
            <a:solidFill>
              <a:srgbClr val="5E5E5E"/>
            </a:solid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defRPr>
                  <a:solidFill>
                    <a:srgbClr val="FFFFFF"/>
                  </a:solidFill>
                  <a:latin typeface="Avenir Next"/>
                  <a:ea typeface="Avenir Next"/>
                  <a:cs typeface="Avenir Next"/>
                  <a:sym typeface="Avenir Next"/>
                </a:defRPr>
              </a:lvl1pPr>
            </a:lstStyle>
            <a:p>
              <a:pPr lvl="0">
                <a:defRPr>
                  <a:solidFill>
                    <a:srgbClr val="000000"/>
                  </a:solidFill>
                  <a:uFillTx/>
                </a:defRPr>
              </a:pPr>
              <a:r>
                <a:rPr>
                  <a:solidFill>
                    <a:srgbClr val="FFFFFF"/>
                  </a:solidFill>
                  <a:uFill>
                    <a:solidFill>
                      <a:srgbClr val="4D4D4D"/>
                    </a:solidFill>
                  </a:uFill>
                </a:rPr>
                <a:t>        Router</a:t>
              </a:r>
            </a:p>
          </p:txBody>
        </p:sp>
        <p:pic>
          <p:nvPicPr>
            <p:cNvPr id="276" name="pasted-image.pdf"/>
            <p:cNvPicPr/>
            <p:nvPr/>
          </p:nvPicPr>
          <p:blipFill>
            <a:blip r:embed="rId2">
              <a:extLst/>
            </a:blip>
            <a:stretch>
              <a:fillRect/>
            </a:stretch>
          </p:blipFill>
          <p:spPr>
            <a:xfrm rot="16200000">
              <a:off x="74044" y="3210348"/>
              <a:ext cx="228477" cy="228477"/>
            </a:xfrm>
            <a:prstGeom prst="rect">
              <a:avLst/>
            </a:prstGeom>
            <a:ln w="3175" cap="flat">
              <a:noFill/>
              <a:miter lim="400000"/>
            </a:ln>
            <a:effectLst/>
          </p:spPr>
        </p:pic>
      </p:grpSp>
      <p:grpSp>
        <p:nvGrpSpPr>
          <p:cNvPr id="280" name="Group 280"/>
          <p:cNvGrpSpPr/>
          <p:nvPr/>
        </p:nvGrpSpPr>
        <p:grpSpPr>
          <a:xfrm>
            <a:off x="4578355" y="1176748"/>
            <a:ext cx="2361552" cy="364248"/>
            <a:chOff x="0" y="0"/>
            <a:chExt cx="2361551" cy="364246"/>
          </a:xfrm>
        </p:grpSpPr>
        <p:sp>
          <p:nvSpPr>
            <p:cNvPr id="278" name="Shape 278"/>
            <p:cNvSpPr/>
            <p:nvPr/>
          </p:nvSpPr>
          <p:spPr>
            <a:xfrm>
              <a:off x="0" y="0"/>
              <a:ext cx="2361552" cy="364247"/>
            </a:xfrm>
            <a:prstGeom prst="roundRect">
              <a:avLst>
                <a:gd name="adj" fmla="val 13858"/>
              </a:avLst>
            </a:prstGeom>
            <a:solidFill>
              <a:srgbClr val="29756E"/>
            </a:solid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defRPr>
                  <a:solidFill>
                    <a:srgbClr val="FFFFFF"/>
                  </a:solidFill>
                  <a:latin typeface="Avenir Next"/>
                  <a:ea typeface="Avenir Next"/>
                  <a:cs typeface="Avenir Next"/>
                  <a:sym typeface="Avenir Next"/>
                </a:defRPr>
              </a:lvl1pPr>
            </a:lstStyle>
            <a:p>
              <a:pPr lvl="0">
                <a:defRPr>
                  <a:solidFill>
                    <a:srgbClr val="000000"/>
                  </a:solidFill>
                  <a:uFillTx/>
                </a:defRPr>
              </a:pPr>
              <a:r>
                <a:rPr>
                  <a:solidFill>
                    <a:srgbClr val="FFFFFF"/>
                  </a:solidFill>
                  <a:uFill>
                    <a:solidFill>
                      <a:srgbClr val="4D4D4D"/>
                    </a:solidFill>
                  </a:uFill>
                </a:rPr>
                <a:t>        Cloud Controller</a:t>
              </a:r>
            </a:p>
          </p:txBody>
        </p:sp>
        <p:pic>
          <p:nvPicPr>
            <p:cNvPr id="279" name="pasted-image.pdf"/>
            <p:cNvPicPr/>
            <p:nvPr/>
          </p:nvPicPr>
          <p:blipFill>
            <a:blip r:embed="rId3">
              <a:extLst/>
            </a:blip>
            <a:stretch>
              <a:fillRect/>
            </a:stretch>
          </p:blipFill>
          <p:spPr>
            <a:xfrm>
              <a:off x="128592" y="45074"/>
              <a:ext cx="213189" cy="274099"/>
            </a:xfrm>
            <a:prstGeom prst="rect">
              <a:avLst/>
            </a:prstGeom>
            <a:ln w="3175" cap="flat">
              <a:noFill/>
              <a:miter lim="400000"/>
            </a:ln>
            <a:effectLst/>
          </p:spPr>
        </p:pic>
      </p:grpSp>
      <p:grpSp>
        <p:nvGrpSpPr>
          <p:cNvPr id="283" name="Group 283"/>
          <p:cNvGrpSpPr/>
          <p:nvPr/>
        </p:nvGrpSpPr>
        <p:grpSpPr>
          <a:xfrm>
            <a:off x="1810704" y="3050448"/>
            <a:ext cx="1595448" cy="917754"/>
            <a:chOff x="0" y="0"/>
            <a:chExt cx="1595447" cy="917752"/>
          </a:xfrm>
        </p:grpSpPr>
        <p:sp>
          <p:nvSpPr>
            <p:cNvPr id="281" name="Shape 281"/>
            <p:cNvSpPr/>
            <p:nvPr/>
          </p:nvSpPr>
          <p:spPr>
            <a:xfrm>
              <a:off x="0" y="0"/>
              <a:ext cx="1595448" cy="917753"/>
            </a:xfrm>
            <a:prstGeom prst="roundRect">
              <a:avLst>
                <a:gd name="adj" fmla="val 5535"/>
              </a:avLst>
            </a:prstGeom>
            <a:solidFill>
              <a:srgbClr val="29756E"/>
            </a:solid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defRPr>
                  <a:solidFill>
                    <a:srgbClr val="FFFFFF"/>
                  </a:solidFill>
                  <a:latin typeface="Avenir Next"/>
                  <a:ea typeface="Avenir Next"/>
                  <a:cs typeface="Avenir Next"/>
                  <a:sym typeface="Avenir Next"/>
                </a:defRPr>
              </a:lvl1pPr>
            </a:lstStyle>
            <a:p>
              <a:pPr lvl="0">
                <a:defRPr>
                  <a:solidFill>
                    <a:srgbClr val="000000"/>
                  </a:solidFill>
                  <a:uFillTx/>
                </a:defRPr>
              </a:pPr>
              <a:r>
                <a:rPr>
                  <a:solidFill>
                    <a:srgbClr val="FFFFFF"/>
                  </a:solidFill>
                  <a:uFill>
                    <a:solidFill>
                      <a:srgbClr val="4D4D4D"/>
                    </a:solidFill>
                  </a:uFill>
                </a:rPr>
                <a:t>       DEA</a:t>
              </a:r>
            </a:p>
          </p:txBody>
        </p:sp>
        <p:pic>
          <p:nvPicPr>
            <p:cNvPr id="282" name="pasted-image.pdf"/>
            <p:cNvPicPr/>
            <p:nvPr/>
          </p:nvPicPr>
          <p:blipFill>
            <a:blip r:embed="rId4">
              <a:extLst/>
            </a:blip>
            <a:stretch>
              <a:fillRect/>
            </a:stretch>
          </p:blipFill>
          <p:spPr>
            <a:xfrm>
              <a:off x="128592" y="38100"/>
              <a:ext cx="241301" cy="228600"/>
            </a:xfrm>
            <a:prstGeom prst="rect">
              <a:avLst/>
            </a:prstGeom>
            <a:ln w="3175" cap="flat">
              <a:noFill/>
              <a:miter lim="400000"/>
            </a:ln>
            <a:effectLst/>
          </p:spPr>
        </p:pic>
      </p:grpSp>
      <p:pic>
        <p:nvPicPr>
          <p:cNvPr id="284" name="pasted-image.pdf"/>
          <p:cNvPicPr/>
          <p:nvPr/>
        </p:nvPicPr>
        <p:blipFill>
          <a:blip r:embed="rId5">
            <a:extLst/>
          </a:blip>
          <a:stretch>
            <a:fillRect/>
          </a:stretch>
        </p:blipFill>
        <p:spPr>
          <a:xfrm>
            <a:off x="4003666" y="1226758"/>
            <a:ext cx="165101" cy="241301"/>
          </a:xfrm>
          <a:prstGeom prst="rect">
            <a:avLst/>
          </a:prstGeom>
          <a:ln w="12700">
            <a:miter lim="400000"/>
          </a:ln>
        </p:spPr>
      </p:pic>
      <p:grpSp>
        <p:nvGrpSpPr>
          <p:cNvPr id="287" name="Group 287"/>
          <p:cNvGrpSpPr/>
          <p:nvPr/>
        </p:nvGrpSpPr>
        <p:grpSpPr>
          <a:xfrm>
            <a:off x="3147603" y="1982795"/>
            <a:ext cx="2633632" cy="388404"/>
            <a:chOff x="0" y="0"/>
            <a:chExt cx="2633630" cy="388403"/>
          </a:xfrm>
        </p:grpSpPr>
        <p:sp>
          <p:nvSpPr>
            <p:cNvPr id="285" name="Shape 285"/>
            <p:cNvSpPr/>
            <p:nvPr/>
          </p:nvSpPr>
          <p:spPr>
            <a:xfrm>
              <a:off x="0" y="0"/>
              <a:ext cx="2633631" cy="388404"/>
            </a:xfrm>
            <a:prstGeom prst="roundRect">
              <a:avLst>
                <a:gd name="adj" fmla="val 13079"/>
              </a:avLst>
            </a:prstGeom>
            <a:solidFill>
              <a:srgbClr val="29756E"/>
            </a:solid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defRPr>
                  <a:solidFill>
                    <a:srgbClr val="FFFFFF"/>
                  </a:solidFill>
                  <a:latin typeface="Avenir Next"/>
                  <a:ea typeface="Avenir Next"/>
                  <a:cs typeface="Avenir Next"/>
                  <a:sym typeface="Avenir Next"/>
                </a:defRPr>
              </a:lvl1pPr>
            </a:lstStyle>
            <a:p>
              <a:pPr lvl="0">
                <a:defRPr>
                  <a:solidFill>
                    <a:srgbClr val="000000"/>
                  </a:solidFill>
                  <a:uFillTx/>
                </a:defRPr>
              </a:pPr>
              <a:r>
                <a:rPr>
                  <a:solidFill>
                    <a:srgbClr val="FFFFFF"/>
                  </a:solidFill>
                  <a:uFill>
                    <a:solidFill>
                      <a:srgbClr val="4D4D4D"/>
                    </a:solidFill>
                  </a:uFill>
                </a:rPr>
                <a:t>        Messaging (NATS)</a:t>
              </a:r>
            </a:p>
          </p:txBody>
        </p:sp>
        <p:pic>
          <p:nvPicPr>
            <p:cNvPr id="286" name="pasted-image.pdf"/>
            <p:cNvPicPr/>
            <p:nvPr/>
          </p:nvPicPr>
          <p:blipFill>
            <a:blip r:embed="rId6">
              <a:extLst/>
            </a:blip>
            <a:stretch>
              <a:fillRect/>
            </a:stretch>
          </p:blipFill>
          <p:spPr>
            <a:xfrm>
              <a:off x="52694" y="86251"/>
              <a:ext cx="266701" cy="215901"/>
            </a:xfrm>
            <a:prstGeom prst="rect">
              <a:avLst/>
            </a:prstGeom>
            <a:ln w="3175" cap="flat">
              <a:noFill/>
              <a:miter lim="400000"/>
            </a:ln>
            <a:effectLst/>
          </p:spPr>
        </p:pic>
      </p:grpSp>
      <p:grpSp>
        <p:nvGrpSpPr>
          <p:cNvPr id="290" name="Group 290"/>
          <p:cNvGrpSpPr/>
          <p:nvPr/>
        </p:nvGrpSpPr>
        <p:grpSpPr>
          <a:xfrm>
            <a:off x="3655643" y="3050448"/>
            <a:ext cx="1595448" cy="917754"/>
            <a:chOff x="0" y="0"/>
            <a:chExt cx="1595447" cy="917752"/>
          </a:xfrm>
        </p:grpSpPr>
        <p:sp>
          <p:nvSpPr>
            <p:cNvPr id="288" name="Shape 288"/>
            <p:cNvSpPr/>
            <p:nvPr/>
          </p:nvSpPr>
          <p:spPr>
            <a:xfrm>
              <a:off x="0" y="0"/>
              <a:ext cx="1595448" cy="917753"/>
            </a:xfrm>
            <a:prstGeom prst="roundRect">
              <a:avLst>
                <a:gd name="adj" fmla="val 5535"/>
              </a:avLst>
            </a:prstGeom>
            <a:solidFill>
              <a:srgbClr val="29756E"/>
            </a:solid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defRPr>
                  <a:solidFill>
                    <a:srgbClr val="FFFFFF"/>
                  </a:solidFill>
                  <a:latin typeface="Avenir Next"/>
                  <a:ea typeface="Avenir Next"/>
                  <a:cs typeface="Avenir Next"/>
                  <a:sym typeface="Avenir Next"/>
                </a:defRPr>
              </a:lvl1pPr>
            </a:lstStyle>
            <a:p>
              <a:pPr lvl="0">
                <a:defRPr>
                  <a:solidFill>
                    <a:srgbClr val="000000"/>
                  </a:solidFill>
                  <a:uFillTx/>
                </a:defRPr>
              </a:pPr>
              <a:r>
                <a:rPr>
                  <a:solidFill>
                    <a:srgbClr val="FFFFFF"/>
                  </a:solidFill>
                  <a:uFill>
                    <a:solidFill>
                      <a:srgbClr val="4D4D4D"/>
                    </a:solidFill>
                  </a:uFill>
                </a:rPr>
                <a:t>       DEA</a:t>
              </a:r>
            </a:p>
          </p:txBody>
        </p:sp>
        <p:pic>
          <p:nvPicPr>
            <p:cNvPr id="289" name="pasted-image.pdf"/>
            <p:cNvPicPr/>
            <p:nvPr/>
          </p:nvPicPr>
          <p:blipFill>
            <a:blip r:embed="rId4">
              <a:extLst/>
            </a:blip>
            <a:stretch>
              <a:fillRect/>
            </a:stretch>
          </p:blipFill>
          <p:spPr>
            <a:xfrm>
              <a:off x="128592" y="38100"/>
              <a:ext cx="241301" cy="228600"/>
            </a:xfrm>
            <a:prstGeom prst="rect">
              <a:avLst/>
            </a:prstGeom>
            <a:ln w="3175" cap="flat">
              <a:noFill/>
              <a:miter lim="400000"/>
            </a:ln>
            <a:effectLst/>
          </p:spPr>
        </p:pic>
      </p:grpSp>
      <p:grpSp>
        <p:nvGrpSpPr>
          <p:cNvPr id="293" name="Group 293"/>
          <p:cNvGrpSpPr/>
          <p:nvPr/>
        </p:nvGrpSpPr>
        <p:grpSpPr>
          <a:xfrm>
            <a:off x="5509559" y="3050448"/>
            <a:ext cx="1595448" cy="917754"/>
            <a:chOff x="0" y="0"/>
            <a:chExt cx="1595447" cy="917752"/>
          </a:xfrm>
        </p:grpSpPr>
        <p:sp>
          <p:nvSpPr>
            <p:cNvPr id="291" name="Shape 291"/>
            <p:cNvSpPr/>
            <p:nvPr/>
          </p:nvSpPr>
          <p:spPr>
            <a:xfrm>
              <a:off x="0" y="0"/>
              <a:ext cx="1595448" cy="917753"/>
            </a:xfrm>
            <a:prstGeom prst="roundRect">
              <a:avLst>
                <a:gd name="adj" fmla="val 5535"/>
              </a:avLst>
            </a:prstGeom>
            <a:solidFill>
              <a:srgbClr val="29756E"/>
            </a:solid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defRPr>
                  <a:solidFill>
                    <a:srgbClr val="FFFFFF"/>
                  </a:solidFill>
                  <a:latin typeface="Avenir Next"/>
                  <a:ea typeface="Avenir Next"/>
                  <a:cs typeface="Avenir Next"/>
                  <a:sym typeface="Avenir Next"/>
                </a:defRPr>
              </a:lvl1pPr>
            </a:lstStyle>
            <a:p>
              <a:pPr lvl="0">
                <a:defRPr>
                  <a:solidFill>
                    <a:srgbClr val="000000"/>
                  </a:solidFill>
                  <a:uFillTx/>
                </a:defRPr>
              </a:pPr>
              <a:r>
                <a:rPr>
                  <a:solidFill>
                    <a:srgbClr val="FFFFFF"/>
                  </a:solidFill>
                  <a:uFill>
                    <a:solidFill>
                      <a:srgbClr val="4D4D4D"/>
                    </a:solidFill>
                  </a:uFill>
                </a:rPr>
                <a:t>       DEA</a:t>
              </a:r>
            </a:p>
          </p:txBody>
        </p:sp>
        <p:pic>
          <p:nvPicPr>
            <p:cNvPr id="292" name="pasted-image.pdf"/>
            <p:cNvPicPr/>
            <p:nvPr/>
          </p:nvPicPr>
          <p:blipFill>
            <a:blip r:embed="rId4">
              <a:extLst/>
            </a:blip>
            <a:stretch>
              <a:fillRect/>
            </a:stretch>
          </p:blipFill>
          <p:spPr>
            <a:xfrm>
              <a:off x="128592" y="38100"/>
              <a:ext cx="241301" cy="228600"/>
            </a:xfrm>
            <a:prstGeom prst="rect">
              <a:avLst/>
            </a:prstGeom>
            <a:ln w="3175" cap="flat">
              <a:noFill/>
              <a:miter lim="400000"/>
            </a:ln>
            <a:effectLst/>
          </p:spPr>
        </p:pic>
      </p:grpSp>
      <p:sp>
        <p:nvSpPr>
          <p:cNvPr id="294" name="Shape 294"/>
          <p:cNvSpPr/>
          <p:nvPr/>
        </p:nvSpPr>
        <p:spPr>
          <a:xfrm>
            <a:off x="1106516" y="698628"/>
            <a:ext cx="7874258" cy="3746244"/>
          </a:xfrm>
          <a:prstGeom prst="roundRect">
            <a:avLst>
              <a:gd name="adj" fmla="val 1356"/>
            </a:avLst>
          </a:prstGeom>
          <a:ln w="25400">
            <a:solidFill>
              <a:srgbClr val="29756E"/>
            </a:solidFill>
            <a:round/>
          </a:ln>
        </p:spPr>
        <p:txBody>
          <a:bodyPr lIns="0" tIns="0" rIns="0" bIns="0" anchor="ctr"/>
          <a:lstStyle/>
          <a:p>
            <a:pPr lvl="0"/>
            <a:endParaRPr/>
          </a:p>
        </p:txBody>
      </p:sp>
      <p:pic>
        <p:nvPicPr>
          <p:cNvPr id="295" name="droppedImage.png"/>
          <p:cNvPicPr/>
          <p:nvPr/>
        </p:nvPicPr>
        <p:blipFill>
          <a:blip r:embed="rId7">
            <a:extLst/>
          </a:blip>
          <a:srcRect l="3267" t="13725" r="13071" b="40958"/>
          <a:stretch>
            <a:fillRect/>
          </a:stretch>
        </p:blipFill>
        <p:spPr>
          <a:xfrm>
            <a:off x="7369380" y="3314320"/>
            <a:ext cx="1435528" cy="777578"/>
          </a:xfrm>
          <a:prstGeom prst="rect">
            <a:avLst/>
          </a:prstGeom>
          <a:ln w="3175">
            <a:miter lim="400000"/>
          </a:ln>
          <a:effectLst>
            <a:outerShdw blurRad="127000" dist="76200" dir="2700000" rotWithShape="0">
              <a:srgbClr val="000000">
                <a:alpha val="75000"/>
              </a:srgbClr>
            </a:outerShdw>
          </a:effectLst>
        </p:spPr>
      </p:pic>
      <p:sp>
        <p:nvSpPr>
          <p:cNvPr id="296" name="Shape 296"/>
          <p:cNvSpPr/>
          <p:nvPr/>
        </p:nvSpPr>
        <p:spPr>
          <a:xfrm>
            <a:off x="7710735" y="4023231"/>
            <a:ext cx="966192" cy="40894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a:solidFill>
                  <a:srgbClr val="33928A"/>
                </a:solidFill>
                <a:latin typeface="Avenir Next"/>
                <a:ea typeface="Avenir Next"/>
                <a:cs typeface="Avenir Next"/>
                <a:sym typeface="Avenir Next"/>
              </a:defRPr>
            </a:lvl1pPr>
          </a:lstStyle>
          <a:p>
            <a:pPr lvl="0">
              <a:defRPr>
                <a:solidFill>
                  <a:srgbClr val="000000"/>
                </a:solidFill>
                <a:uFillTx/>
              </a:defRPr>
            </a:pPr>
            <a:r>
              <a:rPr>
                <a:solidFill>
                  <a:srgbClr val="33928A"/>
                </a:solidFill>
                <a:uFill>
                  <a:solidFill>
                    <a:srgbClr val="4D4D4D"/>
                  </a:solidFill>
                </a:uFill>
              </a:rPr>
              <a:t>Runtime</a:t>
            </a:r>
          </a:p>
        </p:txBody>
      </p:sp>
      <p:sp>
        <p:nvSpPr>
          <p:cNvPr id="297" name="Shape 297"/>
          <p:cNvSpPr/>
          <p:nvPr/>
        </p:nvSpPr>
        <p:spPr>
          <a:xfrm rot="18900000">
            <a:off x="3996780" y="1274918"/>
            <a:ext cx="190952" cy="190952"/>
          </a:xfrm>
          <a:custGeom>
            <a:avLst/>
            <a:gdLst/>
            <a:ahLst/>
            <a:cxnLst>
              <a:cxn ang="0">
                <a:pos x="wd2" y="hd2"/>
              </a:cxn>
              <a:cxn ang="5400000">
                <a:pos x="wd2" y="hd2"/>
              </a:cxn>
              <a:cxn ang="10800000">
                <a:pos x="wd2" y="hd2"/>
              </a:cxn>
              <a:cxn ang="16200000">
                <a:pos x="wd2" y="hd2"/>
              </a:cxn>
            </a:cxnLst>
            <a:rect l="0" t="0" r="r" b="b"/>
            <a:pathLst>
              <a:path w="21600" h="21600" extrusionOk="0">
                <a:moveTo>
                  <a:pt x="0" y="12945"/>
                </a:moveTo>
                <a:cubicBezTo>
                  <a:pt x="0" y="8165"/>
                  <a:pt x="3875" y="4290"/>
                  <a:pt x="8655" y="4290"/>
                </a:cubicBezTo>
                <a:cubicBezTo>
                  <a:pt x="12970" y="4290"/>
                  <a:pt x="17285" y="2860"/>
                  <a:pt x="21600" y="0"/>
                </a:cubicBezTo>
                <a:cubicBezTo>
                  <a:pt x="18740" y="4315"/>
                  <a:pt x="17310" y="8630"/>
                  <a:pt x="17310" y="12945"/>
                </a:cubicBezTo>
                <a:cubicBezTo>
                  <a:pt x="17310" y="17725"/>
                  <a:pt x="13435" y="21600"/>
                  <a:pt x="8655" y="21600"/>
                </a:cubicBezTo>
                <a:cubicBezTo>
                  <a:pt x="3875" y="21600"/>
                  <a:pt x="0" y="17725"/>
                  <a:pt x="0" y="12945"/>
                </a:cubicBezTo>
                <a:close/>
              </a:path>
            </a:pathLst>
          </a:custGeom>
          <a:solidFill>
            <a:srgbClr val="FFFFFF"/>
          </a:solidFill>
          <a:ln w="12700">
            <a:miter lim="400000"/>
            <a:tailEnd type="triangle"/>
          </a:ln>
        </p:spPr>
        <p:txBody>
          <a:bodyPr lIns="0" tIns="0" rIns="0" bIns="0" anchor="ctr"/>
          <a:lstStyle/>
          <a:p>
            <a:pPr lvl="0" algn="ctr">
              <a:defRPr>
                <a:solidFill>
                  <a:srgbClr val="FFFFFF"/>
                </a:solidFill>
                <a:uFillTx/>
              </a:defRPr>
            </a:pPr>
            <a:endParaRPr/>
          </a:p>
        </p:txBody>
      </p:sp>
      <p:sp>
        <p:nvSpPr>
          <p:cNvPr id="298" name="Shape 298"/>
          <p:cNvSpPr/>
          <p:nvPr/>
        </p:nvSpPr>
        <p:spPr>
          <a:xfrm rot="18900000">
            <a:off x="3997401" y="1279005"/>
            <a:ext cx="190952" cy="190952"/>
          </a:xfrm>
          <a:custGeom>
            <a:avLst/>
            <a:gdLst/>
            <a:ahLst/>
            <a:cxnLst>
              <a:cxn ang="0">
                <a:pos x="wd2" y="hd2"/>
              </a:cxn>
              <a:cxn ang="5400000">
                <a:pos x="wd2" y="hd2"/>
              </a:cxn>
              <a:cxn ang="10800000">
                <a:pos x="wd2" y="hd2"/>
              </a:cxn>
              <a:cxn ang="16200000">
                <a:pos x="wd2" y="hd2"/>
              </a:cxn>
            </a:cxnLst>
            <a:rect l="0" t="0" r="r" b="b"/>
            <a:pathLst>
              <a:path w="21600" h="21600" extrusionOk="0">
                <a:moveTo>
                  <a:pt x="0" y="12945"/>
                </a:moveTo>
                <a:cubicBezTo>
                  <a:pt x="0" y="8165"/>
                  <a:pt x="3875" y="4290"/>
                  <a:pt x="8655" y="4290"/>
                </a:cubicBezTo>
                <a:cubicBezTo>
                  <a:pt x="12970" y="4290"/>
                  <a:pt x="17285" y="2860"/>
                  <a:pt x="21600" y="0"/>
                </a:cubicBezTo>
                <a:cubicBezTo>
                  <a:pt x="18740" y="4315"/>
                  <a:pt x="17310" y="8630"/>
                  <a:pt x="17310" y="12945"/>
                </a:cubicBezTo>
                <a:cubicBezTo>
                  <a:pt x="17310" y="17725"/>
                  <a:pt x="13435" y="21600"/>
                  <a:pt x="8655" y="21600"/>
                </a:cubicBezTo>
                <a:cubicBezTo>
                  <a:pt x="3875" y="21600"/>
                  <a:pt x="0" y="17725"/>
                  <a:pt x="0" y="12945"/>
                </a:cubicBezTo>
                <a:close/>
              </a:path>
            </a:pathLst>
          </a:custGeom>
          <a:solidFill>
            <a:srgbClr val="FFFFFF"/>
          </a:solidFill>
          <a:ln w="12700">
            <a:miter lim="400000"/>
            <a:tailEnd type="triangle"/>
          </a:ln>
        </p:spPr>
        <p:txBody>
          <a:bodyPr lIns="0" tIns="0" rIns="0" bIns="0" anchor="ctr"/>
          <a:lstStyle/>
          <a:p>
            <a:pPr lvl="0" algn="ctr">
              <a:defRPr>
                <a:solidFill>
                  <a:srgbClr val="FFFFFF"/>
                </a:solidFill>
                <a:uFillTx/>
              </a:defRPr>
            </a:pPr>
            <a:endParaRPr/>
          </a:p>
        </p:txBody>
      </p:sp>
      <p:sp>
        <p:nvSpPr>
          <p:cNvPr id="315" name="Shape 315"/>
          <p:cNvSpPr/>
          <p:nvPr/>
        </p:nvSpPr>
        <p:spPr>
          <a:xfrm>
            <a:off x="4328233" y="1352590"/>
            <a:ext cx="250123" cy="109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7200" y="7200"/>
                  <a:pt x="14400" y="14400"/>
                  <a:pt x="21600" y="21600"/>
                </a:cubicBezTo>
              </a:path>
            </a:pathLst>
          </a:custGeom>
          <a:ln w="19050">
            <a:solidFill>
              <a:srgbClr val="66ADA7"/>
            </a:solidFill>
            <a:tailEnd type="triangle"/>
          </a:ln>
        </p:spPr>
        <p:txBody>
          <a:bodyPr/>
          <a:lstStyle/>
          <a:p>
            <a:pPr lvl="0"/>
            <a:endParaRPr/>
          </a:p>
        </p:txBody>
      </p:sp>
      <p:sp>
        <p:nvSpPr>
          <p:cNvPr id="316" name="Shape 316"/>
          <p:cNvSpPr/>
          <p:nvPr/>
        </p:nvSpPr>
        <p:spPr>
          <a:xfrm>
            <a:off x="4793175" y="1540246"/>
            <a:ext cx="139523" cy="432866"/>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4400" y="7200"/>
                  <a:pt x="7200" y="14400"/>
                  <a:pt x="0" y="21600"/>
                </a:cubicBezTo>
              </a:path>
            </a:pathLst>
          </a:custGeom>
          <a:ln w="19050">
            <a:solidFill>
              <a:srgbClr val="66ADA7"/>
            </a:solidFill>
            <a:tailEnd type="triangle"/>
          </a:ln>
        </p:spPr>
        <p:txBody>
          <a:bodyPr/>
          <a:lstStyle/>
          <a:p>
            <a:pPr lvl="0"/>
            <a:endParaRPr/>
          </a:p>
        </p:txBody>
      </p:sp>
      <p:sp>
        <p:nvSpPr>
          <p:cNvPr id="301" name="Shape 301"/>
          <p:cNvSpPr/>
          <p:nvPr/>
        </p:nvSpPr>
        <p:spPr>
          <a:xfrm flipH="1">
            <a:off x="2608427" y="2382843"/>
            <a:ext cx="640524" cy="667606"/>
          </a:xfrm>
          <a:prstGeom prst="line">
            <a:avLst/>
          </a:prstGeom>
          <a:ln w="19050">
            <a:solidFill>
              <a:srgbClr val="66ADA7"/>
            </a:solidFill>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302" name="Shape 302"/>
          <p:cNvSpPr/>
          <p:nvPr/>
        </p:nvSpPr>
        <p:spPr>
          <a:xfrm flipV="1">
            <a:off x="2764155" y="2383899"/>
            <a:ext cx="641997" cy="667606"/>
          </a:xfrm>
          <a:prstGeom prst="line">
            <a:avLst/>
          </a:prstGeom>
          <a:ln w="19050">
            <a:solidFill>
              <a:srgbClr val="66ADA7"/>
            </a:solidFill>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303" name="Shape 303"/>
          <p:cNvSpPr/>
          <p:nvPr/>
        </p:nvSpPr>
        <p:spPr>
          <a:xfrm flipH="1" flipV="1">
            <a:off x="1561212" y="2151660"/>
            <a:ext cx="1586392" cy="1"/>
          </a:xfrm>
          <a:prstGeom prst="line">
            <a:avLst/>
          </a:prstGeom>
          <a:ln w="19050">
            <a:solidFill>
              <a:srgbClr val="66ADA7"/>
            </a:solidFill>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304" name="Shape 304"/>
          <p:cNvSpPr/>
          <p:nvPr/>
        </p:nvSpPr>
        <p:spPr>
          <a:xfrm rot="5400000">
            <a:off x="2406442" y="3116755"/>
            <a:ext cx="382604" cy="978672"/>
          </a:xfrm>
          <a:custGeom>
            <a:avLst/>
            <a:gdLst/>
            <a:ahLst/>
            <a:cxnLst>
              <a:cxn ang="0">
                <a:pos x="wd2" y="hd2"/>
              </a:cxn>
              <a:cxn ang="5400000">
                <a:pos x="wd2" y="hd2"/>
              </a:cxn>
              <a:cxn ang="10800000">
                <a:pos x="wd2" y="hd2"/>
              </a:cxn>
              <a:cxn ang="16200000">
                <a:pos x="wd2" y="hd2"/>
              </a:cxn>
            </a:cxnLst>
            <a:rect l="0" t="0" r="r" b="b"/>
            <a:pathLst>
              <a:path w="21600" h="21600" extrusionOk="0">
                <a:moveTo>
                  <a:pt x="1380" y="2320"/>
                </a:moveTo>
                <a:lnTo>
                  <a:pt x="20220" y="2320"/>
                </a:lnTo>
                <a:lnTo>
                  <a:pt x="20220" y="717"/>
                </a:lnTo>
                <a:lnTo>
                  <a:pt x="1380" y="717"/>
                </a:lnTo>
                <a:close/>
                <a:moveTo>
                  <a:pt x="1380" y="4641"/>
                </a:moveTo>
                <a:lnTo>
                  <a:pt x="20220" y="4641"/>
                </a:lnTo>
                <a:lnTo>
                  <a:pt x="20220" y="3037"/>
                </a:lnTo>
                <a:lnTo>
                  <a:pt x="1380" y="3037"/>
                </a:lnTo>
                <a:close/>
                <a:moveTo>
                  <a:pt x="1380" y="6961"/>
                </a:moveTo>
                <a:lnTo>
                  <a:pt x="20220" y="6961"/>
                </a:lnTo>
                <a:lnTo>
                  <a:pt x="20220" y="5358"/>
                </a:lnTo>
                <a:lnTo>
                  <a:pt x="1380" y="5358"/>
                </a:lnTo>
                <a:close/>
                <a:moveTo>
                  <a:pt x="1380" y="9281"/>
                </a:moveTo>
                <a:lnTo>
                  <a:pt x="20220" y="9281"/>
                </a:lnTo>
                <a:lnTo>
                  <a:pt x="20220" y="7678"/>
                </a:lnTo>
                <a:lnTo>
                  <a:pt x="1380" y="7678"/>
                </a:lnTo>
                <a:close/>
                <a:moveTo>
                  <a:pt x="1380" y="11602"/>
                </a:moveTo>
                <a:lnTo>
                  <a:pt x="20220" y="11602"/>
                </a:lnTo>
                <a:lnTo>
                  <a:pt x="20220" y="9998"/>
                </a:lnTo>
                <a:lnTo>
                  <a:pt x="1380" y="9998"/>
                </a:lnTo>
                <a:close/>
                <a:moveTo>
                  <a:pt x="1380" y="13922"/>
                </a:moveTo>
                <a:lnTo>
                  <a:pt x="20220" y="13922"/>
                </a:lnTo>
                <a:lnTo>
                  <a:pt x="20220" y="12319"/>
                </a:lnTo>
                <a:lnTo>
                  <a:pt x="1380" y="12319"/>
                </a:lnTo>
                <a:close/>
                <a:moveTo>
                  <a:pt x="1380" y="16242"/>
                </a:moveTo>
                <a:lnTo>
                  <a:pt x="20220" y="16242"/>
                </a:lnTo>
                <a:lnTo>
                  <a:pt x="20220" y="14639"/>
                </a:lnTo>
                <a:lnTo>
                  <a:pt x="1380" y="14639"/>
                </a:lnTo>
                <a:close/>
                <a:moveTo>
                  <a:pt x="1380" y="18562"/>
                </a:moveTo>
                <a:lnTo>
                  <a:pt x="20220" y="18562"/>
                </a:lnTo>
                <a:lnTo>
                  <a:pt x="20220" y="16959"/>
                </a:lnTo>
                <a:lnTo>
                  <a:pt x="1380" y="16959"/>
                </a:lnTo>
                <a:close/>
                <a:moveTo>
                  <a:pt x="1380" y="20883"/>
                </a:moveTo>
                <a:lnTo>
                  <a:pt x="20220" y="20883"/>
                </a:lnTo>
                <a:lnTo>
                  <a:pt x="20220" y="19280"/>
                </a:lnTo>
                <a:lnTo>
                  <a:pt x="1380" y="19280"/>
                </a:lnTo>
                <a:close/>
                <a:moveTo>
                  <a:pt x="0" y="21600"/>
                </a:moveTo>
                <a:lnTo>
                  <a:pt x="0" y="0"/>
                </a:lnTo>
                <a:lnTo>
                  <a:pt x="21600" y="0"/>
                </a:lnTo>
                <a:lnTo>
                  <a:pt x="21600" y="21600"/>
                </a:lnTo>
                <a:lnTo>
                  <a:pt x="20565" y="21600"/>
                </a:lnTo>
                <a:lnTo>
                  <a:pt x="20565" y="21600"/>
                </a:lnTo>
                <a:lnTo>
                  <a:pt x="345" y="21600"/>
                </a:lnTo>
                <a:lnTo>
                  <a:pt x="345" y="21600"/>
                </a:lnTo>
                <a:close/>
              </a:path>
            </a:pathLst>
          </a:custGeom>
          <a:solidFill>
            <a:srgbClr val="000000">
              <a:alpha val="40000"/>
            </a:srgbClr>
          </a:solidFill>
          <a:ln w="12700">
            <a:miter lim="400000"/>
            <a:tailEnd type="triangle"/>
          </a:ln>
        </p:spPr>
        <p:txBody>
          <a:bodyPr lIns="0" tIns="0" rIns="0" bIns="0" anchor="ctr"/>
          <a:lstStyle/>
          <a:p>
            <a:pPr lvl="0" algn="ctr">
              <a:defRPr>
                <a:solidFill>
                  <a:srgbClr val="FFFFFF"/>
                </a:solidFill>
                <a:uFillTx/>
              </a:defRPr>
            </a:pPr>
            <a:endParaRPr/>
          </a:p>
        </p:txBody>
      </p:sp>
      <p:sp>
        <p:nvSpPr>
          <p:cNvPr id="305" name="Shape 305"/>
          <p:cNvSpPr/>
          <p:nvPr/>
        </p:nvSpPr>
        <p:spPr>
          <a:xfrm>
            <a:off x="2930998" y="3485772"/>
            <a:ext cx="177449" cy="226653"/>
          </a:xfrm>
          <a:custGeom>
            <a:avLst/>
            <a:gdLst/>
            <a:ahLst/>
            <a:cxnLst>
              <a:cxn ang="0">
                <a:pos x="wd2" y="hd2"/>
              </a:cxn>
              <a:cxn ang="5400000">
                <a:pos x="wd2" y="hd2"/>
              </a:cxn>
              <a:cxn ang="10800000">
                <a:pos x="wd2" y="hd2"/>
              </a:cxn>
              <a:cxn ang="16200000">
                <a:pos x="wd2" y="hd2"/>
              </a:cxn>
            </a:cxnLst>
            <a:rect l="0" t="0" r="r" b="b"/>
            <a:pathLst>
              <a:path w="21600" h="21600" extrusionOk="0">
                <a:moveTo>
                  <a:pt x="10800" y="10615"/>
                </a:moveTo>
                <a:cubicBezTo>
                  <a:pt x="9309" y="10615"/>
                  <a:pt x="8100" y="11561"/>
                  <a:pt x="8100" y="12728"/>
                </a:cubicBezTo>
                <a:cubicBezTo>
                  <a:pt x="8100" y="13666"/>
                  <a:pt x="8879" y="14461"/>
                  <a:pt x="9969" y="14711"/>
                </a:cubicBezTo>
                <a:lnTo>
                  <a:pt x="9969" y="18845"/>
                </a:lnTo>
                <a:cubicBezTo>
                  <a:pt x="9969" y="19205"/>
                  <a:pt x="10341" y="19496"/>
                  <a:pt x="10800" y="19496"/>
                </a:cubicBezTo>
                <a:cubicBezTo>
                  <a:pt x="11259" y="19496"/>
                  <a:pt x="11631" y="19205"/>
                  <a:pt x="11631" y="18845"/>
                </a:cubicBezTo>
                <a:lnTo>
                  <a:pt x="11631" y="14711"/>
                </a:lnTo>
                <a:cubicBezTo>
                  <a:pt x="12721" y="14461"/>
                  <a:pt x="13500" y="13666"/>
                  <a:pt x="13500" y="12728"/>
                </a:cubicBezTo>
                <a:cubicBezTo>
                  <a:pt x="13500" y="11561"/>
                  <a:pt x="12291" y="10615"/>
                  <a:pt x="10800" y="10615"/>
                </a:cubicBezTo>
                <a:close/>
                <a:moveTo>
                  <a:pt x="10800" y="2911"/>
                </a:moveTo>
                <a:cubicBezTo>
                  <a:pt x="8542" y="2911"/>
                  <a:pt x="6712" y="4344"/>
                  <a:pt x="6712" y="6111"/>
                </a:cubicBezTo>
                <a:lnTo>
                  <a:pt x="6712" y="6111"/>
                </a:lnTo>
                <a:lnTo>
                  <a:pt x="6706" y="6111"/>
                </a:lnTo>
                <a:lnTo>
                  <a:pt x="6706" y="9188"/>
                </a:lnTo>
                <a:lnTo>
                  <a:pt x="14894" y="9188"/>
                </a:lnTo>
                <a:lnTo>
                  <a:pt x="14894" y="6111"/>
                </a:lnTo>
                <a:lnTo>
                  <a:pt x="14888" y="6111"/>
                </a:lnTo>
                <a:cubicBezTo>
                  <a:pt x="14888" y="6111"/>
                  <a:pt x="14888" y="6111"/>
                  <a:pt x="14888" y="6111"/>
                </a:cubicBezTo>
                <a:cubicBezTo>
                  <a:pt x="14888" y="4344"/>
                  <a:pt x="13058" y="2911"/>
                  <a:pt x="10800" y="2911"/>
                </a:cubicBezTo>
                <a:close/>
                <a:moveTo>
                  <a:pt x="10800" y="0"/>
                </a:moveTo>
                <a:cubicBezTo>
                  <a:pt x="14973" y="0"/>
                  <a:pt x="18355" y="2648"/>
                  <a:pt x="18355" y="5915"/>
                </a:cubicBezTo>
                <a:lnTo>
                  <a:pt x="18355" y="9188"/>
                </a:lnTo>
                <a:lnTo>
                  <a:pt x="18958" y="9188"/>
                </a:lnTo>
                <a:cubicBezTo>
                  <a:pt x="20417" y="9188"/>
                  <a:pt x="21600" y="10114"/>
                  <a:pt x="21600" y="11257"/>
                </a:cubicBezTo>
                <a:lnTo>
                  <a:pt x="21600" y="19531"/>
                </a:lnTo>
                <a:cubicBezTo>
                  <a:pt x="21600" y="20674"/>
                  <a:pt x="20417" y="21600"/>
                  <a:pt x="18958" y="21600"/>
                </a:cubicBezTo>
                <a:lnTo>
                  <a:pt x="2642" y="21600"/>
                </a:lnTo>
                <a:cubicBezTo>
                  <a:pt x="1183" y="21600"/>
                  <a:pt x="0" y="20674"/>
                  <a:pt x="0" y="19531"/>
                </a:cubicBezTo>
                <a:lnTo>
                  <a:pt x="0" y="11257"/>
                </a:lnTo>
                <a:cubicBezTo>
                  <a:pt x="0" y="10114"/>
                  <a:pt x="1183" y="9188"/>
                  <a:pt x="2642" y="9188"/>
                </a:cubicBezTo>
                <a:lnTo>
                  <a:pt x="3245" y="9188"/>
                </a:lnTo>
                <a:lnTo>
                  <a:pt x="3245" y="5915"/>
                </a:lnTo>
                <a:cubicBezTo>
                  <a:pt x="3245" y="2648"/>
                  <a:pt x="6627" y="0"/>
                  <a:pt x="10800" y="0"/>
                </a:cubicBezTo>
                <a:close/>
              </a:path>
            </a:pathLst>
          </a:custGeom>
          <a:solidFill>
            <a:srgbClr val="FFFFFF"/>
          </a:solidFill>
          <a:ln w="12700">
            <a:miter lim="400000"/>
            <a:tailEnd type="triangle"/>
          </a:ln>
        </p:spPr>
        <p:txBody>
          <a:bodyPr lIns="0" tIns="0" rIns="0" bIns="0" anchor="ctr"/>
          <a:lstStyle/>
          <a:p>
            <a:pPr lvl="0" algn="ctr">
              <a:defRPr>
                <a:solidFill>
                  <a:srgbClr val="FFFFFF"/>
                </a:solidFill>
                <a:uFillTx/>
              </a:defRPr>
            </a:pPr>
            <a:endParaRPr/>
          </a:p>
        </p:txBody>
      </p:sp>
      <p:grpSp>
        <p:nvGrpSpPr>
          <p:cNvPr id="308" name="Group 308"/>
          <p:cNvGrpSpPr/>
          <p:nvPr/>
        </p:nvGrpSpPr>
        <p:grpSpPr>
          <a:xfrm>
            <a:off x="150526" y="1952936"/>
            <a:ext cx="1038663" cy="776288"/>
            <a:chOff x="0" y="0"/>
            <a:chExt cx="1038662" cy="776287"/>
          </a:xfrm>
        </p:grpSpPr>
        <p:sp>
          <p:nvSpPr>
            <p:cNvPr id="306" name="Shape 306"/>
            <p:cNvSpPr/>
            <p:nvPr/>
          </p:nvSpPr>
          <p:spPr>
            <a:xfrm>
              <a:off x="0" y="0"/>
              <a:ext cx="1038662" cy="776288"/>
            </a:xfrm>
            <a:prstGeom prst="rightArrow">
              <a:avLst>
                <a:gd name="adj1" fmla="val 72086"/>
                <a:gd name="adj2" fmla="val 41820"/>
              </a:avLst>
            </a:prstGeom>
            <a:solidFill>
              <a:srgbClr val="33928A"/>
            </a:solidFill>
            <a:ln w="12700" cap="flat">
              <a:noFill/>
              <a:miter lim="400000"/>
              <a:tailEnd type="triangle" w="med" len="med"/>
            </a:ln>
            <a:effectLst/>
          </p:spPr>
          <p:txBody>
            <a:bodyPr wrap="square" lIns="0" tIns="0" rIns="0" bIns="0" numCol="1" anchor="ctr">
              <a:noAutofit/>
            </a:bodyPr>
            <a:lstStyle/>
            <a:p>
              <a:pPr lvl="0" algn="ctr">
                <a:defRPr sz="1400">
                  <a:solidFill>
                    <a:srgbClr val="FFFFFF"/>
                  </a:solidFill>
                  <a:uFillTx/>
                </a:defRPr>
              </a:pPr>
              <a:endParaRPr/>
            </a:p>
          </p:txBody>
        </p:sp>
        <p:sp>
          <p:nvSpPr>
            <p:cNvPr id="307" name="Shape 307"/>
            <p:cNvSpPr/>
            <p:nvPr/>
          </p:nvSpPr>
          <p:spPr>
            <a:xfrm>
              <a:off x="-1" y="142131"/>
              <a:ext cx="804642" cy="49202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a:defRPr sz="1400">
                  <a:solidFill>
                    <a:srgbClr val="FFFFFF"/>
                  </a:solidFill>
                  <a:uFillTx/>
                </a:defRPr>
              </a:lvl1pPr>
            </a:lstStyle>
            <a:p>
              <a:pPr lvl="0">
                <a:defRPr sz="1800">
                  <a:solidFill>
                    <a:srgbClr val="000000"/>
                  </a:solidFill>
                </a:defRPr>
              </a:pPr>
              <a:r>
                <a:rPr sz="1400">
                  <a:solidFill>
                    <a:srgbClr val="FFFFFF"/>
                  </a:solidFill>
                </a:rPr>
                <a:t>Access App</a:t>
              </a:r>
            </a:p>
          </p:txBody>
        </p:sp>
      </p:grpSp>
      <p:sp>
        <p:nvSpPr>
          <p:cNvPr id="317" name="Shape 317"/>
          <p:cNvSpPr/>
          <p:nvPr/>
        </p:nvSpPr>
        <p:spPr>
          <a:xfrm>
            <a:off x="787370" y="2620876"/>
            <a:ext cx="1321017" cy="104021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5171" y="13954"/>
                  <a:pt x="12371" y="21154"/>
                  <a:pt x="21600" y="21600"/>
                </a:cubicBezTo>
              </a:path>
            </a:pathLst>
          </a:custGeom>
          <a:ln w="19050">
            <a:solidFill>
              <a:srgbClr val="A7A7A7"/>
            </a:solidFill>
            <a:tailEnd type="triangle"/>
          </a:ln>
        </p:spPr>
        <p:txBody>
          <a:bodyPr/>
          <a:lstStyle/>
          <a:p>
            <a:pPr lvl="0"/>
            <a:endParaRPr/>
          </a:p>
        </p:txBody>
      </p:sp>
      <p:sp>
        <p:nvSpPr>
          <p:cNvPr id="310" name="Shape 310"/>
          <p:cNvSpPr/>
          <p:nvPr/>
        </p:nvSpPr>
        <p:spPr>
          <a:xfrm rot="5400000">
            <a:off x="4263311" y="3119211"/>
            <a:ext cx="382604" cy="978672"/>
          </a:xfrm>
          <a:custGeom>
            <a:avLst/>
            <a:gdLst/>
            <a:ahLst/>
            <a:cxnLst>
              <a:cxn ang="0">
                <a:pos x="wd2" y="hd2"/>
              </a:cxn>
              <a:cxn ang="5400000">
                <a:pos x="wd2" y="hd2"/>
              </a:cxn>
              <a:cxn ang="10800000">
                <a:pos x="wd2" y="hd2"/>
              </a:cxn>
              <a:cxn ang="16200000">
                <a:pos x="wd2" y="hd2"/>
              </a:cxn>
            </a:cxnLst>
            <a:rect l="0" t="0" r="r" b="b"/>
            <a:pathLst>
              <a:path w="21600" h="21600" extrusionOk="0">
                <a:moveTo>
                  <a:pt x="1380" y="2320"/>
                </a:moveTo>
                <a:lnTo>
                  <a:pt x="20220" y="2320"/>
                </a:lnTo>
                <a:lnTo>
                  <a:pt x="20220" y="717"/>
                </a:lnTo>
                <a:lnTo>
                  <a:pt x="1380" y="717"/>
                </a:lnTo>
                <a:close/>
                <a:moveTo>
                  <a:pt x="1380" y="4641"/>
                </a:moveTo>
                <a:lnTo>
                  <a:pt x="20220" y="4641"/>
                </a:lnTo>
                <a:lnTo>
                  <a:pt x="20220" y="3037"/>
                </a:lnTo>
                <a:lnTo>
                  <a:pt x="1380" y="3037"/>
                </a:lnTo>
                <a:close/>
                <a:moveTo>
                  <a:pt x="1380" y="6961"/>
                </a:moveTo>
                <a:lnTo>
                  <a:pt x="20220" y="6961"/>
                </a:lnTo>
                <a:lnTo>
                  <a:pt x="20220" y="5358"/>
                </a:lnTo>
                <a:lnTo>
                  <a:pt x="1380" y="5358"/>
                </a:lnTo>
                <a:close/>
                <a:moveTo>
                  <a:pt x="1380" y="9281"/>
                </a:moveTo>
                <a:lnTo>
                  <a:pt x="20220" y="9281"/>
                </a:lnTo>
                <a:lnTo>
                  <a:pt x="20220" y="7678"/>
                </a:lnTo>
                <a:lnTo>
                  <a:pt x="1380" y="7678"/>
                </a:lnTo>
                <a:close/>
                <a:moveTo>
                  <a:pt x="1380" y="11602"/>
                </a:moveTo>
                <a:lnTo>
                  <a:pt x="20220" y="11602"/>
                </a:lnTo>
                <a:lnTo>
                  <a:pt x="20220" y="9998"/>
                </a:lnTo>
                <a:lnTo>
                  <a:pt x="1380" y="9998"/>
                </a:lnTo>
                <a:close/>
                <a:moveTo>
                  <a:pt x="1380" y="13922"/>
                </a:moveTo>
                <a:lnTo>
                  <a:pt x="20220" y="13922"/>
                </a:lnTo>
                <a:lnTo>
                  <a:pt x="20220" y="12319"/>
                </a:lnTo>
                <a:lnTo>
                  <a:pt x="1380" y="12319"/>
                </a:lnTo>
                <a:close/>
                <a:moveTo>
                  <a:pt x="1380" y="16242"/>
                </a:moveTo>
                <a:lnTo>
                  <a:pt x="20220" y="16242"/>
                </a:lnTo>
                <a:lnTo>
                  <a:pt x="20220" y="14639"/>
                </a:lnTo>
                <a:lnTo>
                  <a:pt x="1380" y="14639"/>
                </a:lnTo>
                <a:close/>
                <a:moveTo>
                  <a:pt x="1380" y="18562"/>
                </a:moveTo>
                <a:lnTo>
                  <a:pt x="20220" y="18562"/>
                </a:lnTo>
                <a:lnTo>
                  <a:pt x="20220" y="16959"/>
                </a:lnTo>
                <a:lnTo>
                  <a:pt x="1380" y="16959"/>
                </a:lnTo>
                <a:close/>
                <a:moveTo>
                  <a:pt x="1380" y="20883"/>
                </a:moveTo>
                <a:lnTo>
                  <a:pt x="20220" y="20883"/>
                </a:lnTo>
                <a:lnTo>
                  <a:pt x="20220" y="19280"/>
                </a:lnTo>
                <a:lnTo>
                  <a:pt x="1380" y="19280"/>
                </a:lnTo>
                <a:close/>
                <a:moveTo>
                  <a:pt x="0" y="21600"/>
                </a:moveTo>
                <a:lnTo>
                  <a:pt x="0" y="0"/>
                </a:lnTo>
                <a:lnTo>
                  <a:pt x="21600" y="0"/>
                </a:lnTo>
                <a:lnTo>
                  <a:pt x="21600" y="21600"/>
                </a:lnTo>
                <a:lnTo>
                  <a:pt x="20565" y="21600"/>
                </a:lnTo>
                <a:lnTo>
                  <a:pt x="20565" y="21600"/>
                </a:lnTo>
                <a:lnTo>
                  <a:pt x="345" y="21600"/>
                </a:lnTo>
                <a:lnTo>
                  <a:pt x="345" y="21600"/>
                </a:lnTo>
                <a:close/>
              </a:path>
            </a:pathLst>
          </a:custGeom>
          <a:solidFill>
            <a:srgbClr val="000000">
              <a:alpha val="40000"/>
            </a:srgbClr>
          </a:solidFill>
          <a:ln w="12700">
            <a:miter lim="400000"/>
            <a:tailEnd type="triangle"/>
          </a:ln>
        </p:spPr>
        <p:txBody>
          <a:bodyPr lIns="0" tIns="0" rIns="0" bIns="0" anchor="ctr"/>
          <a:lstStyle/>
          <a:p>
            <a:pPr lvl="0" algn="ctr">
              <a:defRPr>
                <a:solidFill>
                  <a:srgbClr val="FFFFFF"/>
                </a:solidFill>
                <a:uFillTx/>
              </a:defRPr>
            </a:pPr>
            <a:endParaRPr/>
          </a:p>
        </p:txBody>
      </p:sp>
      <p:sp>
        <p:nvSpPr>
          <p:cNvPr id="311" name="Shape 311"/>
          <p:cNvSpPr/>
          <p:nvPr/>
        </p:nvSpPr>
        <p:spPr>
          <a:xfrm>
            <a:off x="4787867" y="3488228"/>
            <a:ext cx="177449" cy="226653"/>
          </a:xfrm>
          <a:custGeom>
            <a:avLst/>
            <a:gdLst/>
            <a:ahLst/>
            <a:cxnLst>
              <a:cxn ang="0">
                <a:pos x="wd2" y="hd2"/>
              </a:cxn>
              <a:cxn ang="5400000">
                <a:pos x="wd2" y="hd2"/>
              </a:cxn>
              <a:cxn ang="10800000">
                <a:pos x="wd2" y="hd2"/>
              </a:cxn>
              <a:cxn ang="16200000">
                <a:pos x="wd2" y="hd2"/>
              </a:cxn>
            </a:cxnLst>
            <a:rect l="0" t="0" r="r" b="b"/>
            <a:pathLst>
              <a:path w="21600" h="21600" extrusionOk="0">
                <a:moveTo>
                  <a:pt x="10800" y="10615"/>
                </a:moveTo>
                <a:cubicBezTo>
                  <a:pt x="9309" y="10615"/>
                  <a:pt x="8100" y="11561"/>
                  <a:pt x="8100" y="12728"/>
                </a:cubicBezTo>
                <a:cubicBezTo>
                  <a:pt x="8100" y="13666"/>
                  <a:pt x="8879" y="14461"/>
                  <a:pt x="9969" y="14711"/>
                </a:cubicBezTo>
                <a:lnTo>
                  <a:pt x="9969" y="18845"/>
                </a:lnTo>
                <a:cubicBezTo>
                  <a:pt x="9969" y="19205"/>
                  <a:pt x="10341" y="19496"/>
                  <a:pt x="10800" y="19496"/>
                </a:cubicBezTo>
                <a:cubicBezTo>
                  <a:pt x="11259" y="19496"/>
                  <a:pt x="11631" y="19205"/>
                  <a:pt x="11631" y="18845"/>
                </a:cubicBezTo>
                <a:lnTo>
                  <a:pt x="11631" y="14711"/>
                </a:lnTo>
                <a:cubicBezTo>
                  <a:pt x="12721" y="14461"/>
                  <a:pt x="13500" y="13666"/>
                  <a:pt x="13500" y="12728"/>
                </a:cubicBezTo>
                <a:cubicBezTo>
                  <a:pt x="13500" y="11561"/>
                  <a:pt x="12291" y="10615"/>
                  <a:pt x="10800" y="10615"/>
                </a:cubicBezTo>
                <a:close/>
                <a:moveTo>
                  <a:pt x="10800" y="2911"/>
                </a:moveTo>
                <a:cubicBezTo>
                  <a:pt x="8542" y="2911"/>
                  <a:pt x="6712" y="4344"/>
                  <a:pt x="6712" y="6111"/>
                </a:cubicBezTo>
                <a:lnTo>
                  <a:pt x="6712" y="6111"/>
                </a:lnTo>
                <a:lnTo>
                  <a:pt x="6706" y="6111"/>
                </a:lnTo>
                <a:lnTo>
                  <a:pt x="6706" y="9188"/>
                </a:lnTo>
                <a:lnTo>
                  <a:pt x="14894" y="9188"/>
                </a:lnTo>
                <a:lnTo>
                  <a:pt x="14894" y="6111"/>
                </a:lnTo>
                <a:lnTo>
                  <a:pt x="14888" y="6111"/>
                </a:lnTo>
                <a:cubicBezTo>
                  <a:pt x="14888" y="6111"/>
                  <a:pt x="14888" y="6111"/>
                  <a:pt x="14888" y="6111"/>
                </a:cubicBezTo>
                <a:cubicBezTo>
                  <a:pt x="14888" y="4344"/>
                  <a:pt x="13058" y="2911"/>
                  <a:pt x="10800" y="2911"/>
                </a:cubicBezTo>
                <a:close/>
                <a:moveTo>
                  <a:pt x="10800" y="0"/>
                </a:moveTo>
                <a:cubicBezTo>
                  <a:pt x="14973" y="0"/>
                  <a:pt x="18355" y="2648"/>
                  <a:pt x="18355" y="5915"/>
                </a:cubicBezTo>
                <a:lnTo>
                  <a:pt x="18355" y="9188"/>
                </a:lnTo>
                <a:lnTo>
                  <a:pt x="18958" y="9188"/>
                </a:lnTo>
                <a:cubicBezTo>
                  <a:pt x="20417" y="9188"/>
                  <a:pt x="21600" y="10114"/>
                  <a:pt x="21600" y="11257"/>
                </a:cubicBezTo>
                <a:lnTo>
                  <a:pt x="21600" y="19531"/>
                </a:lnTo>
                <a:cubicBezTo>
                  <a:pt x="21600" y="20674"/>
                  <a:pt x="20417" y="21600"/>
                  <a:pt x="18958" y="21600"/>
                </a:cubicBezTo>
                <a:lnTo>
                  <a:pt x="2642" y="21600"/>
                </a:lnTo>
                <a:cubicBezTo>
                  <a:pt x="1183" y="21600"/>
                  <a:pt x="0" y="20674"/>
                  <a:pt x="0" y="19531"/>
                </a:cubicBezTo>
                <a:lnTo>
                  <a:pt x="0" y="11257"/>
                </a:lnTo>
                <a:cubicBezTo>
                  <a:pt x="0" y="10114"/>
                  <a:pt x="1183" y="9188"/>
                  <a:pt x="2642" y="9188"/>
                </a:cubicBezTo>
                <a:lnTo>
                  <a:pt x="3245" y="9188"/>
                </a:lnTo>
                <a:lnTo>
                  <a:pt x="3245" y="5915"/>
                </a:lnTo>
                <a:cubicBezTo>
                  <a:pt x="3245" y="2648"/>
                  <a:pt x="6627" y="0"/>
                  <a:pt x="10800" y="0"/>
                </a:cubicBezTo>
                <a:close/>
              </a:path>
            </a:pathLst>
          </a:custGeom>
          <a:solidFill>
            <a:srgbClr val="FFFFFF"/>
          </a:solidFill>
          <a:ln w="12700">
            <a:miter lim="400000"/>
            <a:tailEnd type="triangle"/>
          </a:ln>
        </p:spPr>
        <p:txBody>
          <a:bodyPr lIns="0" tIns="0" rIns="0" bIns="0" anchor="ctr"/>
          <a:lstStyle/>
          <a:p>
            <a:pPr lvl="0" algn="ctr">
              <a:defRPr>
                <a:solidFill>
                  <a:srgbClr val="FFFFFF"/>
                </a:solidFill>
                <a:uFillTx/>
              </a:defRPr>
            </a:pPr>
            <a:endParaRPr/>
          </a:p>
        </p:txBody>
      </p:sp>
      <p:sp>
        <p:nvSpPr>
          <p:cNvPr id="312" name="Shape 312"/>
          <p:cNvSpPr/>
          <p:nvPr/>
        </p:nvSpPr>
        <p:spPr>
          <a:xfrm flipH="1" flipV="1">
            <a:off x="1566493" y="2018291"/>
            <a:ext cx="1575830" cy="1"/>
          </a:xfrm>
          <a:prstGeom prst="line">
            <a:avLst/>
          </a:prstGeom>
          <a:ln w="19050">
            <a:solidFill>
              <a:srgbClr val="66ADA7"/>
            </a:solidFill>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318" name="Shape 318"/>
          <p:cNvSpPr/>
          <p:nvPr/>
        </p:nvSpPr>
        <p:spPr>
          <a:xfrm>
            <a:off x="4457173" y="2371336"/>
            <a:ext cx="5634" cy="6791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14400"/>
                  <a:pt x="14400" y="7200"/>
                  <a:pt x="21600" y="0"/>
                </a:cubicBezTo>
              </a:path>
            </a:pathLst>
          </a:custGeom>
          <a:ln w="19050">
            <a:solidFill>
              <a:srgbClr val="66ADA7"/>
            </a:solidFill>
            <a:tailEnd type="triangle"/>
          </a:ln>
        </p:spPr>
        <p:txBody>
          <a:bodyPr/>
          <a:lstStyle/>
          <a:p>
            <a:pPr lvl="0"/>
            <a:endParaRPr/>
          </a:p>
        </p:txBody>
      </p:sp>
      <p:sp>
        <p:nvSpPr>
          <p:cNvPr id="314" name="Shape 314"/>
          <p:cNvSpPr>
            <a:spLocks noGrp="1"/>
          </p:cNvSpPr>
          <p:nvPr>
            <p:ph type="title" idx="4294967295"/>
          </p:nvPr>
        </p:nvSpPr>
        <p:spPr>
          <a:xfrm>
            <a:off x="231245" y="131534"/>
            <a:ext cx="8410576" cy="460376"/>
          </a:xfrm>
          <a:prstGeom prst="rect">
            <a:avLst/>
          </a:prstGeom>
        </p:spPr>
        <p:txBody>
          <a:bodyPr/>
          <a:lstStyle>
            <a:lvl1pPr>
              <a:lnSpc>
                <a:spcPct val="100000"/>
              </a:lnSpc>
              <a:defRPr sz="2600">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sz="2600">
                <a:solidFill>
                  <a:srgbClr val="29756E"/>
                </a:solidFill>
                <a:uFill>
                  <a:solidFill>
                    <a:srgbClr val="2C95DD"/>
                  </a:solidFill>
                </a:uFill>
              </a:rPr>
              <a:t>Application containers and scaling</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2" presetClass="entr" presetSubtype="1" fill="hold" grpId="1" nodeType="clickEffect">
                                  <p:stCondLst>
                                    <p:cond delay="0"/>
                                  </p:stCondLst>
                                  <p:iterate>
                                    <p:tmAbs val="0"/>
                                  </p:iterate>
                                  <p:childTnLst>
                                    <p:set>
                                      <p:cBhvr>
                                        <p:cTn id="6" fill="hold"/>
                                        <p:tgtEl>
                                          <p:spTgt spid="316"/>
                                        </p:tgtEl>
                                        <p:attrNameLst>
                                          <p:attrName>style.visibility</p:attrName>
                                        </p:attrNameLst>
                                      </p:cBhvr>
                                      <p:to>
                                        <p:strVal val="visible"/>
                                      </p:to>
                                    </p:set>
                                    <p:animEffect transition="in" filter="wipe(up)">
                                      <p:cBhvr>
                                        <p:cTn id="7" dur="500"/>
                                        <p:tgtEl>
                                          <p:spTgt spid="31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2" nodeType="clickEffect">
                                  <p:stCondLst>
                                    <p:cond delay="0"/>
                                  </p:stCondLst>
                                  <p:iterate>
                                    <p:tmAbs val="0"/>
                                  </p:iterate>
                                  <p:childTnLst>
                                    <p:set>
                                      <p:cBhvr>
                                        <p:cTn id="11" fill="hold"/>
                                        <p:tgtEl>
                                          <p:spTgt spid="301"/>
                                        </p:tgtEl>
                                        <p:attrNameLst>
                                          <p:attrName>style.visibility</p:attrName>
                                        </p:attrNameLst>
                                      </p:cBhvr>
                                      <p:to>
                                        <p:strVal val="visible"/>
                                      </p:to>
                                    </p:set>
                                    <p:animEffect transition="in" filter="wipe(up)">
                                      <p:cBhvr>
                                        <p:cTn id="12" dur="500"/>
                                        <p:tgtEl>
                                          <p:spTgt spid="301"/>
                                        </p:tgtEl>
                                      </p:cBhvr>
                                    </p:animEffect>
                                  </p:childTnLst>
                                </p:cTn>
                              </p:par>
                            </p:childTnLst>
                          </p:cTn>
                        </p:par>
                        <p:par>
                          <p:cTn id="13" fill="hold">
                            <p:stCondLst>
                              <p:cond delay="500"/>
                            </p:stCondLst>
                            <p:childTnLst>
                              <p:par>
                                <p:cTn id="14" presetID="10" presetClass="entr" presetSubtype="0" fill="hold" grpId="3" nodeType="afterEffect">
                                  <p:stCondLst>
                                    <p:cond delay="0"/>
                                  </p:stCondLst>
                                  <p:iterate>
                                    <p:tmAbs val="0"/>
                                  </p:iterate>
                                  <p:childTnLst>
                                    <p:set>
                                      <p:cBhvr>
                                        <p:cTn id="15" fill="hold"/>
                                        <p:tgtEl>
                                          <p:spTgt spid="304"/>
                                        </p:tgtEl>
                                        <p:attrNameLst>
                                          <p:attrName>style.visibility</p:attrName>
                                        </p:attrNameLst>
                                      </p:cBhvr>
                                      <p:to>
                                        <p:strVal val="visible"/>
                                      </p:to>
                                    </p:set>
                                    <p:animEffect transition="in" filter="fade">
                                      <p:cBhvr>
                                        <p:cTn id="16" dur="500"/>
                                        <p:tgtEl>
                                          <p:spTgt spid="304"/>
                                        </p:tgtEl>
                                      </p:cBhvr>
                                    </p:animEffect>
                                  </p:childTnLst>
                                </p:cTn>
                              </p:par>
                            </p:childTnLst>
                          </p:cTn>
                        </p:par>
                        <p:par>
                          <p:cTn id="17" fill="hold">
                            <p:stCondLst>
                              <p:cond delay="1000"/>
                            </p:stCondLst>
                            <p:childTnLst>
                              <p:par>
                                <p:cTn id="18" presetID="10" presetClass="entr" presetSubtype="0" fill="hold" grpId="4" nodeType="afterEffect">
                                  <p:stCondLst>
                                    <p:cond delay="0"/>
                                  </p:stCondLst>
                                  <p:iterate>
                                    <p:tmAbs val="0"/>
                                  </p:iterate>
                                  <p:childTnLst>
                                    <p:set>
                                      <p:cBhvr>
                                        <p:cTn id="19" fill="hold"/>
                                        <p:tgtEl>
                                          <p:spTgt spid="305"/>
                                        </p:tgtEl>
                                        <p:attrNameLst>
                                          <p:attrName>style.visibility</p:attrName>
                                        </p:attrNameLst>
                                      </p:cBhvr>
                                      <p:to>
                                        <p:strVal val="visible"/>
                                      </p:to>
                                    </p:set>
                                    <p:animEffect transition="in" filter="fade">
                                      <p:cBhvr>
                                        <p:cTn id="20" dur="500"/>
                                        <p:tgtEl>
                                          <p:spTgt spid="305"/>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grpId="5" nodeType="clickEffect">
                                  <p:stCondLst>
                                    <p:cond delay="0"/>
                                  </p:stCondLst>
                                  <p:iterate>
                                    <p:tmAbs val="0"/>
                                  </p:iterate>
                                  <p:childTnLst>
                                    <p:set>
                                      <p:cBhvr>
                                        <p:cTn id="24" fill="hold"/>
                                        <p:tgtEl>
                                          <p:spTgt spid="302"/>
                                        </p:tgtEl>
                                        <p:attrNameLst>
                                          <p:attrName>style.visibility</p:attrName>
                                        </p:attrNameLst>
                                      </p:cBhvr>
                                      <p:to>
                                        <p:strVal val="visible"/>
                                      </p:to>
                                    </p:set>
                                    <p:animEffect transition="in" filter="wipe(down)">
                                      <p:cBhvr>
                                        <p:cTn id="25" dur="500"/>
                                        <p:tgtEl>
                                          <p:spTgt spid="302"/>
                                        </p:tgtEl>
                                      </p:cBhvr>
                                    </p:animEffect>
                                  </p:childTnLst>
                                </p:cTn>
                              </p:par>
                            </p:childTnLst>
                          </p:cTn>
                        </p:par>
                        <p:par>
                          <p:cTn id="26" fill="hold">
                            <p:stCondLst>
                              <p:cond delay="500"/>
                            </p:stCondLst>
                            <p:childTnLst>
                              <p:par>
                                <p:cTn id="27" presetID="22" presetClass="entr" presetSubtype="2" fill="hold" grpId="6" nodeType="afterEffect">
                                  <p:stCondLst>
                                    <p:cond delay="0"/>
                                  </p:stCondLst>
                                  <p:iterate>
                                    <p:tmAbs val="0"/>
                                  </p:iterate>
                                  <p:childTnLst>
                                    <p:set>
                                      <p:cBhvr>
                                        <p:cTn id="28" fill="hold"/>
                                        <p:tgtEl>
                                          <p:spTgt spid="303"/>
                                        </p:tgtEl>
                                        <p:attrNameLst>
                                          <p:attrName>style.visibility</p:attrName>
                                        </p:attrNameLst>
                                      </p:cBhvr>
                                      <p:to>
                                        <p:strVal val="visible"/>
                                      </p:to>
                                    </p:set>
                                    <p:animEffect transition="in" filter="wipe(right)">
                                      <p:cBhvr>
                                        <p:cTn id="29" dur="500"/>
                                        <p:tgtEl>
                                          <p:spTgt spid="303"/>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grpId="7" nodeType="clickEffect">
                                  <p:stCondLst>
                                    <p:cond delay="0"/>
                                  </p:stCondLst>
                                  <p:iterate>
                                    <p:tmAbs val="0"/>
                                  </p:iterate>
                                  <p:childTnLst>
                                    <p:set>
                                      <p:cBhvr>
                                        <p:cTn id="33" fill="hold"/>
                                        <p:tgtEl>
                                          <p:spTgt spid="308"/>
                                        </p:tgtEl>
                                        <p:attrNameLst>
                                          <p:attrName>style.visibility</p:attrName>
                                        </p:attrNameLst>
                                      </p:cBhvr>
                                      <p:to>
                                        <p:strVal val="visible"/>
                                      </p:to>
                                    </p:set>
                                    <p:animEffect transition="in" filter="wipe(left)">
                                      <p:cBhvr>
                                        <p:cTn id="34" dur="500"/>
                                        <p:tgtEl>
                                          <p:spTgt spid="308"/>
                                        </p:tgtEl>
                                      </p:cBhvr>
                                    </p:animEffect>
                                  </p:childTnLst>
                                </p:cTn>
                              </p:par>
                            </p:childTnLst>
                          </p:cTn>
                        </p:par>
                        <p:par>
                          <p:cTn id="35" fill="hold">
                            <p:stCondLst>
                              <p:cond delay="500"/>
                            </p:stCondLst>
                            <p:childTnLst>
                              <p:par>
                                <p:cTn id="36" presetID="22" presetClass="entr" presetSubtype="8" fill="hold" grpId="8" nodeType="afterEffect">
                                  <p:stCondLst>
                                    <p:cond delay="0"/>
                                  </p:stCondLst>
                                  <p:iterate>
                                    <p:tmAbs val="0"/>
                                  </p:iterate>
                                  <p:childTnLst>
                                    <p:set>
                                      <p:cBhvr>
                                        <p:cTn id="37" fill="hold"/>
                                        <p:tgtEl>
                                          <p:spTgt spid="317"/>
                                        </p:tgtEl>
                                        <p:attrNameLst>
                                          <p:attrName>style.visibility</p:attrName>
                                        </p:attrNameLst>
                                      </p:cBhvr>
                                      <p:to>
                                        <p:strVal val="visible"/>
                                      </p:to>
                                    </p:set>
                                    <p:animEffect transition="in" filter="wipe(left)">
                                      <p:cBhvr>
                                        <p:cTn id="38" dur="500"/>
                                        <p:tgtEl>
                                          <p:spTgt spid="317"/>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xit" presetSubtype="0" fill="hold" grpId="9" nodeType="clickEffect">
                                  <p:stCondLst>
                                    <p:cond delay="0"/>
                                  </p:stCondLst>
                                  <p:iterate>
                                    <p:tmAbs val="0"/>
                                  </p:iterate>
                                  <p:childTnLst>
                                    <p:animEffect transition="out" filter="fade">
                                      <p:cBhvr>
                                        <p:cTn id="42" dur="500" fill="hold"/>
                                        <p:tgtEl>
                                          <p:spTgt spid="317"/>
                                        </p:tgtEl>
                                      </p:cBhvr>
                                    </p:animEffect>
                                    <p:set>
                                      <p:cBhvr>
                                        <p:cTn id="43" fill="hold">
                                          <p:stCondLst>
                                            <p:cond delay="499"/>
                                          </p:stCondLst>
                                        </p:cTn>
                                        <p:tgtEl>
                                          <p:spTgt spid="317"/>
                                        </p:tgtEl>
                                        <p:attrNameLst>
                                          <p:attrName>style.visibility</p:attrName>
                                        </p:attrNameLst>
                                      </p:cBhvr>
                                      <p:to>
                                        <p:strVal val="hidden"/>
                                      </p:to>
                                    </p:set>
                                  </p:childTnLst>
                                </p:cTn>
                              </p:par>
                            </p:childTnLst>
                          </p:cTn>
                        </p:par>
                        <p:par>
                          <p:cTn id="44" fill="hold">
                            <p:stCondLst>
                              <p:cond delay="500"/>
                            </p:stCondLst>
                            <p:childTnLst>
                              <p:par>
                                <p:cTn id="45" presetID="10" presetClass="entr" presetSubtype="0" fill="hold" grpId="10" nodeType="afterEffect">
                                  <p:stCondLst>
                                    <p:cond delay="0"/>
                                  </p:stCondLst>
                                  <p:iterate>
                                    <p:tmAbs val="0"/>
                                  </p:iterate>
                                  <p:childTnLst>
                                    <p:set>
                                      <p:cBhvr>
                                        <p:cTn id="46" fill="hold"/>
                                        <p:tgtEl>
                                          <p:spTgt spid="310"/>
                                        </p:tgtEl>
                                        <p:attrNameLst>
                                          <p:attrName>style.visibility</p:attrName>
                                        </p:attrNameLst>
                                      </p:cBhvr>
                                      <p:to>
                                        <p:strVal val="visible"/>
                                      </p:to>
                                    </p:set>
                                    <p:animEffect transition="in" filter="fade">
                                      <p:cBhvr>
                                        <p:cTn id="47" dur="500"/>
                                        <p:tgtEl>
                                          <p:spTgt spid="310"/>
                                        </p:tgtEl>
                                      </p:cBhvr>
                                    </p:animEffect>
                                  </p:childTnLst>
                                </p:cTn>
                              </p:par>
                            </p:childTnLst>
                          </p:cTn>
                        </p:par>
                        <p:par>
                          <p:cTn id="48" fill="hold">
                            <p:stCondLst>
                              <p:cond delay="1000"/>
                            </p:stCondLst>
                            <p:childTnLst>
                              <p:par>
                                <p:cTn id="49" presetID="10" presetClass="entr" presetSubtype="0" fill="hold" grpId="11" nodeType="afterEffect">
                                  <p:stCondLst>
                                    <p:cond delay="0"/>
                                  </p:stCondLst>
                                  <p:iterate>
                                    <p:tmAbs val="0"/>
                                  </p:iterate>
                                  <p:childTnLst>
                                    <p:set>
                                      <p:cBhvr>
                                        <p:cTn id="50" fill="hold"/>
                                        <p:tgtEl>
                                          <p:spTgt spid="311"/>
                                        </p:tgtEl>
                                        <p:attrNameLst>
                                          <p:attrName>style.visibility</p:attrName>
                                        </p:attrNameLst>
                                      </p:cBhvr>
                                      <p:to>
                                        <p:strVal val="visible"/>
                                      </p:to>
                                    </p:set>
                                    <p:animEffect transition="in" filter="fade">
                                      <p:cBhvr>
                                        <p:cTn id="51" dur="500"/>
                                        <p:tgtEl>
                                          <p:spTgt spid="311"/>
                                        </p:tgtEl>
                                      </p:cBhvr>
                                    </p:animEffect>
                                  </p:childTnLst>
                                </p:cTn>
                              </p:par>
                            </p:childTnLst>
                          </p:cTn>
                        </p:par>
                        <p:par>
                          <p:cTn id="52" fill="hold">
                            <p:stCondLst>
                              <p:cond delay="1500"/>
                            </p:stCondLst>
                            <p:childTnLst>
                              <p:par>
                                <p:cTn id="53" presetID="22" presetClass="entr" presetSubtype="4" fill="hold" grpId="12" nodeType="afterEffect">
                                  <p:stCondLst>
                                    <p:cond delay="0"/>
                                  </p:stCondLst>
                                  <p:iterate>
                                    <p:tmAbs val="0"/>
                                  </p:iterate>
                                  <p:childTnLst>
                                    <p:set>
                                      <p:cBhvr>
                                        <p:cTn id="54" fill="hold"/>
                                        <p:tgtEl>
                                          <p:spTgt spid="318"/>
                                        </p:tgtEl>
                                        <p:attrNameLst>
                                          <p:attrName>style.visibility</p:attrName>
                                        </p:attrNameLst>
                                      </p:cBhvr>
                                      <p:to>
                                        <p:strVal val="visible"/>
                                      </p:to>
                                    </p:set>
                                    <p:animEffect transition="in" filter="wipe(down)">
                                      <p:cBhvr>
                                        <p:cTn id="55" dur="500"/>
                                        <p:tgtEl>
                                          <p:spTgt spid="318"/>
                                        </p:tgtEl>
                                      </p:cBhvr>
                                    </p:animEffect>
                                  </p:childTnLst>
                                </p:cTn>
                              </p:par>
                            </p:childTnLst>
                          </p:cTn>
                        </p:par>
                        <p:par>
                          <p:cTn id="56" fill="hold">
                            <p:stCondLst>
                              <p:cond delay="2000"/>
                            </p:stCondLst>
                            <p:childTnLst>
                              <p:par>
                                <p:cTn id="57" presetID="22" presetClass="entr" presetSubtype="2" fill="hold" grpId="13" nodeType="afterEffect">
                                  <p:stCondLst>
                                    <p:cond delay="0"/>
                                  </p:stCondLst>
                                  <p:iterate>
                                    <p:tmAbs val="0"/>
                                  </p:iterate>
                                  <p:childTnLst>
                                    <p:set>
                                      <p:cBhvr>
                                        <p:cTn id="58" fill="hold"/>
                                        <p:tgtEl>
                                          <p:spTgt spid="312"/>
                                        </p:tgtEl>
                                        <p:attrNameLst>
                                          <p:attrName>style.visibility</p:attrName>
                                        </p:attrNameLst>
                                      </p:cBhvr>
                                      <p:to>
                                        <p:strVal val="visible"/>
                                      </p:to>
                                    </p:set>
                                    <p:animEffect transition="in" filter="wipe(right)">
                                      <p:cBhvr>
                                        <p:cTn id="59" dur="500"/>
                                        <p:tgtEl>
                                          <p:spTgt spid="3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6" grpId="1" animBg="1" advAuto="0"/>
      <p:bldP spid="301" grpId="2" animBg="1" advAuto="0"/>
      <p:bldP spid="302" grpId="5" animBg="1" advAuto="0"/>
      <p:bldP spid="303" grpId="6" animBg="1" advAuto="0"/>
      <p:bldP spid="304" grpId="3" animBg="1" advAuto="0"/>
      <p:bldP spid="305" grpId="4" animBg="1" advAuto="0"/>
      <p:bldP spid="308" grpId="7" animBg="1" advAuto="0"/>
      <p:bldP spid="317" grpId="8" animBg="1" advAuto="0"/>
      <p:bldP spid="317" grpId="9" animBg="1" advAuto="0"/>
      <p:bldP spid="310" grpId="10" animBg="1" advAuto="0"/>
      <p:bldP spid="311" grpId="11" animBg="1" advAuto="0"/>
      <p:bldP spid="312" grpId="13" animBg="1" advAuto="0"/>
      <p:bldP spid="318" grpId="12" animBg="1" advAuto="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0" name="Shape 320"/>
          <p:cNvSpPr/>
          <p:nvPr/>
        </p:nvSpPr>
        <p:spPr>
          <a:xfrm>
            <a:off x="2059182" y="776617"/>
            <a:ext cx="3255582" cy="3729657"/>
          </a:xfrm>
          <a:prstGeom prst="roundRect">
            <a:avLst>
              <a:gd name="adj" fmla="val 452"/>
            </a:avLst>
          </a:prstGeom>
          <a:solidFill>
            <a:srgbClr val="A7A7A7">
              <a:alpha val="19118"/>
            </a:srgbClr>
          </a:solidFill>
          <a:ln w="12700">
            <a:miter lim="400000"/>
          </a:ln>
        </p:spPr>
        <p:txBody>
          <a:bodyPr lIns="50800" tIns="50800" rIns="50800" bIns="50800" anchor="ctr"/>
          <a:lstStyle/>
          <a:p>
            <a:pPr lvl="0" algn="ctr" defTabSz="825500">
              <a:defRPr sz="3200">
                <a:solidFill>
                  <a:srgbClr val="FFFFFF"/>
                </a:solidFill>
                <a:uFillTx/>
                <a:latin typeface="Helvetica Light"/>
                <a:ea typeface="Helvetica Light"/>
                <a:cs typeface="Helvetica Light"/>
                <a:sym typeface="Helvetica Light"/>
              </a:defRPr>
            </a:pPr>
            <a:endParaRPr/>
          </a:p>
        </p:txBody>
      </p:sp>
      <p:sp>
        <p:nvSpPr>
          <p:cNvPr id="321" name="Shape 321"/>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16</a:t>
            </a:fld>
            <a:endParaRPr sz="800">
              <a:solidFill>
                <a:srgbClr val="808080"/>
              </a:solidFill>
              <a:uFill>
                <a:solidFill>
                  <a:srgbClr val="808080"/>
                </a:solidFill>
              </a:uFill>
            </a:endParaRPr>
          </a:p>
        </p:txBody>
      </p:sp>
      <p:grpSp>
        <p:nvGrpSpPr>
          <p:cNvPr id="324" name="Group 324"/>
          <p:cNvGrpSpPr/>
          <p:nvPr/>
        </p:nvGrpSpPr>
        <p:grpSpPr>
          <a:xfrm>
            <a:off x="2913734" y="1335616"/>
            <a:ext cx="2061528" cy="387175"/>
            <a:chOff x="0" y="0"/>
            <a:chExt cx="2061526" cy="387174"/>
          </a:xfrm>
        </p:grpSpPr>
        <p:sp>
          <p:nvSpPr>
            <p:cNvPr id="322" name="Shape 322"/>
            <p:cNvSpPr/>
            <p:nvPr/>
          </p:nvSpPr>
          <p:spPr>
            <a:xfrm>
              <a:off x="0" y="0"/>
              <a:ext cx="2061527" cy="387175"/>
            </a:xfrm>
            <a:prstGeom prst="roundRect">
              <a:avLst>
                <a:gd name="adj" fmla="val 13038"/>
              </a:avLst>
            </a:prstGeom>
            <a:solidFill>
              <a:srgbClr val="545454"/>
            </a:solid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defRPr>
                  <a:solidFill>
                    <a:srgbClr val="FFFFFF"/>
                  </a:solidFill>
                  <a:latin typeface="Avenir Next"/>
                  <a:ea typeface="Avenir Next"/>
                  <a:cs typeface="Avenir Next"/>
                  <a:sym typeface="Avenir Next"/>
                </a:defRPr>
              </a:lvl1pPr>
            </a:lstStyle>
            <a:p>
              <a:pPr lvl="0">
                <a:defRPr>
                  <a:solidFill>
                    <a:srgbClr val="000000"/>
                  </a:solidFill>
                  <a:uFillTx/>
                </a:defRPr>
              </a:pPr>
              <a:r>
                <a:rPr>
                  <a:solidFill>
                    <a:srgbClr val="FFFFFF"/>
                  </a:solidFill>
                  <a:uFill>
                    <a:solidFill>
                      <a:srgbClr val="4D4D4D"/>
                    </a:solidFill>
                  </a:uFill>
                </a:rPr>
                <a:t>        DB</a:t>
              </a:r>
            </a:p>
          </p:txBody>
        </p:sp>
        <p:sp>
          <p:nvSpPr>
            <p:cNvPr id="323" name="Shape 323"/>
            <p:cNvSpPr/>
            <p:nvPr/>
          </p:nvSpPr>
          <p:spPr>
            <a:xfrm>
              <a:off x="139793" y="85728"/>
              <a:ext cx="206830" cy="215719"/>
            </a:xfrm>
            <a:custGeom>
              <a:avLst/>
              <a:gdLst/>
              <a:ahLst/>
              <a:cxnLst>
                <a:cxn ang="0">
                  <a:pos x="wd2" y="hd2"/>
                </a:cxn>
                <a:cxn ang="5400000">
                  <a:pos x="wd2" y="hd2"/>
                </a:cxn>
                <a:cxn ang="10800000">
                  <a:pos x="wd2" y="hd2"/>
                </a:cxn>
                <a:cxn ang="16200000">
                  <a:pos x="wd2" y="hd2"/>
                </a:cxn>
              </a:cxnLst>
              <a:rect l="0" t="0" r="r" b="b"/>
              <a:pathLst>
                <a:path w="21600" h="21600" extrusionOk="0">
                  <a:moveTo>
                    <a:pt x="0" y="12228"/>
                  </a:moveTo>
                  <a:cubicBezTo>
                    <a:pt x="0" y="13862"/>
                    <a:pt x="4835" y="15186"/>
                    <a:pt x="10800" y="15186"/>
                  </a:cubicBezTo>
                  <a:cubicBezTo>
                    <a:pt x="16765" y="15186"/>
                    <a:pt x="21600" y="13862"/>
                    <a:pt x="21600" y="12228"/>
                  </a:cubicBezTo>
                  <a:lnTo>
                    <a:pt x="21600" y="18660"/>
                  </a:lnTo>
                  <a:lnTo>
                    <a:pt x="21593" y="18660"/>
                  </a:lnTo>
                  <a:cubicBezTo>
                    <a:pt x="21563" y="20285"/>
                    <a:pt x="16742" y="21600"/>
                    <a:pt x="10800" y="21600"/>
                  </a:cubicBezTo>
                  <a:cubicBezTo>
                    <a:pt x="4858" y="21600"/>
                    <a:pt x="37" y="20285"/>
                    <a:pt x="7" y="18660"/>
                  </a:cubicBezTo>
                  <a:lnTo>
                    <a:pt x="0" y="18660"/>
                  </a:lnTo>
                  <a:lnTo>
                    <a:pt x="0" y="18641"/>
                  </a:lnTo>
                  <a:close/>
                  <a:moveTo>
                    <a:pt x="0" y="4106"/>
                  </a:moveTo>
                  <a:cubicBezTo>
                    <a:pt x="0" y="5740"/>
                    <a:pt x="4835" y="7065"/>
                    <a:pt x="10800" y="7065"/>
                  </a:cubicBezTo>
                  <a:cubicBezTo>
                    <a:pt x="16765" y="7065"/>
                    <a:pt x="21600" y="5740"/>
                    <a:pt x="21600" y="4106"/>
                  </a:cubicBezTo>
                  <a:lnTo>
                    <a:pt x="21600" y="10538"/>
                  </a:lnTo>
                  <a:lnTo>
                    <a:pt x="21593" y="10538"/>
                  </a:lnTo>
                  <a:cubicBezTo>
                    <a:pt x="21563" y="12164"/>
                    <a:pt x="16742" y="13478"/>
                    <a:pt x="10800" y="13478"/>
                  </a:cubicBezTo>
                  <a:cubicBezTo>
                    <a:pt x="4858" y="13478"/>
                    <a:pt x="37" y="12164"/>
                    <a:pt x="7" y="10538"/>
                  </a:cubicBezTo>
                  <a:lnTo>
                    <a:pt x="0" y="10538"/>
                  </a:lnTo>
                  <a:lnTo>
                    <a:pt x="0" y="10520"/>
                  </a:lnTo>
                  <a:close/>
                  <a:moveTo>
                    <a:pt x="10800" y="0"/>
                  </a:moveTo>
                  <a:cubicBezTo>
                    <a:pt x="16437" y="0"/>
                    <a:pt x="21006" y="1252"/>
                    <a:pt x="21006" y="2796"/>
                  </a:cubicBezTo>
                  <a:cubicBezTo>
                    <a:pt x="21006" y="4340"/>
                    <a:pt x="16437" y="5592"/>
                    <a:pt x="10800" y="5592"/>
                  </a:cubicBezTo>
                  <a:cubicBezTo>
                    <a:pt x="5163" y="5592"/>
                    <a:pt x="594" y="4340"/>
                    <a:pt x="594" y="2796"/>
                  </a:cubicBezTo>
                  <a:cubicBezTo>
                    <a:pt x="594" y="1252"/>
                    <a:pt x="5163" y="0"/>
                    <a:pt x="10800" y="0"/>
                  </a:cubicBezTo>
                  <a:close/>
                </a:path>
              </a:pathLst>
            </a:custGeom>
            <a:solidFill>
              <a:srgbClr val="FFFFFF"/>
            </a:solidFill>
            <a:ln w="12700" cap="flat">
              <a:noFill/>
              <a:miter lim="400000"/>
              <a:tailEnd type="triangle" w="med" len="med"/>
            </a:ln>
            <a:effectLst/>
          </p:spPr>
          <p:txBody>
            <a:bodyPr wrap="square" lIns="0" tIns="0" rIns="0" bIns="0" numCol="1" anchor="ctr">
              <a:noAutofit/>
            </a:bodyPr>
            <a:lstStyle/>
            <a:p>
              <a:pPr lvl="0" algn="ctr">
                <a:defRPr>
                  <a:solidFill>
                    <a:srgbClr val="FFFFFF"/>
                  </a:solidFill>
                  <a:uFillTx/>
                </a:defRPr>
              </a:pPr>
              <a:endParaRPr/>
            </a:p>
          </p:txBody>
        </p:sp>
      </p:grpSp>
      <p:grpSp>
        <p:nvGrpSpPr>
          <p:cNvPr id="327" name="Group 327"/>
          <p:cNvGrpSpPr/>
          <p:nvPr/>
        </p:nvGrpSpPr>
        <p:grpSpPr>
          <a:xfrm>
            <a:off x="2139413" y="876847"/>
            <a:ext cx="367762" cy="3529198"/>
            <a:chOff x="0" y="0"/>
            <a:chExt cx="367761" cy="3529197"/>
          </a:xfrm>
        </p:grpSpPr>
        <p:sp>
          <p:nvSpPr>
            <p:cNvPr id="325" name="Shape 325"/>
            <p:cNvSpPr/>
            <p:nvPr/>
          </p:nvSpPr>
          <p:spPr>
            <a:xfrm rot="16200000">
              <a:off x="-1580718" y="1580718"/>
              <a:ext cx="3529198" cy="367762"/>
            </a:xfrm>
            <a:prstGeom prst="roundRect">
              <a:avLst>
                <a:gd name="adj" fmla="val 13079"/>
              </a:avLst>
            </a:prstGeom>
            <a:solidFill>
              <a:srgbClr val="5E5E5E"/>
            </a:solid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defRPr>
                  <a:solidFill>
                    <a:srgbClr val="FFFFFF"/>
                  </a:solidFill>
                  <a:latin typeface="Avenir Next"/>
                  <a:ea typeface="Avenir Next"/>
                  <a:cs typeface="Avenir Next"/>
                  <a:sym typeface="Avenir Next"/>
                </a:defRPr>
              </a:lvl1pPr>
            </a:lstStyle>
            <a:p>
              <a:pPr lvl="0">
                <a:defRPr>
                  <a:solidFill>
                    <a:srgbClr val="000000"/>
                  </a:solidFill>
                  <a:uFillTx/>
                </a:defRPr>
              </a:pPr>
              <a:r>
                <a:rPr>
                  <a:solidFill>
                    <a:srgbClr val="FFFFFF"/>
                  </a:solidFill>
                  <a:uFill>
                    <a:solidFill>
                      <a:srgbClr val="4D4D4D"/>
                    </a:solidFill>
                  </a:uFill>
                </a:rPr>
                <a:t>        Router</a:t>
              </a:r>
            </a:p>
          </p:txBody>
        </p:sp>
        <p:pic>
          <p:nvPicPr>
            <p:cNvPr id="326" name="pasted-image.pdf"/>
            <p:cNvPicPr/>
            <p:nvPr/>
          </p:nvPicPr>
          <p:blipFill>
            <a:blip r:embed="rId2">
              <a:extLst/>
            </a:blip>
            <a:stretch>
              <a:fillRect/>
            </a:stretch>
          </p:blipFill>
          <p:spPr>
            <a:xfrm rot="16200000">
              <a:off x="74044" y="3210348"/>
              <a:ext cx="228477" cy="228477"/>
            </a:xfrm>
            <a:prstGeom prst="rect">
              <a:avLst/>
            </a:prstGeom>
            <a:ln w="3175" cap="flat">
              <a:noFill/>
              <a:miter lim="400000"/>
            </a:ln>
            <a:effectLst/>
          </p:spPr>
        </p:pic>
      </p:grpSp>
      <p:sp>
        <p:nvSpPr>
          <p:cNvPr id="328" name="Shape 328"/>
          <p:cNvSpPr/>
          <p:nvPr/>
        </p:nvSpPr>
        <p:spPr>
          <a:xfrm>
            <a:off x="4134124" y="1335616"/>
            <a:ext cx="675755" cy="39624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lvl="0">
              <a:defRPr>
                <a:solidFill>
                  <a:srgbClr val="000000"/>
                </a:solidFill>
                <a:uFillTx/>
              </a:defRPr>
            </a:pPr>
            <a:r>
              <a:rPr sz="900">
                <a:solidFill>
                  <a:srgbClr val="FFFFFF"/>
                </a:solidFill>
                <a:latin typeface="Avenir Next"/>
                <a:ea typeface="Avenir Next"/>
                <a:cs typeface="Avenir Next"/>
                <a:sym typeface="Avenir Next"/>
              </a:rPr>
              <a:t>Service</a:t>
            </a:r>
          </a:p>
          <a:p>
            <a:pPr lvl="0">
              <a:defRPr>
                <a:solidFill>
                  <a:srgbClr val="000000"/>
                </a:solidFill>
                <a:uFillTx/>
              </a:defRPr>
            </a:pPr>
            <a:r>
              <a:rPr sz="900">
                <a:solidFill>
                  <a:srgbClr val="FFFFFF"/>
                </a:solidFill>
                <a:latin typeface="Avenir Next"/>
                <a:ea typeface="Avenir Next"/>
                <a:cs typeface="Avenir Next"/>
                <a:sym typeface="Avenir Next"/>
              </a:rPr>
              <a:t>credentials</a:t>
            </a:r>
          </a:p>
        </p:txBody>
      </p:sp>
      <p:sp>
        <p:nvSpPr>
          <p:cNvPr id="329" name="Shape 329"/>
          <p:cNvSpPr/>
          <p:nvPr/>
        </p:nvSpPr>
        <p:spPr>
          <a:xfrm rot="10800000">
            <a:off x="6290701" y="2352811"/>
            <a:ext cx="1614775" cy="304801"/>
          </a:xfrm>
          <a:prstGeom prst="rightArrow">
            <a:avLst>
              <a:gd name="adj1" fmla="val 65968"/>
              <a:gd name="adj2" fmla="val 85375"/>
            </a:avLst>
          </a:prstGeom>
          <a:solidFill>
            <a:srgbClr val="33928A"/>
          </a:solidFill>
          <a:ln w="12700">
            <a:miter lim="400000"/>
            <a:tailEnd type="triangle"/>
          </a:ln>
        </p:spPr>
        <p:txBody>
          <a:bodyPr lIns="0" tIns="0" rIns="0" bIns="0" anchor="ctr"/>
          <a:lstStyle/>
          <a:p>
            <a:pPr lvl="0" algn="ctr">
              <a:defRPr>
                <a:solidFill>
                  <a:srgbClr val="FFFFFF"/>
                </a:solidFill>
                <a:uFillTx/>
              </a:defRPr>
            </a:pPr>
            <a:endParaRPr/>
          </a:p>
        </p:txBody>
      </p:sp>
      <p:sp>
        <p:nvSpPr>
          <p:cNvPr id="330" name="Shape 330"/>
          <p:cNvSpPr/>
          <p:nvPr/>
        </p:nvSpPr>
        <p:spPr>
          <a:xfrm rot="10800000">
            <a:off x="6290701" y="2978463"/>
            <a:ext cx="1614775" cy="304801"/>
          </a:xfrm>
          <a:prstGeom prst="rightArrow">
            <a:avLst>
              <a:gd name="adj1" fmla="val 65968"/>
              <a:gd name="adj2" fmla="val 85375"/>
            </a:avLst>
          </a:prstGeom>
          <a:solidFill>
            <a:srgbClr val="33928A"/>
          </a:solidFill>
          <a:ln w="12700">
            <a:miter lim="400000"/>
            <a:tailEnd type="triangle"/>
          </a:ln>
        </p:spPr>
        <p:txBody>
          <a:bodyPr lIns="0" tIns="0" rIns="0" bIns="0" anchor="ctr"/>
          <a:lstStyle/>
          <a:p>
            <a:pPr lvl="0" algn="ctr">
              <a:defRPr>
                <a:solidFill>
                  <a:srgbClr val="FFFFFF"/>
                </a:solidFill>
                <a:uFillTx/>
              </a:defRPr>
            </a:pPr>
            <a:endParaRPr/>
          </a:p>
        </p:txBody>
      </p:sp>
      <p:grpSp>
        <p:nvGrpSpPr>
          <p:cNvPr id="333" name="Group 333"/>
          <p:cNvGrpSpPr/>
          <p:nvPr/>
        </p:nvGrpSpPr>
        <p:grpSpPr>
          <a:xfrm>
            <a:off x="6290701" y="2039985"/>
            <a:ext cx="1614775" cy="304801"/>
            <a:chOff x="0" y="0"/>
            <a:chExt cx="1614774" cy="304800"/>
          </a:xfrm>
        </p:grpSpPr>
        <p:sp>
          <p:nvSpPr>
            <p:cNvPr id="331" name="Shape 331"/>
            <p:cNvSpPr/>
            <p:nvPr/>
          </p:nvSpPr>
          <p:spPr>
            <a:xfrm>
              <a:off x="0" y="0"/>
              <a:ext cx="1614775" cy="304800"/>
            </a:xfrm>
            <a:prstGeom prst="rightArrow">
              <a:avLst>
                <a:gd name="adj1" fmla="val 65968"/>
                <a:gd name="adj2" fmla="val 85375"/>
              </a:avLst>
            </a:prstGeom>
            <a:solidFill>
              <a:srgbClr val="33928A"/>
            </a:solidFill>
            <a:ln w="12700" cap="flat">
              <a:noFill/>
              <a:miter lim="400000"/>
              <a:tailEnd type="triangle" w="med" len="med"/>
            </a:ln>
            <a:effectLst/>
          </p:spPr>
          <p:txBody>
            <a:bodyPr wrap="square" lIns="0" tIns="0" rIns="0" bIns="0" numCol="1" anchor="ctr">
              <a:noAutofit/>
            </a:bodyPr>
            <a:lstStyle/>
            <a:p>
              <a:pPr lvl="0" algn="ctr">
                <a:defRPr>
                  <a:solidFill>
                    <a:srgbClr val="FFFFFF"/>
                  </a:solidFill>
                  <a:uFillTx/>
                </a:defRPr>
              </a:pPr>
              <a:endParaRPr/>
            </a:p>
          </p:txBody>
        </p:sp>
        <p:sp>
          <p:nvSpPr>
            <p:cNvPr id="332" name="Shape 332"/>
            <p:cNvSpPr/>
            <p:nvPr/>
          </p:nvSpPr>
          <p:spPr>
            <a:xfrm>
              <a:off x="0" y="63500"/>
              <a:ext cx="1443110" cy="177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a:defRPr sz="1000">
                  <a:solidFill>
                    <a:srgbClr val="FFFFFF"/>
                  </a:solidFill>
                  <a:uFillTx/>
                  <a:latin typeface="Avenir Next"/>
                  <a:ea typeface="Avenir Next"/>
                  <a:cs typeface="Avenir Next"/>
                  <a:sym typeface="Avenir Next"/>
                </a:defRPr>
              </a:lvl1pPr>
            </a:lstStyle>
            <a:p>
              <a:pPr lvl="0">
                <a:defRPr sz="1800">
                  <a:solidFill>
                    <a:srgbClr val="000000"/>
                  </a:solidFill>
                </a:defRPr>
              </a:pPr>
              <a:r>
                <a:rPr sz="1000">
                  <a:solidFill>
                    <a:srgbClr val="FFFFFF"/>
                  </a:solidFill>
                </a:rPr>
                <a:t>reserve resources</a:t>
              </a:r>
            </a:p>
          </p:txBody>
        </p:sp>
      </p:grpSp>
      <p:grpSp>
        <p:nvGrpSpPr>
          <p:cNvPr id="336" name="Group 336"/>
          <p:cNvGrpSpPr/>
          <p:nvPr/>
        </p:nvGrpSpPr>
        <p:grpSpPr>
          <a:xfrm>
            <a:off x="6290701" y="2678160"/>
            <a:ext cx="1614775" cy="304801"/>
            <a:chOff x="0" y="0"/>
            <a:chExt cx="1614774" cy="304800"/>
          </a:xfrm>
        </p:grpSpPr>
        <p:sp>
          <p:nvSpPr>
            <p:cNvPr id="334" name="Shape 334"/>
            <p:cNvSpPr/>
            <p:nvPr/>
          </p:nvSpPr>
          <p:spPr>
            <a:xfrm>
              <a:off x="0" y="0"/>
              <a:ext cx="1614775" cy="304800"/>
            </a:xfrm>
            <a:prstGeom prst="rightArrow">
              <a:avLst>
                <a:gd name="adj1" fmla="val 65968"/>
                <a:gd name="adj2" fmla="val 85375"/>
              </a:avLst>
            </a:prstGeom>
            <a:solidFill>
              <a:srgbClr val="33928A"/>
            </a:solidFill>
            <a:ln w="12700" cap="flat">
              <a:noFill/>
              <a:miter lim="400000"/>
              <a:tailEnd type="triangle" w="med" len="med"/>
            </a:ln>
            <a:effectLst/>
          </p:spPr>
          <p:txBody>
            <a:bodyPr wrap="square" lIns="0" tIns="0" rIns="0" bIns="0" numCol="1" anchor="ctr">
              <a:noAutofit/>
            </a:bodyPr>
            <a:lstStyle/>
            <a:p>
              <a:pPr lvl="0" algn="ctr">
                <a:defRPr>
                  <a:solidFill>
                    <a:srgbClr val="FFFFFF"/>
                  </a:solidFill>
                  <a:uFillTx/>
                </a:defRPr>
              </a:pPr>
              <a:endParaRPr/>
            </a:p>
          </p:txBody>
        </p:sp>
        <p:sp>
          <p:nvSpPr>
            <p:cNvPr id="335" name="Shape 335"/>
            <p:cNvSpPr/>
            <p:nvPr/>
          </p:nvSpPr>
          <p:spPr>
            <a:xfrm>
              <a:off x="0" y="63500"/>
              <a:ext cx="1443110" cy="177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a:defRPr sz="1000">
                  <a:solidFill>
                    <a:srgbClr val="FFFFFF"/>
                  </a:solidFill>
                  <a:uFillTx/>
                  <a:latin typeface="Avenir Next"/>
                  <a:ea typeface="Avenir Next"/>
                  <a:cs typeface="Avenir Next"/>
                  <a:sym typeface="Avenir Next"/>
                </a:defRPr>
              </a:lvl1pPr>
            </a:lstStyle>
            <a:p>
              <a:pPr lvl="0">
                <a:defRPr sz="1800">
                  <a:solidFill>
                    <a:srgbClr val="000000"/>
                  </a:solidFill>
                </a:defRPr>
              </a:pPr>
              <a:r>
                <a:rPr sz="1000">
                  <a:solidFill>
                    <a:srgbClr val="FFFFFF"/>
                  </a:solidFill>
                </a:rPr>
                <a:t>obtain connection data</a:t>
              </a:r>
            </a:p>
          </p:txBody>
        </p:sp>
      </p:grpSp>
      <p:grpSp>
        <p:nvGrpSpPr>
          <p:cNvPr id="339" name="Group 339"/>
          <p:cNvGrpSpPr/>
          <p:nvPr/>
        </p:nvGrpSpPr>
        <p:grpSpPr>
          <a:xfrm>
            <a:off x="324124" y="2046816"/>
            <a:ext cx="914401" cy="1217217"/>
            <a:chOff x="0" y="0"/>
            <a:chExt cx="914400" cy="1217216"/>
          </a:xfrm>
        </p:grpSpPr>
        <p:sp>
          <p:nvSpPr>
            <p:cNvPr id="337" name="Shape 337"/>
            <p:cNvSpPr/>
            <p:nvPr/>
          </p:nvSpPr>
          <p:spPr>
            <a:xfrm>
              <a:off x="0" y="0"/>
              <a:ext cx="914400" cy="1217217"/>
            </a:xfrm>
            <a:prstGeom prst="roundRect">
              <a:avLst>
                <a:gd name="adj" fmla="val 4579"/>
              </a:avLst>
            </a:prstGeom>
            <a:solidFill>
              <a:srgbClr val="29756E"/>
            </a:solidFill>
            <a:ln w="12700" cap="flat">
              <a:noFill/>
              <a:miter lim="400000"/>
            </a:ln>
            <a:effectLst>
              <a:outerShdw blurRad="38100" dist="23000" dir="5400000" rotWithShape="0">
                <a:srgbClr val="808080">
                  <a:alpha val="34999"/>
                </a:srgbClr>
              </a:outerShdw>
            </a:effectLst>
          </p:spPr>
          <p:txBody>
            <a:bodyPr wrap="square" lIns="0" tIns="0" rIns="0" bIns="0" numCol="1" anchor="t">
              <a:noAutofit/>
            </a:bodyPr>
            <a:lstStyle/>
            <a:p>
              <a:pPr lvl="0" algn="ctr">
                <a:defRPr sz="1200" b="1">
                  <a:solidFill>
                    <a:srgbClr val="FFFFFF"/>
                  </a:solidFill>
                  <a:uFillTx/>
                </a:defRPr>
              </a:pPr>
              <a:endParaRPr/>
            </a:p>
          </p:txBody>
        </p:sp>
        <p:sp>
          <p:nvSpPr>
            <p:cNvPr id="338" name="Shape 338"/>
            <p:cNvSpPr/>
            <p:nvPr/>
          </p:nvSpPr>
          <p:spPr>
            <a:xfrm>
              <a:off x="12263" y="12263"/>
              <a:ext cx="889874" cy="2032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1200">
                  <a:solidFill>
                    <a:srgbClr val="FFFFFF"/>
                  </a:solidFill>
                  <a:uFillTx/>
                  <a:latin typeface="Avenir Next"/>
                  <a:ea typeface="Avenir Next"/>
                  <a:cs typeface="Avenir Next"/>
                  <a:sym typeface="Avenir Next"/>
                </a:defRPr>
              </a:lvl1pPr>
            </a:lstStyle>
            <a:p>
              <a:pPr lvl="0">
                <a:defRPr sz="1800">
                  <a:solidFill>
                    <a:srgbClr val="000000"/>
                  </a:solidFill>
                </a:defRPr>
              </a:pPr>
              <a:r>
                <a:rPr sz="1200">
                  <a:solidFill>
                    <a:srgbClr val="FFFFFF"/>
                  </a:solidFill>
                </a:rPr>
                <a:t>CLI</a:t>
              </a:r>
            </a:p>
          </p:txBody>
        </p:sp>
      </p:grpSp>
      <p:grpSp>
        <p:nvGrpSpPr>
          <p:cNvPr id="342" name="Group 342"/>
          <p:cNvGrpSpPr/>
          <p:nvPr/>
        </p:nvGrpSpPr>
        <p:grpSpPr>
          <a:xfrm>
            <a:off x="2851241" y="2046816"/>
            <a:ext cx="914401" cy="1217217"/>
            <a:chOff x="0" y="0"/>
            <a:chExt cx="914400" cy="1217216"/>
          </a:xfrm>
        </p:grpSpPr>
        <p:sp>
          <p:nvSpPr>
            <p:cNvPr id="340" name="Shape 340"/>
            <p:cNvSpPr/>
            <p:nvPr/>
          </p:nvSpPr>
          <p:spPr>
            <a:xfrm>
              <a:off x="0" y="0"/>
              <a:ext cx="914400" cy="1217217"/>
            </a:xfrm>
            <a:prstGeom prst="roundRect">
              <a:avLst>
                <a:gd name="adj" fmla="val 4579"/>
              </a:avLst>
            </a:prstGeom>
            <a:solidFill>
              <a:srgbClr val="29756E"/>
            </a:solidFill>
            <a:ln w="12700" cap="flat">
              <a:noFill/>
              <a:miter lim="400000"/>
            </a:ln>
            <a:effectLst>
              <a:outerShdw blurRad="38100" dist="23000" dir="5400000" rotWithShape="0">
                <a:srgbClr val="808080">
                  <a:alpha val="34999"/>
                </a:srgbClr>
              </a:outerShdw>
            </a:effectLst>
          </p:spPr>
          <p:txBody>
            <a:bodyPr wrap="square" lIns="0" tIns="0" rIns="0" bIns="0" numCol="1" anchor="t">
              <a:noAutofit/>
            </a:bodyPr>
            <a:lstStyle/>
            <a:p>
              <a:pPr lvl="0" algn="ctr">
                <a:defRPr sz="1200" b="1">
                  <a:solidFill>
                    <a:srgbClr val="FFFFFF"/>
                  </a:solidFill>
                  <a:uFillTx/>
                </a:defRPr>
              </a:pPr>
              <a:endParaRPr/>
            </a:p>
          </p:txBody>
        </p:sp>
        <p:sp>
          <p:nvSpPr>
            <p:cNvPr id="341" name="Shape 341"/>
            <p:cNvSpPr/>
            <p:nvPr/>
          </p:nvSpPr>
          <p:spPr>
            <a:xfrm>
              <a:off x="12263" y="12263"/>
              <a:ext cx="889874" cy="4064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1200">
                  <a:solidFill>
                    <a:srgbClr val="FFFFFF"/>
                  </a:solidFill>
                  <a:uFillTx/>
                  <a:latin typeface="Avenir Next"/>
                  <a:ea typeface="Avenir Next"/>
                  <a:cs typeface="Avenir Next"/>
                  <a:sym typeface="Avenir Next"/>
                </a:defRPr>
              </a:lvl1pPr>
            </a:lstStyle>
            <a:p>
              <a:pPr lvl="0">
                <a:defRPr sz="1800">
                  <a:solidFill>
                    <a:srgbClr val="000000"/>
                  </a:solidFill>
                </a:defRPr>
              </a:pPr>
              <a:r>
                <a:rPr sz="1200">
                  <a:solidFill>
                    <a:srgbClr val="FFFFFF"/>
                  </a:solidFill>
                </a:rPr>
                <a:t>Cloud Controller</a:t>
              </a:r>
            </a:p>
          </p:txBody>
        </p:sp>
      </p:grpSp>
      <p:grpSp>
        <p:nvGrpSpPr>
          <p:cNvPr id="345" name="Group 345"/>
          <p:cNvGrpSpPr/>
          <p:nvPr/>
        </p:nvGrpSpPr>
        <p:grpSpPr>
          <a:xfrm>
            <a:off x="5378358" y="2046816"/>
            <a:ext cx="914401" cy="1217217"/>
            <a:chOff x="0" y="0"/>
            <a:chExt cx="914400" cy="1217216"/>
          </a:xfrm>
        </p:grpSpPr>
        <p:sp>
          <p:nvSpPr>
            <p:cNvPr id="343" name="Shape 343"/>
            <p:cNvSpPr/>
            <p:nvPr/>
          </p:nvSpPr>
          <p:spPr>
            <a:xfrm>
              <a:off x="0" y="0"/>
              <a:ext cx="914400" cy="1217217"/>
            </a:xfrm>
            <a:prstGeom prst="roundRect">
              <a:avLst>
                <a:gd name="adj" fmla="val 4579"/>
              </a:avLst>
            </a:prstGeom>
            <a:solidFill>
              <a:srgbClr val="29756E"/>
            </a:solidFill>
            <a:ln w="12700" cap="flat">
              <a:noFill/>
              <a:miter lim="400000"/>
            </a:ln>
            <a:effectLst>
              <a:outerShdw blurRad="38100" dist="23000" dir="5400000" rotWithShape="0">
                <a:srgbClr val="808080">
                  <a:alpha val="34999"/>
                </a:srgbClr>
              </a:outerShdw>
            </a:effectLst>
          </p:spPr>
          <p:txBody>
            <a:bodyPr wrap="square" lIns="0" tIns="0" rIns="0" bIns="0" numCol="1" anchor="t">
              <a:noAutofit/>
            </a:bodyPr>
            <a:lstStyle/>
            <a:p>
              <a:pPr lvl="0" algn="ctr">
                <a:defRPr sz="1200" b="1">
                  <a:solidFill>
                    <a:srgbClr val="FFFFFF"/>
                  </a:solidFill>
                  <a:uFillTx/>
                </a:defRPr>
              </a:pPr>
              <a:endParaRPr/>
            </a:p>
          </p:txBody>
        </p:sp>
        <p:sp>
          <p:nvSpPr>
            <p:cNvPr id="344" name="Shape 344"/>
            <p:cNvSpPr/>
            <p:nvPr/>
          </p:nvSpPr>
          <p:spPr>
            <a:xfrm>
              <a:off x="12263" y="12263"/>
              <a:ext cx="889874" cy="4064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lvl="0" algn="ctr">
                <a:defRPr>
                  <a:solidFill>
                    <a:srgbClr val="000000"/>
                  </a:solidFill>
                  <a:uFillTx/>
                </a:defRPr>
              </a:pPr>
              <a:r>
                <a:rPr sz="1200">
                  <a:solidFill>
                    <a:srgbClr val="FFFFFF"/>
                  </a:solidFill>
                  <a:latin typeface="Avenir Next"/>
                  <a:ea typeface="Avenir Next"/>
                  <a:cs typeface="Avenir Next"/>
                  <a:sym typeface="Avenir Next"/>
                </a:rPr>
                <a:t>Service</a:t>
              </a:r>
            </a:p>
            <a:p>
              <a:pPr lvl="0" algn="ctr">
                <a:defRPr>
                  <a:solidFill>
                    <a:srgbClr val="000000"/>
                  </a:solidFill>
                  <a:uFillTx/>
                </a:defRPr>
              </a:pPr>
              <a:r>
                <a:rPr sz="1200">
                  <a:solidFill>
                    <a:srgbClr val="FFFFFF"/>
                  </a:solidFill>
                  <a:latin typeface="Avenir Next"/>
                  <a:ea typeface="Avenir Next"/>
                  <a:cs typeface="Avenir Next"/>
                  <a:sym typeface="Avenir Next"/>
                </a:rPr>
                <a:t>Broker</a:t>
              </a:r>
            </a:p>
          </p:txBody>
        </p:sp>
      </p:grpSp>
      <p:grpSp>
        <p:nvGrpSpPr>
          <p:cNvPr id="348" name="Group 348"/>
          <p:cNvGrpSpPr/>
          <p:nvPr/>
        </p:nvGrpSpPr>
        <p:grpSpPr>
          <a:xfrm>
            <a:off x="7905475" y="2046816"/>
            <a:ext cx="914401" cy="1217217"/>
            <a:chOff x="0" y="0"/>
            <a:chExt cx="914400" cy="1217216"/>
          </a:xfrm>
        </p:grpSpPr>
        <p:sp>
          <p:nvSpPr>
            <p:cNvPr id="346" name="Shape 346"/>
            <p:cNvSpPr/>
            <p:nvPr/>
          </p:nvSpPr>
          <p:spPr>
            <a:xfrm>
              <a:off x="0" y="0"/>
              <a:ext cx="914400" cy="1217217"/>
            </a:xfrm>
            <a:prstGeom prst="roundRect">
              <a:avLst>
                <a:gd name="adj" fmla="val 4579"/>
              </a:avLst>
            </a:prstGeom>
            <a:solidFill>
              <a:srgbClr val="29756E"/>
            </a:solidFill>
            <a:ln w="12700" cap="flat">
              <a:noFill/>
              <a:miter lim="400000"/>
            </a:ln>
            <a:effectLst>
              <a:outerShdw blurRad="38100" dist="23000" dir="5400000" rotWithShape="0">
                <a:srgbClr val="808080">
                  <a:alpha val="34999"/>
                </a:srgbClr>
              </a:outerShdw>
            </a:effectLst>
          </p:spPr>
          <p:txBody>
            <a:bodyPr wrap="square" lIns="0" tIns="0" rIns="0" bIns="0" numCol="1" anchor="t">
              <a:noAutofit/>
            </a:bodyPr>
            <a:lstStyle/>
            <a:p>
              <a:pPr lvl="0" algn="ctr">
                <a:defRPr sz="1200" b="1">
                  <a:solidFill>
                    <a:srgbClr val="FFFFFF"/>
                  </a:solidFill>
                  <a:uFillTx/>
                </a:defRPr>
              </a:pPr>
              <a:endParaRPr/>
            </a:p>
          </p:txBody>
        </p:sp>
        <p:sp>
          <p:nvSpPr>
            <p:cNvPr id="347" name="Shape 347"/>
            <p:cNvSpPr/>
            <p:nvPr/>
          </p:nvSpPr>
          <p:spPr>
            <a:xfrm>
              <a:off x="12263" y="12263"/>
              <a:ext cx="889874" cy="4064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lvl="0" algn="ctr">
                <a:defRPr>
                  <a:solidFill>
                    <a:srgbClr val="000000"/>
                  </a:solidFill>
                  <a:uFillTx/>
                </a:defRPr>
              </a:pPr>
              <a:r>
                <a:rPr sz="1200">
                  <a:solidFill>
                    <a:srgbClr val="FFFFFF"/>
                  </a:solidFill>
                  <a:latin typeface="Avenir Next"/>
                  <a:ea typeface="Avenir Next"/>
                  <a:cs typeface="Avenir Next"/>
                  <a:sym typeface="Avenir Next"/>
                </a:rPr>
                <a:t>Data</a:t>
              </a:r>
            </a:p>
            <a:p>
              <a:pPr lvl="0" algn="ctr">
                <a:defRPr>
                  <a:solidFill>
                    <a:srgbClr val="000000"/>
                  </a:solidFill>
                  <a:uFillTx/>
                </a:defRPr>
              </a:pPr>
              <a:r>
                <a:rPr sz="1200">
                  <a:solidFill>
                    <a:srgbClr val="FFFFFF"/>
                  </a:solidFill>
                  <a:latin typeface="Avenir Next"/>
                  <a:ea typeface="Avenir Next"/>
                  <a:cs typeface="Avenir Next"/>
                  <a:sym typeface="Avenir Next"/>
                </a:rPr>
                <a:t>Service</a:t>
              </a:r>
            </a:p>
          </p:txBody>
        </p:sp>
      </p:grpSp>
      <p:sp>
        <p:nvSpPr>
          <p:cNvPr id="349" name="Shape 349"/>
          <p:cNvSpPr/>
          <p:nvPr/>
        </p:nvSpPr>
        <p:spPr>
          <a:xfrm>
            <a:off x="3208900" y="2641445"/>
            <a:ext cx="199083" cy="265672"/>
          </a:xfrm>
          <a:custGeom>
            <a:avLst/>
            <a:gdLst/>
            <a:ahLst/>
            <a:cxnLst>
              <a:cxn ang="0">
                <a:pos x="wd2" y="hd2"/>
              </a:cxn>
              <a:cxn ang="5400000">
                <a:pos x="wd2" y="hd2"/>
              </a:cxn>
              <a:cxn ang="10800000">
                <a:pos x="wd2" y="hd2"/>
              </a:cxn>
              <a:cxn ang="16200000">
                <a:pos x="wd2" y="hd2"/>
              </a:cxn>
            </a:cxnLst>
            <a:rect l="0" t="0" r="r" b="b"/>
            <a:pathLst>
              <a:path w="21600" h="21600" extrusionOk="0">
                <a:moveTo>
                  <a:pt x="10800" y="16618"/>
                </a:moveTo>
                <a:lnTo>
                  <a:pt x="6946" y="18824"/>
                </a:lnTo>
                <a:cubicBezTo>
                  <a:pt x="7990" y="19479"/>
                  <a:pt x="9343" y="19815"/>
                  <a:pt x="10800" y="19815"/>
                </a:cubicBezTo>
                <a:cubicBezTo>
                  <a:pt x="12257" y="19815"/>
                  <a:pt x="13610" y="19479"/>
                  <a:pt x="14654" y="18825"/>
                </a:cubicBezTo>
                <a:close/>
                <a:moveTo>
                  <a:pt x="4280" y="12886"/>
                </a:moveTo>
                <a:cubicBezTo>
                  <a:pt x="3997" y="13421"/>
                  <a:pt x="3858" y="14005"/>
                  <a:pt x="3858" y="14613"/>
                </a:cubicBezTo>
                <a:cubicBezTo>
                  <a:pt x="3858" y="16342"/>
                  <a:pt x="4983" y="17873"/>
                  <a:pt x="6787" y="18744"/>
                </a:cubicBezTo>
                <a:lnTo>
                  <a:pt x="8263" y="15166"/>
                </a:lnTo>
                <a:close/>
                <a:moveTo>
                  <a:pt x="17320" y="12886"/>
                </a:moveTo>
                <a:lnTo>
                  <a:pt x="13337" y="15166"/>
                </a:lnTo>
                <a:lnTo>
                  <a:pt x="14813" y="18744"/>
                </a:lnTo>
                <a:cubicBezTo>
                  <a:pt x="16617" y="17873"/>
                  <a:pt x="17742" y="16342"/>
                  <a:pt x="17742" y="14613"/>
                </a:cubicBezTo>
                <a:cubicBezTo>
                  <a:pt x="17742" y="14005"/>
                  <a:pt x="17603" y="13421"/>
                  <a:pt x="17320" y="12886"/>
                </a:cubicBezTo>
                <a:close/>
                <a:moveTo>
                  <a:pt x="10970" y="9424"/>
                </a:moveTo>
                <a:lnTo>
                  <a:pt x="12368" y="12816"/>
                </a:lnTo>
                <a:lnTo>
                  <a:pt x="17290" y="12816"/>
                </a:lnTo>
                <a:cubicBezTo>
                  <a:pt x="16353" y="10863"/>
                  <a:pt x="13884" y="9465"/>
                  <a:pt x="10970" y="9424"/>
                </a:cubicBezTo>
                <a:close/>
                <a:moveTo>
                  <a:pt x="10630" y="9424"/>
                </a:moveTo>
                <a:cubicBezTo>
                  <a:pt x="7716" y="9465"/>
                  <a:pt x="5247" y="10863"/>
                  <a:pt x="4310" y="12816"/>
                </a:cubicBezTo>
                <a:lnTo>
                  <a:pt x="9232" y="12816"/>
                </a:lnTo>
                <a:close/>
                <a:moveTo>
                  <a:pt x="12665" y="2637"/>
                </a:moveTo>
                <a:lnTo>
                  <a:pt x="20124" y="2637"/>
                </a:lnTo>
                <a:lnTo>
                  <a:pt x="20124" y="5249"/>
                </a:lnTo>
                <a:lnTo>
                  <a:pt x="15871" y="8762"/>
                </a:lnTo>
                <a:cubicBezTo>
                  <a:pt x="18434" y="9999"/>
                  <a:pt x="20124" y="12158"/>
                  <a:pt x="20124" y="14613"/>
                </a:cubicBezTo>
                <a:cubicBezTo>
                  <a:pt x="20124" y="18472"/>
                  <a:pt x="15949" y="21600"/>
                  <a:pt x="10800" y="21600"/>
                </a:cubicBezTo>
                <a:cubicBezTo>
                  <a:pt x="5651" y="21600"/>
                  <a:pt x="1476" y="18472"/>
                  <a:pt x="1476" y="14613"/>
                </a:cubicBezTo>
                <a:cubicBezTo>
                  <a:pt x="1476" y="12161"/>
                  <a:pt x="3162" y="10004"/>
                  <a:pt x="5719" y="8766"/>
                </a:cubicBezTo>
                <a:lnTo>
                  <a:pt x="1476" y="5261"/>
                </a:lnTo>
                <a:lnTo>
                  <a:pt x="1476" y="2649"/>
                </a:lnTo>
                <a:lnTo>
                  <a:pt x="8935" y="2649"/>
                </a:lnTo>
                <a:lnTo>
                  <a:pt x="8935" y="7767"/>
                </a:lnTo>
                <a:cubicBezTo>
                  <a:pt x="9538" y="7675"/>
                  <a:pt x="10161" y="7626"/>
                  <a:pt x="10800" y="7626"/>
                </a:cubicBezTo>
                <a:lnTo>
                  <a:pt x="12665" y="7767"/>
                </a:lnTo>
                <a:lnTo>
                  <a:pt x="12665" y="5249"/>
                </a:lnTo>
                <a:close/>
                <a:moveTo>
                  <a:pt x="0" y="0"/>
                </a:moveTo>
                <a:lnTo>
                  <a:pt x="21600" y="0"/>
                </a:lnTo>
                <a:lnTo>
                  <a:pt x="21600" y="1688"/>
                </a:lnTo>
                <a:lnTo>
                  <a:pt x="0" y="1688"/>
                </a:lnTo>
                <a:close/>
              </a:path>
            </a:pathLst>
          </a:custGeom>
          <a:solidFill>
            <a:srgbClr val="FFFFFF"/>
          </a:solidFill>
          <a:ln w="12700">
            <a:miter lim="400000"/>
            <a:tailEnd type="triangle"/>
          </a:ln>
        </p:spPr>
        <p:txBody>
          <a:bodyPr lIns="0" tIns="0" rIns="0" bIns="0" anchor="ctr"/>
          <a:lstStyle/>
          <a:p>
            <a:pPr lvl="0" algn="ctr">
              <a:defRPr>
                <a:solidFill>
                  <a:srgbClr val="FFFFFF"/>
                </a:solidFill>
                <a:uFillTx/>
              </a:defRPr>
            </a:pPr>
            <a:endParaRPr/>
          </a:p>
        </p:txBody>
      </p:sp>
      <p:sp>
        <p:nvSpPr>
          <p:cNvPr id="350" name="Shape 350"/>
          <p:cNvSpPr/>
          <p:nvPr/>
        </p:nvSpPr>
        <p:spPr>
          <a:xfrm>
            <a:off x="5721783" y="2641445"/>
            <a:ext cx="227550" cy="227547"/>
          </a:xfrm>
          <a:custGeom>
            <a:avLst/>
            <a:gdLst/>
            <a:ahLst/>
            <a:cxnLst>
              <a:cxn ang="0">
                <a:pos x="wd2" y="hd2"/>
              </a:cxn>
              <a:cxn ang="5400000">
                <a:pos x="wd2" y="hd2"/>
              </a:cxn>
              <a:cxn ang="10800000">
                <a:pos x="wd2" y="hd2"/>
              </a:cxn>
              <a:cxn ang="16200000">
                <a:pos x="wd2" y="hd2"/>
              </a:cxn>
            </a:cxnLst>
            <a:rect l="0" t="0" r="r" b="b"/>
            <a:pathLst>
              <a:path w="21600" h="21600" extrusionOk="0">
                <a:moveTo>
                  <a:pt x="4619" y="15178"/>
                </a:moveTo>
                <a:cubicBezTo>
                  <a:pt x="3556" y="15178"/>
                  <a:pt x="2695" y="16040"/>
                  <a:pt x="2695" y="17103"/>
                </a:cubicBezTo>
                <a:lnTo>
                  <a:pt x="2694" y="17103"/>
                </a:lnTo>
                <a:cubicBezTo>
                  <a:pt x="2694" y="18166"/>
                  <a:pt x="3556" y="19027"/>
                  <a:pt x="4619" y="19027"/>
                </a:cubicBezTo>
                <a:cubicBezTo>
                  <a:pt x="5682" y="19027"/>
                  <a:pt x="6544" y="18166"/>
                  <a:pt x="6544" y="17103"/>
                </a:cubicBezTo>
                <a:lnTo>
                  <a:pt x="6544" y="15178"/>
                </a:lnTo>
                <a:close/>
                <a:moveTo>
                  <a:pt x="15177" y="15049"/>
                </a:moveTo>
                <a:lnTo>
                  <a:pt x="15177" y="16974"/>
                </a:lnTo>
                <a:cubicBezTo>
                  <a:pt x="15177" y="18037"/>
                  <a:pt x="16039" y="18899"/>
                  <a:pt x="17102" y="18899"/>
                </a:cubicBezTo>
                <a:lnTo>
                  <a:pt x="17102" y="18899"/>
                </a:lnTo>
                <a:cubicBezTo>
                  <a:pt x="18165" y="18899"/>
                  <a:pt x="19026" y="18037"/>
                  <a:pt x="19026" y="16974"/>
                </a:cubicBezTo>
                <a:cubicBezTo>
                  <a:pt x="19026" y="15911"/>
                  <a:pt x="18165" y="15049"/>
                  <a:pt x="17102" y="15049"/>
                </a:cubicBezTo>
                <a:close/>
                <a:moveTo>
                  <a:pt x="8952" y="8913"/>
                </a:moveTo>
                <a:lnTo>
                  <a:pt x="8952" y="8936"/>
                </a:lnTo>
                <a:lnTo>
                  <a:pt x="8933" y="8936"/>
                </a:lnTo>
                <a:lnTo>
                  <a:pt x="8933" y="12667"/>
                </a:lnTo>
                <a:lnTo>
                  <a:pt x="12666" y="12667"/>
                </a:lnTo>
                <a:lnTo>
                  <a:pt x="12666" y="12660"/>
                </a:lnTo>
                <a:lnTo>
                  <a:pt x="12687" y="12660"/>
                </a:lnTo>
                <a:lnTo>
                  <a:pt x="12687" y="8933"/>
                </a:lnTo>
                <a:lnTo>
                  <a:pt x="12667" y="8933"/>
                </a:lnTo>
                <a:lnTo>
                  <a:pt x="12667" y="8913"/>
                </a:lnTo>
                <a:close/>
                <a:moveTo>
                  <a:pt x="4517" y="2698"/>
                </a:moveTo>
                <a:cubicBezTo>
                  <a:pt x="3454" y="2698"/>
                  <a:pt x="2592" y="3559"/>
                  <a:pt x="2592" y="4622"/>
                </a:cubicBezTo>
                <a:cubicBezTo>
                  <a:pt x="2592" y="5685"/>
                  <a:pt x="3454" y="6547"/>
                  <a:pt x="4517" y="6547"/>
                </a:cubicBezTo>
                <a:lnTo>
                  <a:pt x="6441" y="6547"/>
                </a:lnTo>
                <a:lnTo>
                  <a:pt x="6441" y="4622"/>
                </a:lnTo>
                <a:cubicBezTo>
                  <a:pt x="6441" y="3559"/>
                  <a:pt x="5580" y="2698"/>
                  <a:pt x="4517" y="2698"/>
                </a:cubicBezTo>
                <a:close/>
                <a:moveTo>
                  <a:pt x="16981" y="2573"/>
                </a:moveTo>
                <a:cubicBezTo>
                  <a:pt x="15918" y="2573"/>
                  <a:pt x="15056" y="3434"/>
                  <a:pt x="15056" y="4497"/>
                </a:cubicBezTo>
                <a:lnTo>
                  <a:pt x="15056" y="6422"/>
                </a:lnTo>
                <a:lnTo>
                  <a:pt x="16981" y="6422"/>
                </a:lnTo>
                <a:cubicBezTo>
                  <a:pt x="18044" y="6422"/>
                  <a:pt x="18905" y="5560"/>
                  <a:pt x="18905" y="4497"/>
                </a:cubicBezTo>
                <a:lnTo>
                  <a:pt x="18906" y="4497"/>
                </a:lnTo>
                <a:cubicBezTo>
                  <a:pt x="18906" y="3434"/>
                  <a:pt x="18044" y="2573"/>
                  <a:pt x="16981" y="2573"/>
                </a:cubicBezTo>
                <a:close/>
                <a:moveTo>
                  <a:pt x="17134" y="0"/>
                </a:moveTo>
                <a:cubicBezTo>
                  <a:pt x="19600" y="0"/>
                  <a:pt x="21600" y="2000"/>
                  <a:pt x="21600" y="4466"/>
                </a:cubicBezTo>
                <a:lnTo>
                  <a:pt x="21600" y="4466"/>
                </a:lnTo>
                <a:cubicBezTo>
                  <a:pt x="21600" y="6933"/>
                  <a:pt x="19600" y="8933"/>
                  <a:pt x="17134" y="8933"/>
                </a:cubicBezTo>
                <a:lnTo>
                  <a:pt x="15058" y="8933"/>
                </a:lnTo>
                <a:lnTo>
                  <a:pt x="15058" y="12660"/>
                </a:lnTo>
                <a:lnTo>
                  <a:pt x="17132" y="12660"/>
                </a:lnTo>
                <a:cubicBezTo>
                  <a:pt x="19599" y="12660"/>
                  <a:pt x="21599" y="14660"/>
                  <a:pt x="21599" y="17127"/>
                </a:cubicBezTo>
                <a:cubicBezTo>
                  <a:pt x="21599" y="19593"/>
                  <a:pt x="19599" y="21593"/>
                  <a:pt x="17132" y="21593"/>
                </a:cubicBezTo>
                <a:lnTo>
                  <a:pt x="17132" y="21593"/>
                </a:lnTo>
                <a:cubicBezTo>
                  <a:pt x="14666" y="21593"/>
                  <a:pt x="12666" y="19593"/>
                  <a:pt x="12666" y="17127"/>
                </a:cubicBezTo>
                <a:lnTo>
                  <a:pt x="12666" y="15180"/>
                </a:lnTo>
                <a:lnTo>
                  <a:pt x="8933" y="15180"/>
                </a:lnTo>
                <a:lnTo>
                  <a:pt x="8933" y="17134"/>
                </a:lnTo>
                <a:cubicBezTo>
                  <a:pt x="8933" y="19600"/>
                  <a:pt x="6933" y="21600"/>
                  <a:pt x="4466" y="21600"/>
                </a:cubicBezTo>
                <a:cubicBezTo>
                  <a:pt x="2000" y="21600"/>
                  <a:pt x="0" y="19600"/>
                  <a:pt x="0" y="17134"/>
                </a:cubicBezTo>
                <a:lnTo>
                  <a:pt x="0" y="17134"/>
                </a:lnTo>
                <a:cubicBezTo>
                  <a:pt x="0" y="14667"/>
                  <a:pt x="2000" y="12667"/>
                  <a:pt x="4466" y="12667"/>
                </a:cubicBezTo>
                <a:lnTo>
                  <a:pt x="6551" y="12667"/>
                </a:lnTo>
                <a:lnTo>
                  <a:pt x="6551" y="8936"/>
                </a:lnTo>
                <a:lnTo>
                  <a:pt x="4486" y="8936"/>
                </a:lnTo>
                <a:cubicBezTo>
                  <a:pt x="2019" y="8936"/>
                  <a:pt x="19" y="6937"/>
                  <a:pt x="19" y="4470"/>
                </a:cubicBezTo>
                <a:cubicBezTo>
                  <a:pt x="19" y="2003"/>
                  <a:pt x="2019" y="3"/>
                  <a:pt x="4486" y="3"/>
                </a:cubicBezTo>
                <a:lnTo>
                  <a:pt x="4486" y="3"/>
                </a:lnTo>
                <a:cubicBezTo>
                  <a:pt x="6953" y="3"/>
                  <a:pt x="8952" y="2003"/>
                  <a:pt x="8952" y="4470"/>
                </a:cubicBezTo>
                <a:lnTo>
                  <a:pt x="8952" y="6673"/>
                </a:lnTo>
                <a:lnTo>
                  <a:pt x="12667" y="6673"/>
                </a:lnTo>
                <a:lnTo>
                  <a:pt x="12667" y="4466"/>
                </a:lnTo>
                <a:cubicBezTo>
                  <a:pt x="12667" y="2000"/>
                  <a:pt x="14667" y="0"/>
                  <a:pt x="17134" y="0"/>
                </a:cubicBezTo>
                <a:close/>
              </a:path>
            </a:pathLst>
          </a:custGeom>
          <a:solidFill>
            <a:srgbClr val="FFFFFF"/>
          </a:solidFill>
          <a:ln w="12700">
            <a:miter lim="400000"/>
            <a:tailEnd type="triangle"/>
          </a:ln>
        </p:spPr>
        <p:txBody>
          <a:bodyPr lIns="0" tIns="0" rIns="0" bIns="0" anchor="ctr"/>
          <a:lstStyle/>
          <a:p>
            <a:pPr lvl="0" algn="ctr">
              <a:defRPr>
                <a:solidFill>
                  <a:srgbClr val="FFFFFF"/>
                </a:solidFill>
                <a:uFillTx/>
              </a:defRPr>
            </a:pPr>
            <a:endParaRPr/>
          </a:p>
        </p:txBody>
      </p:sp>
      <p:sp>
        <p:nvSpPr>
          <p:cNvPr id="351" name="Shape 351"/>
          <p:cNvSpPr/>
          <p:nvPr/>
        </p:nvSpPr>
        <p:spPr>
          <a:xfrm>
            <a:off x="647974" y="2665941"/>
            <a:ext cx="266701" cy="212421"/>
          </a:xfrm>
          <a:custGeom>
            <a:avLst/>
            <a:gdLst/>
            <a:ahLst/>
            <a:cxnLst>
              <a:cxn ang="0">
                <a:pos x="wd2" y="hd2"/>
              </a:cxn>
              <a:cxn ang="5400000">
                <a:pos x="wd2" y="hd2"/>
              </a:cxn>
              <a:cxn ang="10800000">
                <a:pos x="wd2" y="hd2"/>
              </a:cxn>
              <a:cxn ang="16200000">
                <a:pos x="wd2" y="hd2"/>
              </a:cxn>
            </a:cxnLst>
            <a:rect l="0" t="0" r="r" b="b"/>
            <a:pathLst>
              <a:path w="21600" h="21600" extrusionOk="0">
                <a:moveTo>
                  <a:pt x="10792" y="12461"/>
                </a:moveTo>
                <a:lnTo>
                  <a:pt x="10792" y="15062"/>
                </a:lnTo>
                <a:lnTo>
                  <a:pt x="17082" y="15062"/>
                </a:lnTo>
                <a:lnTo>
                  <a:pt x="17082" y="12461"/>
                </a:lnTo>
                <a:close/>
                <a:moveTo>
                  <a:pt x="2687" y="2893"/>
                </a:moveTo>
                <a:lnTo>
                  <a:pt x="2687" y="5824"/>
                </a:lnTo>
                <a:lnTo>
                  <a:pt x="7569" y="8970"/>
                </a:lnTo>
                <a:lnTo>
                  <a:pt x="2687" y="12117"/>
                </a:lnTo>
                <a:lnTo>
                  <a:pt x="2687" y="15047"/>
                </a:lnTo>
                <a:lnTo>
                  <a:pt x="10172" y="10223"/>
                </a:lnTo>
                <a:lnTo>
                  <a:pt x="10172" y="7717"/>
                </a:lnTo>
                <a:close/>
                <a:moveTo>
                  <a:pt x="1710" y="0"/>
                </a:moveTo>
                <a:lnTo>
                  <a:pt x="19890" y="0"/>
                </a:lnTo>
                <a:cubicBezTo>
                  <a:pt x="20834" y="0"/>
                  <a:pt x="21600" y="961"/>
                  <a:pt x="21600" y="2147"/>
                </a:cubicBezTo>
                <a:lnTo>
                  <a:pt x="21600" y="19453"/>
                </a:lnTo>
                <a:cubicBezTo>
                  <a:pt x="21600" y="20639"/>
                  <a:pt x="20834" y="21600"/>
                  <a:pt x="19890" y="21600"/>
                </a:cubicBezTo>
                <a:lnTo>
                  <a:pt x="1710" y="21600"/>
                </a:lnTo>
                <a:cubicBezTo>
                  <a:pt x="766" y="21600"/>
                  <a:pt x="0" y="20639"/>
                  <a:pt x="0" y="19453"/>
                </a:cubicBezTo>
                <a:lnTo>
                  <a:pt x="0" y="2147"/>
                </a:lnTo>
                <a:cubicBezTo>
                  <a:pt x="0" y="961"/>
                  <a:pt x="766" y="0"/>
                  <a:pt x="1710" y="0"/>
                </a:cubicBezTo>
                <a:close/>
              </a:path>
            </a:pathLst>
          </a:custGeom>
          <a:solidFill>
            <a:srgbClr val="FFFFFF"/>
          </a:solidFill>
          <a:ln w="12700">
            <a:miter lim="400000"/>
            <a:tailEnd type="triangle"/>
          </a:ln>
        </p:spPr>
        <p:txBody>
          <a:bodyPr lIns="0" tIns="0" rIns="0" bIns="0" anchor="ctr"/>
          <a:lstStyle/>
          <a:p>
            <a:pPr lvl="0" algn="ctr">
              <a:defRPr>
                <a:solidFill>
                  <a:srgbClr val="FFFFFF"/>
                </a:solidFill>
                <a:uFillTx/>
              </a:defRPr>
            </a:pPr>
            <a:endParaRPr/>
          </a:p>
        </p:txBody>
      </p:sp>
      <p:sp>
        <p:nvSpPr>
          <p:cNvPr id="352" name="Shape 352"/>
          <p:cNvSpPr/>
          <p:nvPr/>
        </p:nvSpPr>
        <p:spPr>
          <a:xfrm>
            <a:off x="8247260" y="2656193"/>
            <a:ext cx="230831" cy="222170"/>
          </a:xfrm>
          <a:custGeom>
            <a:avLst/>
            <a:gdLst/>
            <a:ahLst/>
            <a:cxnLst>
              <a:cxn ang="0">
                <a:pos x="wd2" y="hd2"/>
              </a:cxn>
              <a:cxn ang="5400000">
                <a:pos x="wd2" y="hd2"/>
              </a:cxn>
              <a:cxn ang="10800000">
                <a:pos x="wd2" y="hd2"/>
              </a:cxn>
              <a:cxn ang="16200000">
                <a:pos x="wd2" y="hd2"/>
              </a:cxn>
            </a:cxnLst>
            <a:rect l="0" t="0" r="r" b="b"/>
            <a:pathLst>
              <a:path w="21556" h="21528" extrusionOk="0">
                <a:moveTo>
                  <a:pt x="0" y="11833"/>
                </a:moveTo>
                <a:cubicBezTo>
                  <a:pt x="0" y="13415"/>
                  <a:pt x="4324" y="14696"/>
                  <a:pt x="9658" y="14696"/>
                </a:cubicBezTo>
                <a:lnTo>
                  <a:pt x="9658" y="20903"/>
                </a:lnTo>
                <a:cubicBezTo>
                  <a:pt x="4344" y="20903"/>
                  <a:pt x="33" y="19631"/>
                  <a:pt x="6" y="18058"/>
                </a:cubicBezTo>
                <a:lnTo>
                  <a:pt x="0" y="18058"/>
                </a:lnTo>
                <a:lnTo>
                  <a:pt x="0" y="18040"/>
                </a:lnTo>
                <a:close/>
                <a:moveTo>
                  <a:pt x="0" y="3974"/>
                </a:moveTo>
                <a:cubicBezTo>
                  <a:pt x="0" y="5555"/>
                  <a:pt x="4324" y="6837"/>
                  <a:pt x="9658" y="6837"/>
                </a:cubicBezTo>
                <a:lnTo>
                  <a:pt x="9658" y="13044"/>
                </a:lnTo>
                <a:cubicBezTo>
                  <a:pt x="4344" y="13044"/>
                  <a:pt x="33" y="11771"/>
                  <a:pt x="6" y="10198"/>
                </a:cubicBezTo>
                <a:lnTo>
                  <a:pt x="0" y="10198"/>
                </a:lnTo>
                <a:lnTo>
                  <a:pt x="0" y="10180"/>
                </a:lnTo>
                <a:close/>
                <a:moveTo>
                  <a:pt x="11051" y="0"/>
                </a:moveTo>
                <a:lnTo>
                  <a:pt x="11868" y="0"/>
                </a:lnTo>
                <a:cubicBezTo>
                  <a:pt x="12167" y="0"/>
                  <a:pt x="12408" y="251"/>
                  <a:pt x="12408" y="561"/>
                </a:cubicBezTo>
                <a:cubicBezTo>
                  <a:pt x="12408" y="1224"/>
                  <a:pt x="12504" y="1796"/>
                  <a:pt x="12617" y="2442"/>
                </a:cubicBezTo>
                <a:cubicBezTo>
                  <a:pt x="13437" y="2609"/>
                  <a:pt x="14213" y="2900"/>
                  <a:pt x="14916" y="3319"/>
                </a:cubicBezTo>
                <a:cubicBezTo>
                  <a:pt x="15420" y="2886"/>
                  <a:pt x="15859" y="2505"/>
                  <a:pt x="16282" y="1982"/>
                </a:cubicBezTo>
                <a:cubicBezTo>
                  <a:pt x="16474" y="1745"/>
                  <a:pt x="16815" y="1714"/>
                  <a:pt x="17043" y="1913"/>
                </a:cubicBezTo>
                <a:lnTo>
                  <a:pt x="17681" y="2469"/>
                </a:lnTo>
                <a:lnTo>
                  <a:pt x="17779" y="2554"/>
                </a:lnTo>
                <a:lnTo>
                  <a:pt x="18417" y="3109"/>
                </a:lnTo>
                <a:cubicBezTo>
                  <a:pt x="18646" y="3308"/>
                  <a:pt x="18675" y="3662"/>
                  <a:pt x="18484" y="3899"/>
                </a:cubicBezTo>
                <a:cubicBezTo>
                  <a:pt x="18071" y="4409"/>
                  <a:pt x="17790" y="4912"/>
                  <a:pt x="17476" y="5485"/>
                </a:cubicBezTo>
                <a:cubicBezTo>
                  <a:pt x="17994" y="6140"/>
                  <a:pt x="18420" y="6877"/>
                  <a:pt x="18715" y="7682"/>
                </a:cubicBezTo>
                <a:cubicBezTo>
                  <a:pt x="19378" y="7686"/>
                  <a:pt x="19956" y="7689"/>
                  <a:pt x="20611" y="7569"/>
                </a:cubicBezTo>
                <a:cubicBezTo>
                  <a:pt x="20905" y="7516"/>
                  <a:pt x="21185" y="7719"/>
                  <a:pt x="21237" y="8024"/>
                </a:cubicBezTo>
                <a:lnTo>
                  <a:pt x="21381" y="8875"/>
                </a:lnTo>
                <a:lnTo>
                  <a:pt x="21404" y="9006"/>
                </a:lnTo>
                <a:lnTo>
                  <a:pt x="21548" y="9857"/>
                </a:lnTo>
                <a:cubicBezTo>
                  <a:pt x="21600" y="10161"/>
                  <a:pt x="21404" y="10452"/>
                  <a:pt x="21110" y="10506"/>
                </a:cubicBezTo>
                <a:cubicBezTo>
                  <a:pt x="20475" y="10622"/>
                  <a:pt x="19946" y="10821"/>
                  <a:pt x="19347" y="11052"/>
                </a:cubicBezTo>
                <a:cubicBezTo>
                  <a:pt x="19339" y="11954"/>
                  <a:pt x="19197" y="12824"/>
                  <a:pt x="18927" y="13636"/>
                </a:cubicBezTo>
                <a:cubicBezTo>
                  <a:pt x="19422" y="14071"/>
                  <a:pt x="19857" y="14452"/>
                  <a:pt x="20423" y="14791"/>
                </a:cubicBezTo>
                <a:cubicBezTo>
                  <a:pt x="20682" y="14946"/>
                  <a:pt x="20770" y="15288"/>
                  <a:pt x="20621" y="15557"/>
                </a:cubicBezTo>
                <a:lnTo>
                  <a:pt x="20204" y="16305"/>
                </a:lnTo>
                <a:lnTo>
                  <a:pt x="20141" y="16420"/>
                </a:lnTo>
                <a:lnTo>
                  <a:pt x="19724" y="17168"/>
                </a:lnTo>
                <a:cubicBezTo>
                  <a:pt x="19575" y="17436"/>
                  <a:pt x="19245" y="17528"/>
                  <a:pt x="18986" y="17373"/>
                </a:cubicBezTo>
                <a:cubicBezTo>
                  <a:pt x="18429" y="17039"/>
                  <a:pt x="17901" y="16839"/>
                  <a:pt x="17301" y="16616"/>
                </a:cubicBezTo>
                <a:cubicBezTo>
                  <a:pt x="16769" y="17276"/>
                  <a:pt x="16133" y="17840"/>
                  <a:pt x="15427" y="18297"/>
                </a:cubicBezTo>
                <a:cubicBezTo>
                  <a:pt x="15533" y="18944"/>
                  <a:pt x="15631" y="19515"/>
                  <a:pt x="15850" y="20139"/>
                </a:cubicBezTo>
                <a:cubicBezTo>
                  <a:pt x="15952" y="20430"/>
                  <a:pt x="15808" y="20752"/>
                  <a:pt x="15527" y="20858"/>
                </a:cubicBezTo>
                <a:lnTo>
                  <a:pt x="14745" y="21153"/>
                </a:lnTo>
                <a:lnTo>
                  <a:pt x="14625" y="21199"/>
                </a:lnTo>
                <a:lnTo>
                  <a:pt x="13842" y="21494"/>
                </a:lnTo>
                <a:cubicBezTo>
                  <a:pt x="13562" y="21600"/>
                  <a:pt x="13252" y="21450"/>
                  <a:pt x="13150" y="21159"/>
                </a:cubicBezTo>
                <a:cubicBezTo>
                  <a:pt x="12936" y="20549"/>
                  <a:pt x="12665" y="20054"/>
                  <a:pt x="12354" y="19502"/>
                </a:cubicBezTo>
                <a:lnTo>
                  <a:pt x="11051" y="19622"/>
                </a:lnTo>
                <a:lnTo>
                  <a:pt x="11051" y="15428"/>
                </a:lnTo>
                <a:cubicBezTo>
                  <a:pt x="13450" y="15423"/>
                  <a:pt x="15393" y="13403"/>
                  <a:pt x="15393" y="10911"/>
                </a:cubicBezTo>
                <a:cubicBezTo>
                  <a:pt x="15393" y="8420"/>
                  <a:pt x="13450" y="6400"/>
                  <a:pt x="11051" y="6395"/>
                </a:cubicBezTo>
                <a:close/>
                <a:moveTo>
                  <a:pt x="9658" y="0"/>
                </a:moveTo>
                <a:lnTo>
                  <a:pt x="9658" y="5411"/>
                </a:lnTo>
                <a:cubicBezTo>
                  <a:pt x="4617" y="5411"/>
                  <a:pt x="531" y="4200"/>
                  <a:pt x="531" y="2706"/>
                </a:cubicBezTo>
                <a:cubicBezTo>
                  <a:pt x="531" y="1211"/>
                  <a:pt x="4617" y="0"/>
                  <a:pt x="9658" y="0"/>
                </a:cubicBezTo>
                <a:close/>
              </a:path>
            </a:pathLst>
          </a:custGeom>
          <a:solidFill>
            <a:srgbClr val="FFFFFF"/>
          </a:solidFill>
          <a:ln w="12700">
            <a:miter lim="400000"/>
            <a:tailEnd type="triangle"/>
          </a:ln>
        </p:spPr>
        <p:txBody>
          <a:bodyPr lIns="0" tIns="0" rIns="0" bIns="0" anchor="ctr"/>
          <a:lstStyle/>
          <a:p>
            <a:pPr lvl="0" algn="ctr">
              <a:defRPr>
                <a:solidFill>
                  <a:srgbClr val="FFFFFF"/>
                </a:solidFill>
                <a:uFillTx/>
              </a:defRPr>
            </a:pPr>
            <a:endParaRPr/>
          </a:p>
        </p:txBody>
      </p:sp>
      <p:sp>
        <p:nvSpPr>
          <p:cNvPr id="353" name="Shape 353"/>
          <p:cNvSpPr/>
          <p:nvPr/>
        </p:nvSpPr>
        <p:spPr>
          <a:xfrm rot="16200000">
            <a:off x="3153760" y="1739734"/>
            <a:ext cx="309364" cy="304801"/>
          </a:xfrm>
          <a:prstGeom prst="rightArrow">
            <a:avLst>
              <a:gd name="adj1" fmla="val 51014"/>
              <a:gd name="adj2" fmla="val 56403"/>
            </a:avLst>
          </a:prstGeom>
          <a:solidFill>
            <a:srgbClr val="7F7F7F"/>
          </a:solidFill>
          <a:ln w="12700">
            <a:miter lim="400000"/>
            <a:tailEnd type="triangle"/>
          </a:ln>
        </p:spPr>
        <p:txBody>
          <a:bodyPr lIns="0" tIns="0" rIns="0" bIns="0" anchor="ctr"/>
          <a:lstStyle/>
          <a:p>
            <a:pPr lvl="0" algn="ctr">
              <a:defRPr>
                <a:solidFill>
                  <a:srgbClr val="FFFFFF"/>
                </a:solidFill>
                <a:uFillTx/>
              </a:defRPr>
            </a:pPr>
            <a:endParaRPr/>
          </a:p>
        </p:txBody>
      </p:sp>
      <p:sp>
        <p:nvSpPr>
          <p:cNvPr id="354" name="Shape 354"/>
          <p:cNvSpPr/>
          <p:nvPr/>
        </p:nvSpPr>
        <p:spPr>
          <a:xfrm>
            <a:off x="2057582" y="781024"/>
            <a:ext cx="3258782" cy="3720844"/>
          </a:xfrm>
          <a:prstGeom prst="roundRect">
            <a:avLst>
              <a:gd name="adj" fmla="val 1559"/>
            </a:avLst>
          </a:prstGeom>
          <a:ln w="25400">
            <a:solidFill>
              <a:srgbClr val="29756E"/>
            </a:solidFill>
            <a:round/>
          </a:ln>
        </p:spPr>
        <p:txBody>
          <a:bodyPr lIns="0" tIns="0" rIns="0" bIns="0" anchor="ctr"/>
          <a:lstStyle/>
          <a:p>
            <a:pPr lvl="0"/>
            <a:endParaRPr/>
          </a:p>
        </p:txBody>
      </p:sp>
      <p:pic>
        <p:nvPicPr>
          <p:cNvPr id="355" name="droppedImage.png"/>
          <p:cNvPicPr/>
          <p:nvPr/>
        </p:nvPicPr>
        <p:blipFill>
          <a:blip r:embed="rId3">
            <a:extLst/>
          </a:blip>
          <a:srcRect l="3267" t="13725" r="13071" b="40958"/>
          <a:stretch>
            <a:fillRect/>
          </a:stretch>
        </p:blipFill>
        <p:spPr>
          <a:xfrm>
            <a:off x="3836944" y="3313246"/>
            <a:ext cx="1435528" cy="777578"/>
          </a:xfrm>
          <a:prstGeom prst="rect">
            <a:avLst/>
          </a:prstGeom>
          <a:ln w="3175">
            <a:miter lim="400000"/>
          </a:ln>
          <a:effectLst>
            <a:outerShdw blurRad="127000" dist="76200" dir="2700000" rotWithShape="0">
              <a:srgbClr val="000000">
                <a:alpha val="75000"/>
              </a:srgbClr>
            </a:outerShdw>
          </a:effectLst>
        </p:spPr>
      </p:pic>
      <p:sp>
        <p:nvSpPr>
          <p:cNvPr id="356" name="Shape 356"/>
          <p:cNvSpPr/>
          <p:nvPr/>
        </p:nvSpPr>
        <p:spPr>
          <a:xfrm>
            <a:off x="4178299" y="4022157"/>
            <a:ext cx="966191" cy="40894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a:solidFill>
                  <a:srgbClr val="33928A"/>
                </a:solidFill>
                <a:latin typeface="Avenir Next"/>
                <a:ea typeface="Avenir Next"/>
                <a:cs typeface="Avenir Next"/>
                <a:sym typeface="Avenir Next"/>
              </a:defRPr>
            </a:lvl1pPr>
          </a:lstStyle>
          <a:p>
            <a:pPr lvl="0">
              <a:defRPr>
                <a:solidFill>
                  <a:srgbClr val="000000"/>
                </a:solidFill>
                <a:uFillTx/>
              </a:defRPr>
            </a:pPr>
            <a:r>
              <a:rPr>
                <a:solidFill>
                  <a:srgbClr val="33928A"/>
                </a:solidFill>
                <a:uFill>
                  <a:solidFill>
                    <a:srgbClr val="4D4D4D"/>
                  </a:solidFill>
                </a:uFill>
              </a:rPr>
              <a:t>Runtime</a:t>
            </a:r>
          </a:p>
        </p:txBody>
      </p:sp>
      <p:grpSp>
        <p:nvGrpSpPr>
          <p:cNvPr id="359" name="Group 359"/>
          <p:cNvGrpSpPr/>
          <p:nvPr/>
        </p:nvGrpSpPr>
        <p:grpSpPr>
          <a:xfrm>
            <a:off x="1239332" y="2039985"/>
            <a:ext cx="1614775" cy="304801"/>
            <a:chOff x="0" y="0"/>
            <a:chExt cx="1614774" cy="304800"/>
          </a:xfrm>
        </p:grpSpPr>
        <p:sp>
          <p:nvSpPr>
            <p:cNvPr id="357" name="Shape 357"/>
            <p:cNvSpPr/>
            <p:nvPr/>
          </p:nvSpPr>
          <p:spPr>
            <a:xfrm>
              <a:off x="0" y="0"/>
              <a:ext cx="1614775" cy="304800"/>
            </a:xfrm>
            <a:prstGeom prst="rightArrow">
              <a:avLst>
                <a:gd name="adj1" fmla="val 65968"/>
                <a:gd name="adj2" fmla="val 85375"/>
              </a:avLst>
            </a:prstGeom>
            <a:solidFill>
              <a:srgbClr val="7F7F7F"/>
            </a:solidFill>
            <a:ln w="12700" cap="flat">
              <a:noFill/>
              <a:miter lim="400000"/>
              <a:tailEnd type="triangle" w="med" len="med"/>
            </a:ln>
            <a:effectLst/>
          </p:spPr>
          <p:txBody>
            <a:bodyPr wrap="square" lIns="0" tIns="0" rIns="0" bIns="0" numCol="1" anchor="ctr">
              <a:noAutofit/>
            </a:bodyPr>
            <a:lstStyle/>
            <a:p>
              <a:pPr lvl="0" algn="ctr">
                <a:defRPr>
                  <a:solidFill>
                    <a:srgbClr val="FFFFFF"/>
                  </a:solidFill>
                  <a:uFillTx/>
                </a:defRPr>
              </a:pPr>
              <a:endParaRPr/>
            </a:p>
          </p:txBody>
        </p:sp>
        <p:sp>
          <p:nvSpPr>
            <p:cNvPr id="358" name="Shape 358"/>
            <p:cNvSpPr/>
            <p:nvPr/>
          </p:nvSpPr>
          <p:spPr>
            <a:xfrm>
              <a:off x="0" y="63500"/>
              <a:ext cx="1443110" cy="177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a:defRPr sz="1000">
                  <a:solidFill>
                    <a:srgbClr val="FFFFFF"/>
                  </a:solidFill>
                  <a:uFillTx/>
                  <a:latin typeface="Avenir Next"/>
                  <a:ea typeface="Avenir Next"/>
                  <a:cs typeface="Avenir Next"/>
                  <a:sym typeface="Avenir Next"/>
                </a:defRPr>
              </a:lvl1pPr>
            </a:lstStyle>
            <a:p>
              <a:pPr lvl="0">
                <a:defRPr sz="1800">
                  <a:solidFill>
                    <a:srgbClr val="000000"/>
                  </a:solidFill>
                </a:defRPr>
              </a:pPr>
              <a:r>
                <a:rPr sz="1000">
                  <a:solidFill>
                    <a:srgbClr val="FFFFFF"/>
                  </a:solidFill>
                </a:rPr>
                <a:t>create service (HTTP)</a:t>
              </a:r>
            </a:p>
          </p:txBody>
        </p:sp>
      </p:grpSp>
      <p:sp>
        <p:nvSpPr>
          <p:cNvPr id="360" name="Shape 360"/>
          <p:cNvSpPr/>
          <p:nvPr/>
        </p:nvSpPr>
        <p:spPr>
          <a:xfrm rot="10800000">
            <a:off x="1236467" y="2352811"/>
            <a:ext cx="1614775" cy="304801"/>
          </a:xfrm>
          <a:prstGeom prst="rightArrow">
            <a:avLst>
              <a:gd name="adj1" fmla="val 65968"/>
              <a:gd name="adj2" fmla="val 85375"/>
            </a:avLst>
          </a:prstGeom>
          <a:solidFill>
            <a:srgbClr val="7F7F7F"/>
          </a:solidFill>
          <a:ln w="12700">
            <a:miter lim="400000"/>
            <a:tailEnd type="triangle"/>
          </a:ln>
        </p:spPr>
        <p:txBody>
          <a:bodyPr lIns="0" tIns="0" rIns="0" bIns="0" anchor="ctr"/>
          <a:lstStyle/>
          <a:p>
            <a:pPr lvl="0" algn="ctr">
              <a:defRPr>
                <a:solidFill>
                  <a:srgbClr val="FFFFFF"/>
                </a:solidFill>
                <a:uFillTx/>
              </a:defRPr>
            </a:pPr>
            <a:endParaRPr/>
          </a:p>
        </p:txBody>
      </p:sp>
      <p:grpSp>
        <p:nvGrpSpPr>
          <p:cNvPr id="363" name="Group 363"/>
          <p:cNvGrpSpPr/>
          <p:nvPr/>
        </p:nvGrpSpPr>
        <p:grpSpPr>
          <a:xfrm>
            <a:off x="1241389" y="2678160"/>
            <a:ext cx="1614775" cy="304801"/>
            <a:chOff x="0" y="0"/>
            <a:chExt cx="1614774" cy="304800"/>
          </a:xfrm>
        </p:grpSpPr>
        <p:sp>
          <p:nvSpPr>
            <p:cNvPr id="361" name="Shape 361"/>
            <p:cNvSpPr/>
            <p:nvPr/>
          </p:nvSpPr>
          <p:spPr>
            <a:xfrm>
              <a:off x="0" y="0"/>
              <a:ext cx="1614775" cy="304800"/>
            </a:xfrm>
            <a:prstGeom prst="rightArrow">
              <a:avLst>
                <a:gd name="adj1" fmla="val 65968"/>
                <a:gd name="adj2" fmla="val 85375"/>
              </a:avLst>
            </a:prstGeom>
            <a:solidFill>
              <a:srgbClr val="7F7F7F"/>
            </a:solidFill>
            <a:ln w="12700" cap="flat">
              <a:noFill/>
              <a:miter lim="400000"/>
              <a:tailEnd type="triangle" w="med" len="med"/>
            </a:ln>
            <a:effectLst/>
          </p:spPr>
          <p:txBody>
            <a:bodyPr wrap="square" lIns="0" tIns="0" rIns="0" bIns="0" numCol="1" anchor="ctr">
              <a:noAutofit/>
            </a:bodyPr>
            <a:lstStyle/>
            <a:p>
              <a:pPr lvl="0" algn="ctr">
                <a:defRPr>
                  <a:solidFill>
                    <a:srgbClr val="FFFFFF"/>
                  </a:solidFill>
                  <a:uFillTx/>
                </a:defRPr>
              </a:pPr>
              <a:endParaRPr/>
            </a:p>
          </p:txBody>
        </p:sp>
        <p:sp>
          <p:nvSpPr>
            <p:cNvPr id="362" name="Shape 362"/>
            <p:cNvSpPr/>
            <p:nvPr/>
          </p:nvSpPr>
          <p:spPr>
            <a:xfrm>
              <a:off x="0" y="63500"/>
              <a:ext cx="1443110" cy="177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a:defRPr sz="1000">
                  <a:solidFill>
                    <a:srgbClr val="FFFFFF"/>
                  </a:solidFill>
                  <a:uFillTx/>
                  <a:latin typeface="Avenir Next"/>
                  <a:ea typeface="Avenir Next"/>
                  <a:cs typeface="Avenir Next"/>
                  <a:sym typeface="Avenir Next"/>
                </a:defRPr>
              </a:lvl1pPr>
            </a:lstStyle>
            <a:p>
              <a:pPr lvl="0">
                <a:defRPr sz="1800">
                  <a:solidFill>
                    <a:srgbClr val="000000"/>
                  </a:solidFill>
                </a:defRPr>
              </a:pPr>
              <a:r>
                <a:rPr sz="1000">
                  <a:solidFill>
                    <a:srgbClr val="FFFFFF"/>
                  </a:solidFill>
                </a:rPr>
                <a:t>bind service (HTTP)</a:t>
              </a:r>
            </a:p>
          </p:txBody>
        </p:sp>
      </p:grpSp>
      <p:sp>
        <p:nvSpPr>
          <p:cNvPr id="364" name="Shape 364"/>
          <p:cNvSpPr/>
          <p:nvPr/>
        </p:nvSpPr>
        <p:spPr>
          <a:xfrm rot="10800000">
            <a:off x="1236467" y="2978463"/>
            <a:ext cx="1614775" cy="304801"/>
          </a:xfrm>
          <a:prstGeom prst="rightArrow">
            <a:avLst>
              <a:gd name="adj1" fmla="val 65968"/>
              <a:gd name="adj2" fmla="val 85375"/>
            </a:avLst>
          </a:prstGeom>
          <a:solidFill>
            <a:srgbClr val="7F7F7F"/>
          </a:solidFill>
          <a:ln w="12700">
            <a:miter lim="400000"/>
            <a:tailEnd type="triangle"/>
          </a:ln>
        </p:spPr>
        <p:txBody>
          <a:bodyPr lIns="0" tIns="0" rIns="0" bIns="0" anchor="ctr"/>
          <a:lstStyle/>
          <a:p>
            <a:pPr lvl="0" algn="ctr">
              <a:defRPr>
                <a:solidFill>
                  <a:srgbClr val="FFFFFF"/>
                </a:solidFill>
                <a:uFillTx/>
              </a:defRPr>
            </a:pPr>
            <a:endParaRPr/>
          </a:p>
        </p:txBody>
      </p:sp>
      <p:sp>
        <p:nvSpPr>
          <p:cNvPr id="365" name="Shape 365"/>
          <p:cNvSpPr/>
          <p:nvPr/>
        </p:nvSpPr>
        <p:spPr>
          <a:xfrm rot="10800000">
            <a:off x="3765641" y="2352811"/>
            <a:ext cx="1614775" cy="304801"/>
          </a:xfrm>
          <a:prstGeom prst="rightArrow">
            <a:avLst>
              <a:gd name="adj1" fmla="val 65968"/>
              <a:gd name="adj2" fmla="val 85375"/>
            </a:avLst>
          </a:prstGeom>
          <a:solidFill>
            <a:srgbClr val="7F7F7F"/>
          </a:solidFill>
          <a:ln w="12700">
            <a:miter lim="400000"/>
            <a:tailEnd type="triangle"/>
          </a:ln>
        </p:spPr>
        <p:txBody>
          <a:bodyPr lIns="0" tIns="0" rIns="0" bIns="0" anchor="ctr"/>
          <a:lstStyle/>
          <a:p>
            <a:pPr lvl="0" algn="ctr">
              <a:defRPr>
                <a:solidFill>
                  <a:srgbClr val="FFFFFF"/>
                </a:solidFill>
                <a:uFillTx/>
              </a:defRPr>
            </a:pPr>
            <a:endParaRPr/>
          </a:p>
        </p:txBody>
      </p:sp>
      <p:sp>
        <p:nvSpPr>
          <p:cNvPr id="366" name="Shape 366"/>
          <p:cNvSpPr/>
          <p:nvPr/>
        </p:nvSpPr>
        <p:spPr>
          <a:xfrm rot="10800000">
            <a:off x="3765641" y="2978463"/>
            <a:ext cx="1614775" cy="304801"/>
          </a:xfrm>
          <a:prstGeom prst="rightArrow">
            <a:avLst>
              <a:gd name="adj1" fmla="val 65968"/>
              <a:gd name="adj2" fmla="val 85375"/>
            </a:avLst>
          </a:prstGeom>
          <a:solidFill>
            <a:srgbClr val="7F7F7F"/>
          </a:solidFill>
          <a:ln w="12700">
            <a:miter lim="400000"/>
            <a:tailEnd type="triangle"/>
          </a:ln>
        </p:spPr>
        <p:txBody>
          <a:bodyPr lIns="0" tIns="0" rIns="0" bIns="0" anchor="ctr"/>
          <a:lstStyle/>
          <a:p>
            <a:pPr lvl="0" algn="ctr">
              <a:defRPr>
                <a:solidFill>
                  <a:srgbClr val="FFFFFF"/>
                </a:solidFill>
                <a:uFillTx/>
              </a:defRPr>
            </a:pPr>
            <a:endParaRPr/>
          </a:p>
        </p:txBody>
      </p:sp>
      <p:grpSp>
        <p:nvGrpSpPr>
          <p:cNvPr id="369" name="Group 369"/>
          <p:cNvGrpSpPr/>
          <p:nvPr/>
        </p:nvGrpSpPr>
        <p:grpSpPr>
          <a:xfrm>
            <a:off x="3763584" y="2039985"/>
            <a:ext cx="1614775" cy="304801"/>
            <a:chOff x="0" y="0"/>
            <a:chExt cx="1614774" cy="304800"/>
          </a:xfrm>
        </p:grpSpPr>
        <p:sp>
          <p:nvSpPr>
            <p:cNvPr id="367" name="Shape 367"/>
            <p:cNvSpPr/>
            <p:nvPr/>
          </p:nvSpPr>
          <p:spPr>
            <a:xfrm>
              <a:off x="0" y="0"/>
              <a:ext cx="1614775" cy="304800"/>
            </a:xfrm>
            <a:prstGeom prst="rightArrow">
              <a:avLst>
                <a:gd name="adj1" fmla="val 65968"/>
                <a:gd name="adj2" fmla="val 85375"/>
              </a:avLst>
            </a:prstGeom>
            <a:solidFill>
              <a:srgbClr val="7F7F7F"/>
            </a:solidFill>
            <a:ln w="12700" cap="flat">
              <a:noFill/>
              <a:miter lim="400000"/>
              <a:tailEnd type="triangle" w="med" len="med"/>
            </a:ln>
            <a:effectLst/>
          </p:spPr>
          <p:txBody>
            <a:bodyPr wrap="square" lIns="0" tIns="0" rIns="0" bIns="0" numCol="1" anchor="ctr">
              <a:noAutofit/>
            </a:bodyPr>
            <a:lstStyle/>
            <a:p>
              <a:pPr lvl="0" algn="ctr">
                <a:defRPr>
                  <a:solidFill>
                    <a:srgbClr val="FFFFFF"/>
                  </a:solidFill>
                  <a:uFillTx/>
                </a:defRPr>
              </a:pPr>
              <a:endParaRPr/>
            </a:p>
          </p:txBody>
        </p:sp>
        <p:sp>
          <p:nvSpPr>
            <p:cNvPr id="368" name="Shape 368"/>
            <p:cNvSpPr/>
            <p:nvPr/>
          </p:nvSpPr>
          <p:spPr>
            <a:xfrm>
              <a:off x="0" y="63500"/>
              <a:ext cx="1443110" cy="177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a:defRPr sz="1000">
                  <a:solidFill>
                    <a:srgbClr val="FFFFFF"/>
                  </a:solidFill>
                  <a:uFillTx/>
                  <a:latin typeface="Avenir Next"/>
                  <a:ea typeface="Avenir Next"/>
                  <a:cs typeface="Avenir Next"/>
                  <a:sym typeface="Avenir Next"/>
                </a:defRPr>
              </a:lvl1pPr>
            </a:lstStyle>
            <a:p>
              <a:pPr lvl="0">
                <a:defRPr sz="1800">
                  <a:solidFill>
                    <a:srgbClr val="000000"/>
                  </a:solidFill>
                </a:defRPr>
              </a:pPr>
              <a:r>
                <a:rPr sz="1000">
                  <a:solidFill>
                    <a:srgbClr val="FFFFFF"/>
                  </a:solidFill>
                </a:rPr>
                <a:t>create service (HTTP)</a:t>
              </a:r>
            </a:p>
          </p:txBody>
        </p:sp>
      </p:grpSp>
      <p:grpSp>
        <p:nvGrpSpPr>
          <p:cNvPr id="372" name="Group 372"/>
          <p:cNvGrpSpPr/>
          <p:nvPr/>
        </p:nvGrpSpPr>
        <p:grpSpPr>
          <a:xfrm>
            <a:off x="3765641" y="2675071"/>
            <a:ext cx="1614775" cy="304801"/>
            <a:chOff x="0" y="0"/>
            <a:chExt cx="1614774" cy="304800"/>
          </a:xfrm>
        </p:grpSpPr>
        <p:sp>
          <p:nvSpPr>
            <p:cNvPr id="370" name="Shape 370"/>
            <p:cNvSpPr/>
            <p:nvPr/>
          </p:nvSpPr>
          <p:spPr>
            <a:xfrm>
              <a:off x="0" y="0"/>
              <a:ext cx="1614775" cy="304800"/>
            </a:xfrm>
            <a:prstGeom prst="rightArrow">
              <a:avLst>
                <a:gd name="adj1" fmla="val 65968"/>
                <a:gd name="adj2" fmla="val 85375"/>
              </a:avLst>
            </a:prstGeom>
            <a:solidFill>
              <a:srgbClr val="7F7F7F"/>
            </a:solidFill>
            <a:ln w="12700" cap="flat">
              <a:noFill/>
              <a:miter lim="400000"/>
              <a:tailEnd type="triangle" w="med" len="med"/>
            </a:ln>
            <a:effectLst/>
          </p:spPr>
          <p:txBody>
            <a:bodyPr wrap="square" lIns="0" tIns="0" rIns="0" bIns="0" numCol="1" anchor="ctr">
              <a:noAutofit/>
            </a:bodyPr>
            <a:lstStyle/>
            <a:p>
              <a:pPr lvl="0" algn="ctr">
                <a:defRPr>
                  <a:solidFill>
                    <a:srgbClr val="FFFFFF"/>
                  </a:solidFill>
                  <a:uFillTx/>
                </a:defRPr>
              </a:pPr>
              <a:endParaRPr/>
            </a:p>
          </p:txBody>
        </p:sp>
        <p:sp>
          <p:nvSpPr>
            <p:cNvPr id="371" name="Shape 371"/>
            <p:cNvSpPr/>
            <p:nvPr/>
          </p:nvSpPr>
          <p:spPr>
            <a:xfrm>
              <a:off x="0" y="63500"/>
              <a:ext cx="1443110" cy="177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a:defRPr sz="1000">
                  <a:solidFill>
                    <a:srgbClr val="FFFFFF"/>
                  </a:solidFill>
                  <a:uFillTx/>
                  <a:latin typeface="Avenir Next"/>
                  <a:ea typeface="Avenir Next"/>
                  <a:cs typeface="Avenir Next"/>
                  <a:sym typeface="Avenir Next"/>
                </a:defRPr>
              </a:lvl1pPr>
            </a:lstStyle>
            <a:p>
              <a:pPr lvl="0">
                <a:defRPr sz="1800">
                  <a:solidFill>
                    <a:srgbClr val="000000"/>
                  </a:solidFill>
                </a:defRPr>
              </a:pPr>
              <a:r>
                <a:rPr sz="1000">
                  <a:solidFill>
                    <a:srgbClr val="FFFFFF"/>
                  </a:solidFill>
                </a:rPr>
                <a:t>bind service (HTTP)</a:t>
              </a:r>
            </a:p>
          </p:txBody>
        </p:sp>
      </p:grpSp>
      <p:sp>
        <p:nvSpPr>
          <p:cNvPr id="373" name="Shape 373"/>
          <p:cNvSpPr>
            <a:spLocks noGrp="1"/>
          </p:cNvSpPr>
          <p:nvPr>
            <p:ph type="title" idx="4294967295"/>
          </p:nvPr>
        </p:nvSpPr>
        <p:spPr>
          <a:xfrm>
            <a:off x="231245" y="131534"/>
            <a:ext cx="8410576" cy="460376"/>
          </a:xfrm>
          <a:prstGeom prst="rect">
            <a:avLst/>
          </a:prstGeom>
        </p:spPr>
        <p:txBody>
          <a:bodyPr/>
          <a:lstStyle>
            <a:lvl1pPr>
              <a:lnSpc>
                <a:spcPct val="100000"/>
              </a:lnSpc>
              <a:defRPr sz="2600">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sz="2600">
                <a:solidFill>
                  <a:srgbClr val="29756E"/>
                </a:solidFill>
                <a:uFill>
                  <a:solidFill>
                    <a:srgbClr val="2C95DD"/>
                  </a:solidFill>
                </a:uFill>
              </a:rPr>
              <a:t>Service create and bind</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2" presetClass="entr" presetSubtype="8" fill="hold" grpId="1" nodeType="clickEffect">
                                  <p:stCondLst>
                                    <p:cond delay="0"/>
                                  </p:stCondLst>
                                  <p:iterate>
                                    <p:tmAbs val="0"/>
                                  </p:iterate>
                                  <p:childTnLst>
                                    <p:set>
                                      <p:cBhvr>
                                        <p:cTn id="6" fill="hold"/>
                                        <p:tgtEl>
                                          <p:spTgt spid="359"/>
                                        </p:tgtEl>
                                        <p:attrNameLst>
                                          <p:attrName>style.visibility</p:attrName>
                                        </p:attrNameLst>
                                      </p:cBhvr>
                                      <p:to>
                                        <p:strVal val="visible"/>
                                      </p:to>
                                    </p:set>
                                    <p:animEffect transition="in" filter="wipe(left)">
                                      <p:cBhvr>
                                        <p:cTn id="7" dur="500"/>
                                        <p:tgtEl>
                                          <p:spTgt spid="359"/>
                                        </p:tgtEl>
                                      </p:cBhvr>
                                    </p:animEffect>
                                  </p:childTnLst>
                                </p:cTn>
                              </p:par>
                            </p:childTnLst>
                          </p:cTn>
                        </p:par>
                        <p:par>
                          <p:cTn id="8" fill="hold">
                            <p:stCondLst>
                              <p:cond delay="500"/>
                            </p:stCondLst>
                            <p:childTnLst>
                              <p:par>
                                <p:cTn id="9" presetID="22" presetClass="entr" presetSubtype="8" fill="hold" grpId="2" nodeType="afterEffect">
                                  <p:stCondLst>
                                    <p:cond delay="0"/>
                                  </p:stCondLst>
                                  <p:iterate>
                                    <p:tmAbs val="0"/>
                                  </p:iterate>
                                  <p:childTnLst>
                                    <p:set>
                                      <p:cBhvr>
                                        <p:cTn id="10" fill="hold"/>
                                        <p:tgtEl>
                                          <p:spTgt spid="369"/>
                                        </p:tgtEl>
                                        <p:attrNameLst>
                                          <p:attrName>style.visibility</p:attrName>
                                        </p:attrNameLst>
                                      </p:cBhvr>
                                      <p:to>
                                        <p:strVal val="visible"/>
                                      </p:to>
                                    </p:set>
                                    <p:animEffect transition="in" filter="wipe(left)">
                                      <p:cBhvr>
                                        <p:cTn id="11" dur="500"/>
                                        <p:tgtEl>
                                          <p:spTgt spid="369"/>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3" nodeType="clickEffect">
                                  <p:stCondLst>
                                    <p:cond delay="0"/>
                                  </p:stCondLst>
                                  <p:iterate>
                                    <p:tmAbs val="0"/>
                                  </p:iterate>
                                  <p:childTnLst>
                                    <p:set>
                                      <p:cBhvr>
                                        <p:cTn id="15" fill="hold"/>
                                        <p:tgtEl>
                                          <p:spTgt spid="333"/>
                                        </p:tgtEl>
                                        <p:attrNameLst>
                                          <p:attrName>style.visibility</p:attrName>
                                        </p:attrNameLst>
                                      </p:cBhvr>
                                      <p:to>
                                        <p:strVal val="visible"/>
                                      </p:to>
                                    </p:set>
                                    <p:animEffect transition="in" filter="wipe(left)">
                                      <p:cBhvr>
                                        <p:cTn id="16" dur="500"/>
                                        <p:tgtEl>
                                          <p:spTgt spid="333"/>
                                        </p:tgtEl>
                                      </p:cBhvr>
                                    </p:animEffect>
                                  </p:childTnLst>
                                </p:cTn>
                              </p:par>
                            </p:childTnLst>
                          </p:cTn>
                        </p:par>
                        <p:par>
                          <p:cTn id="17" fill="hold">
                            <p:stCondLst>
                              <p:cond delay="500"/>
                            </p:stCondLst>
                            <p:childTnLst>
                              <p:par>
                                <p:cTn id="18" presetID="22" presetClass="entr" presetSubtype="2" fill="hold" grpId="4" nodeType="afterEffect">
                                  <p:stCondLst>
                                    <p:cond delay="0"/>
                                  </p:stCondLst>
                                  <p:iterate>
                                    <p:tmAbs val="0"/>
                                  </p:iterate>
                                  <p:childTnLst>
                                    <p:set>
                                      <p:cBhvr>
                                        <p:cTn id="19" fill="hold"/>
                                        <p:tgtEl>
                                          <p:spTgt spid="329"/>
                                        </p:tgtEl>
                                        <p:attrNameLst>
                                          <p:attrName>style.visibility</p:attrName>
                                        </p:attrNameLst>
                                      </p:cBhvr>
                                      <p:to>
                                        <p:strVal val="visible"/>
                                      </p:to>
                                    </p:set>
                                    <p:animEffect transition="in" filter="wipe(right)">
                                      <p:cBhvr>
                                        <p:cTn id="20" dur="500"/>
                                        <p:tgtEl>
                                          <p:spTgt spid="329"/>
                                        </p:tgtEl>
                                      </p:cBhvr>
                                    </p:animEffect>
                                  </p:childTnLst>
                                </p:cTn>
                              </p:par>
                            </p:childTnLst>
                          </p:cTn>
                        </p:par>
                        <p:par>
                          <p:cTn id="21" fill="hold">
                            <p:stCondLst>
                              <p:cond delay="1000"/>
                            </p:stCondLst>
                            <p:childTnLst>
                              <p:par>
                                <p:cTn id="22" presetID="22" presetClass="entr" presetSubtype="2" fill="hold" grpId="5" nodeType="afterEffect">
                                  <p:stCondLst>
                                    <p:cond delay="0"/>
                                  </p:stCondLst>
                                  <p:iterate>
                                    <p:tmAbs val="0"/>
                                  </p:iterate>
                                  <p:childTnLst>
                                    <p:set>
                                      <p:cBhvr>
                                        <p:cTn id="23" fill="hold"/>
                                        <p:tgtEl>
                                          <p:spTgt spid="365"/>
                                        </p:tgtEl>
                                        <p:attrNameLst>
                                          <p:attrName>style.visibility</p:attrName>
                                        </p:attrNameLst>
                                      </p:cBhvr>
                                      <p:to>
                                        <p:strVal val="visible"/>
                                      </p:to>
                                    </p:set>
                                    <p:animEffect transition="in" filter="wipe(right)">
                                      <p:cBhvr>
                                        <p:cTn id="24" dur="500"/>
                                        <p:tgtEl>
                                          <p:spTgt spid="365"/>
                                        </p:tgtEl>
                                      </p:cBhvr>
                                    </p:animEffect>
                                  </p:childTnLst>
                                </p:cTn>
                              </p:par>
                            </p:childTnLst>
                          </p:cTn>
                        </p:par>
                        <p:par>
                          <p:cTn id="25" fill="hold">
                            <p:stCondLst>
                              <p:cond delay="1500"/>
                            </p:stCondLst>
                            <p:childTnLst>
                              <p:par>
                                <p:cTn id="26" presetID="22" presetClass="entr" presetSubtype="2" fill="hold" grpId="6" nodeType="afterEffect">
                                  <p:stCondLst>
                                    <p:cond delay="0"/>
                                  </p:stCondLst>
                                  <p:iterate>
                                    <p:tmAbs val="0"/>
                                  </p:iterate>
                                  <p:childTnLst>
                                    <p:set>
                                      <p:cBhvr>
                                        <p:cTn id="27" fill="hold"/>
                                        <p:tgtEl>
                                          <p:spTgt spid="360"/>
                                        </p:tgtEl>
                                        <p:attrNameLst>
                                          <p:attrName>style.visibility</p:attrName>
                                        </p:attrNameLst>
                                      </p:cBhvr>
                                      <p:to>
                                        <p:strVal val="visible"/>
                                      </p:to>
                                    </p:set>
                                    <p:animEffect transition="in" filter="wipe(right)">
                                      <p:cBhvr>
                                        <p:cTn id="28" dur="500"/>
                                        <p:tgtEl>
                                          <p:spTgt spid="360"/>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7" nodeType="clickEffect">
                                  <p:stCondLst>
                                    <p:cond delay="0"/>
                                  </p:stCondLst>
                                  <p:iterate>
                                    <p:tmAbs val="0"/>
                                  </p:iterate>
                                  <p:childTnLst>
                                    <p:set>
                                      <p:cBhvr>
                                        <p:cTn id="32" fill="hold"/>
                                        <p:tgtEl>
                                          <p:spTgt spid="363"/>
                                        </p:tgtEl>
                                        <p:attrNameLst>
                                          <p:attrName>style.visibility</p:attrName>
                                        </p:attrNameLst>
                                      </p:cBhvr>
                                      <p:to>
                                        <p:strVal val="visible"/>
                                      </p:to>
                                    </p:set>
                                    <p:animEffect transition="in" filter="wipe(left)">
                                      <p:cBhvr>
                                        <p:cTn id="33" dur="500"/>
                                        <p:tgtEl>
                                          <p:spTgt spid="363"/>
                                        </p:tgtEl>
                                      </p:cBhvr>
                                    </p:animEffect>
                                  </p:childTnLst>
                                </p:cTn>
                              </p:par>
                            </p:childTnLst>
                          </p:cTn>
                        </p:par>
                        <p:par>
                          <p:cTn id="34" fill="hold">
                            <p:stCondLst>
                              <p:cond delay="500"/>
                            </p:stCondLst>
                            <p:childTnLst>
                              <p:par>
                                <p:cTn id="35" presetID="22" presetClass="entr" presetSubtype="8" fill="hold" grpId="8" nodeType="afterEffect">
                                  <p:stCondLst>
                                    <p:cond delay="0"/>
                                  </p:stCondLst>
                                  <p:iterate>
                                    <p:tmAbs val="0"/>
                                  </p:iterate>
                                  <p:childTnLst>
                                    <p:set>
                                      <p:cBhvr>
                                        <p:cTn id="36" fill="hold"/>
                                        <p:tgtEl>
                                          <p:spTgt spid="372"/>
                                        </p:tgtEl>
                                        <p:attrNameLst>
                                          <p:attrName>style.visibility</p:attrName>
                                        </p:attrNameLst>
                                      </p:cBhvr>
                                      <p:to>
                                        <p:strVal val="visible"/>
                                      </p:to>
                                    </p:set>
                                    <p:animEffect transition="in" filter="wipe(left)">
                                      <p:cBhvr>
                                        <p:cTn id="37" dur="500"/>
                                        <p:tgtEl>
                                          <p:spTgt spid="372"/>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9" nodeType="clickEffect">
                                  <p:stCondLst>
                                    <p:cond delay="0"/>
                                  </p:stCondLst>
                                  <p:iterate>
                                    <p:tmAbs val="0"/>
                                  </p:iterate>
                                  <p:childTnLst>
                                    <p:set>
                                      <p:cBhvr>
                                        <p:cTn id="41" fill="hold"/>
                                        <p:tgtEl>
                                          <p:spTgt spid="336"/>
                                        </p:tgtEl>
                                        <p:attrNameLst>
                                          <p:attrName>style.visibility</p:attrName>
                                        </p:attrNameLst>
                                      </p:cBhvr>
                                      <p:to>
                                        <p:strVal val="visible"/>
                                      </p:to>
                                    </p:set>
                                    <p:animEffect transition="in" filter="wipe(left)">
                                      <p:cBhvr>
                                        <p:cTn id="42" dur="500"/>
                                        <p:tgtEl>
                                          <p:spTgt spid="336"/>
                                        </p:tgtEl>
                                      </p:cBhvr>
                                    </p:animEffect>
                                  </p:childTnLst>
                                </p:cTn>
                              </p:par>
                            </p:childTnLst>
                          </p:cTn>
                        </p:par>
                        <p:par>
                          <p:cTn id="43" fill="hold">
                            <p:stCondLst>
                              <p:cond delay="500"/>
                            </p:stCondLst>
                            <p:childTnLst>
                              <p:par>
                                <p:cTn id="44" presetID="22" presetClass="entr" presetSubtype="2" fill="hold" grpId="10" nodeType="afterEffect">
                                  <p:stCondLst>
                                    <p:cond delay="0"/>
                                  </p:stCondLst>
                                  <p:iterate>
                                    <p:tmAbs val="0"/>
                                  </p:iterate>
                                  <p:childTnLst>
                                    <p:set>
                                      <p:cBhvr>
                                        <p:cTn id="45" fill="hold"/>
                                        <p:tgtEl>
                                          <p:spTgt spid="330"/>
                                        </p:tgtEl>
                                        <p:attrNameLst>
                                          <p:attrName>style.visibility</p:attrName>
                                        </p:attrNameLst>
                                      </p:cBhvr>
                                      <p:to>
                                        <p:strVal val="visible"/>
                                      </p:to>
                                    </p:set>
                                    <p:animEffect transition="in" filter="wipe(right)">
                                      <p:cBhvr>
                                        <p:cTn id="46" dur="500"/>
                                        <p:tgtEl>
                                          <p:spTgt spid="330"/>
                                        </p:tgtEl>
                                      </p:cBhvr>
                                    </p:animEffect>
                                  </p:childTnLst>
                                </p:cTn>
                              </p:par>
                            </p:childTnLst>
                          </p:cTn>
                        </p:par>
                        <p:par>
                          <p:cTn id="47" fill="hold">
                            <p:stCondLst>
                              <p:cond delay="1000"/>
                            </p:stCondLst>
                            <p:childTnLst>
                              <p:par>
                                <p:cTn id="48" presetID="22" presetClass="entr" presetSubtype="2" fill="hold" grpId="11" nodeType="afterEffect">
                                  <p:stCondLst>
                                    <p:cond delay="0"/>
                                  </p:stCondLst>
                                  <p:iterate>
                                    <p:tmAbs val="0"/>
                                  </p:iterate>
                                  <p:childTnLst>
                                    <p:set>
                                      <p:cBhvr>
                                        <p:cTn id="49" fill="hold"/>
                                        <p:tgtEl>
                                          <p:spTgt spid="366"/>
                                        </p:tgtEl>
                                        <p:attrNameLst>
                                          <p:attrName>style.visibility</p:attrName>
                                        </p:attrNameLst>
                                      </p:cBhvr>
                                      <p:to>
                                        <p:strVal val="visible"/>
                                      </p:to>
                                    </p:set>
                                    <p:animEffect transition="in" filter="wipe(right)">
                                      <p:cBhvr>
                                        <p:cTn id="50" dur="500"/>
                                        <p:tgtEl>
                                          <p:spTgt spid="366"/>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4" fill="hold" grpId="12" nodeType="clickEffect">
                                  <p:stCondLst>
                                    <p:cond delay="0"/>
                                  </p:stCondLst>
                                  <p:iterate>
                                    <p:tmAbs val="0"/>
                                  </p:iterate>
                                  <p:childTnLst>
                                    <p:set>
                                      <p:cBhvr>
                                        <p:cTn id="54" fill="hold"/>
                                        <p:tgtEl>
                                          <p:spTgt spid="353"/>
                                        </p:tgtEl>
                                        <p:attrNameLst>
                                          <p:attrName>style.visibility</p:attrName>
                                        </p:attrNameLst>
                                      </p:cBhvr>
                                      <p:to>
                                        <p:strVal val="visible"/>
                                      </p:to>
                                    </p:set>
                                    <p:animEffect transition="in" filter="wipe(down)">
                                      <p:cBhvr>
                                        <p:cTn id="55" dur="500"/>
                                        <p:tgtEl>
                                          <p:spTgt spid="353"/>
                                        </p:tgtEl>
                                      </p:cBhvr>
                                    </p:animEffect>
                                  </p:childTnLst>
                                </p:cTn>
                              </p:par>
                            </p:childTnLst>
                          </p:cTn>
                        </p:par>
                        <p:par>
                          <p:cTn id="56" fill="hold">
                            <p:stCondLst>
                              <p:cond delay="500"/>
                            </p:stCondLst>
                            <p:childTnLst>
                              <p:par>
                                <p:cTn id="57" presetID="10" presetClass="entr" presetSubtype="0" fill="hold" grpId="13" nodeType="afterEffect">
                                  <p:stCondLst>
                                    <p:cond delay="0"/>
                                  </p:stCondLst>
                                  <p:iterate>
                                    <p:tmAbs val="0"/>
                                  </p:iterate>
                                  <p:childTnLst>
                                    <p:set>
                                      <p:cBhvr>
                                        <p:cTn id="58" fill="hold"/>
                                        <p:tgtEl>
                                          <p:spTgt spid="328"/>
                                        </p:tgtEl>
                                        <p:attrNameLst>
                                          <p:attrName>style.visibility</p:attrName>
                                        </p:attrNameLst>
                                      </p:cBhvr>
                                      <p:to>
                                        <p:strVal val="visible"/>
                                      </p:to>
                                    </p:set>
                                    <p:animEffect transition="in" filter="fade">
                                      <p:cBhvr>
                                        <p:cTn id="59" dur="500"/>
                                        <p:tgtEl>
                                          <p:spTgt spid="328"/>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2" fill="hold" grpId="14" nodeType="clickEffect">
                                  <p:stCondLst>
                                    <p:cond delay="0"/>
                                  </p:stCondLst>
                                  <p:iterate>
                                    <p:tmAbs val="0"/>
                                  </p:iterate>
                                  <p:childTnLst>
                                    <p:set>
                                      <p:cBhvr>
                                        <p:cTn id="63" fill="hold"/>
                                        <p:tgtEl>
                                          <p:spTgt spid="364"/>
                                        </p:tgtEl>
                                        <p:attrNameLst>
                                          <p:attrName>style.visibility</p:attrName>
                                        </p:attrNameLst>
                                      </p:cBhvr>
                                      <p:to>
                                        <p:strVal val="visible"/>
                                      </p:to>
                                    </p:set>
                                    <p:animEffect transition="in" filter="wipe(right)">
                                      <p:cBhvr>
                                        <p:cTn id="64" dur="500"/>
                                        <p:tgtEl>
                                          <p:spTgt spid="3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8" grpId="13" animBg="1" advAuto="0"/>
      <p:bldP spid="329" grpId="4" animBg="1" advAuto="0"/>
      <p:bldP spid="330" grpId="10" animBg="1" advAuto="0"/>
      <p:bldP spid="333" grpId="3" animBg="1" advAuto="0"/>
      <p:bldP spid="336" grpId="9" animBg="1" advAuto="0"/>
      <p:bldP spid="353" grpId="12" animBg="1" advAuto="0"/>
      <p:bldP spid="359" grpId="1" animBg="1" advAuto="0"/>
      <p:bldP spid="360" grpId="6" animBg="1" advAuto="0"/>
      <p:bldP spid="363" grpId="7" animBg="1" advAuto="0"/>
      <p:bldP spid="364" grpId="14" animBg="1" advAuto="0"/>
      <p:bldP spid="365" grpId="5" animBg="1" advAuto="0"/>
      <p:bldP spid="366" grpId="11" animBg="1" advAuto="0"/>
      <p:bldP spid="369" grpId="2" animBg="1" advAuto="0"/>
      <p:bldP spid="372" grpId="8" animBg="1" advAuto="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Shape 375"/>
          <p:cNvSpPr/>
          <p:nvPr/>
        </p:nvSpPr>
        <p:spPr>
          <a:xfrm>
            <a:off x="1251854" y="686608"/>
            <a:ext cx="6640292" cy="3783209"/>
          </a:xfrm>
          <a:prstGeom prst="roundRect">
            <a:avLst>
              <a:gd name="adj" fmla="val 0"/>
            </a:avLst>
          </a:prstGeom>
          <a:solidFill>
            <a:srgbClr val="A7A7A7">
              <a:alpha val="19118"/>
            </a:srgbClr>
          </a:solidFill>
          <a:ln w="12700">
            <a:miter lim="400000"/>
          </a:ln>
        </p:spPr>
        <p:txBody>
          <a:bodyPr lIns="50800" tIns="50800" rIns="50800" bIns="50800" anchor="ctr"/>
          <a:lstStyle/>
          <a:p>
            <a:pPr lvl="0" algn="ctr" defTabSz="825500">
              <a:defRPr sz="3200">
                <a:solidFill>
                  <a:srgbClr val="FFFFFF"/>
                </a:solidFill>
                <a:uFillTx/>
                <a:latin typeface="Helvetica Light"/>
                <a:ea typeface="Helvetica Light"/>
                <a:cs typeface="Helvetica Light"/>
                <a:sym typeface="Helvetica Light"/>
              </a:defRPr>
            </a:pPr>
            <a:endParaRPr/>
          </a:p>
        </p:txBody>
      </p:sp>
      <p:sp>
        <p:nvSpPr>
          <p:cNvPr id="376" name="Shape 376"/>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17</a:t>
            </a:fld>
            <a:endParaRPr sz="800">
              <a:solidFill>
                <a:srgbClr val="808080"/>
              </a:solidFill>
              <a:uFill>
                <a:solidFill>
                  <a:srgbClr val="808080"/>
                </a:solidFill>
              </a:uFill>
            </a:endParaRPr>
          </a:p>
        </p:txBody>
      </p:sp>
      <p:sp>
        <p:nvSpPr>
          <p:cNvPr id="377" name="Shape 377"/>
          <p:cNvSpPr/>
          <p:nvPr/>
        </p:nvSpPr>
        <p:spPr>
          <a:xfrm>
            <a:off x="1300929" y="2663448"/>
            <a:ext cx="6541568" cy="388404"/>
          </a:xfrm>
          <a:prstGeom prst="roundRect">
            <a:avLst>
              <a:gd name="adj" fmla="val 13079"/>
            </a:avLst>
          </a:prstGeom>
          <a:solidFill>
            <a:srgbClr val="29756E"/>
          </a:solidFill>
          <a:ln w="3175">
            <a:miter lim="400000"/>
          </a:ln>
          <a:extLst>
            <a:ext uri="{C572A759-6A51-4108-AA02-DFA0A04FC94B}">
              <ma14:wrappingTextBoxFlag xmlns:ma14="http://schemas.microsoft.com/office/mac/drawingml/2011/main" val="1"/>
            </a:ext>
          </a:extLst>
        </p:spPr>
        <p:txBody>
          <a:bodyPr lIns="0" tIns="0" rIns="0" bIns="0" anchor="ctr"/>
          <a:lstStyle/>
          <a:p>
            <a:pPr lvl="0">
              <a:defRPr>
                <a:solidFill>
                  <a:srgbClr val="000000"/>
                </a:solidFill>
                <a:uFillTx/>
              </a:defRPr>
            </a:pPr>
            <a:r>
              <a:rPr>
                <a:solidFill>
                  <a:srgbClr val="FFFFFF"/>
                </a:solidFill>
                <a:uFill>
                  <a:solidFill>
                    <a:srgbClr val="4D4D4D"/>
                  </a:solidFill>
                </a:uFill>
                <a:latin typeface="Avenir Next"/>
                <a:ea typeface="Avenir Next"/>
                <a:cs typeface="Avenir Next"/>
                <a:sym typeface="Avenir Next"/>
              </a:rPr>
              <a:t>        </a:t>
            </a:r>
            <a:r>
              <a:rPr sz="1700">
                <a:solidFill>
                  <a:srgbClr val="FFFFFF"/>
                </a:solidFill>
                <a:uFill>
                  <a:solidFill>
                    <a:srgbClr val="4D4D4D"/>
                  </a:solidFill>
                </a:uFill>
                <a:latin typeface="Avenir Next"/>
                <a:ea typeface="Avenir Next"/>
                <a:cs typeface="Avenir Next"/>
                <a:sym typeface="Avenir Next"/>
              </a:rPr>
              <a:t>Loggregator</a:t>
            </a:r>
          </a:p>
        </p:txBody>
      </p:sp>
      <p:sp>
        <p:nvSpPr>
          <p:cNvPr id="378" name="Shape 378"/>
          <p:cNvSpPr/>
          <p:nvPr/>
        </p:nvSpPr>
        <p:spPr>
          <a:xfrm>
            <a:off x="4554564" y="1859719"/>
            <a:ext cx="3302001" cy="758534"/>
          </a:xfrm>
          <a:prstGeom prst="roundRect">
            <a:avLst>
              <a:gd name="adj" fmla="val 6697"/>
            </a:avLst>
          </a:prstGeom>
          <a:solidFill>
            <a:srgbClr val="29756E"/>
          </a:solidFill>
          <a:ln w="3175">
            <a:miter lim="400000"/>
          </a:ln>
          <a:extLst>
            <a:ext uri="{C572A759-6A51-4108-AA02-DFA0A04FC94B}">
              <ma14:wrappingTextBoxFlag xmlns:ma14="http://schemas.microsoft.com/office/mac/drawingml/2011/main" val="1"/>
            </a:ext>
          </a:extLst>
        </p:spPr>
        <p:txBody>
          <a:bodyPr lIns="0" tIns="0" rIns="0" bIns="0" anchor="b"/>
          <a:lstStyle>
            <a:lvl1pPr>
              <a:defRPr sz="1500">
                <a:solidFill>
                  <a:srgbClr val="FFFFFF"/>
                </a:solidFill>
                <a:latin typeface="Avenir Next"/>
                <a:ea typeface="Avenir Next"/>
                <a:cs typeface="Avenir Next"/>
                <a:sym typeface="Avenir Next"/>
              </a:defRPr>
            </a:lvl1pPr>
          </a:lstStyle>
          <a:p>
            <a:pPr lvl="0">
              <a:defRPr sz="1800">
                <a:solidFill>
                  <a:srgbClr val="000000"/>
                </a:solidFill>
                <a:uFillTx/>
              </a:defRPr>
            </a:pPr>
            <a:r>
              <a:rPr sz="1500">
                <a:solidFill>
                  <a:srgbClr val="FFFFFF"/>
                </a:solidFill>
                <a:uFill>
                  <a:solidFill>
                    <a:srgbClr val="4D4D4D"/>
                  </a:solidFill>
                </a:uFill>
              </a:rPr>
              <a:t>        DEA Pool</a:t>
            </a:r>
          </a:p>
        </p:txBody>
      </p:sp>
      <p:sp>
        <p:nvSpPr>
          <p:cNvPr id="379" name="Shape 379"/>
          <p:cNvSpPr/>
          <p:nvPr/>
        </p:nvSpPr>
        <p:spPr>
          <a:xfrm>
            <a:off x="1295559" y="722862"/>
            <a:ext cx="6552308" cy="356688"/>
          </a:xfrm>
          <a:prstGeom prst="roundRect">
            <a:avLst>
              <a:gd name="adj" fmla="val 14006"/>
            </a:avLst>
          </a:prstGeom>
          <a:solidFill>
            <a:srgbClr val="29756E"/>
          </a:solidFill>
          <a:ln w="3175">
            <a:miter lim="400000"/>
          </a:ln>
          <a:extLst>
            <a:ext uri="{C572A759-6A51-4108-AA02-DFA0A04FC94B}">
              <ma14:wrappingTextBoxFlag xmlns:ma14="http://schemas.microsoft.com/office/mac/drawingml/2011/main" val="1"/>
            </a:ext>
          </a:extLst>
        </p:spPr>
        <p:txBody>
          <a:bodyPr lIns="0" tIns="0" rIns="0" bIns="0" anchor="ctr"/>
          <a:lstStyle/>
          <a:p>
            <a:pPr lvl="0">
              <a:defRPr>
                <a:solidFill>
                  <a:srgbClr val="000000"/>
                </a:solidFill>
                <a:uFillTx/>
              </a:defRPr>
            </a:pPr>
            <a:r>
              <a:rPr>
                <a:solidFill>
                  <a:srgbClr val="FFFFFF"/>
                </a:solidFill>
                <a:uFill>
                  <a:solidFill>
                    <a:srgbClr val="4D4D4D"/>
                  </a:solidFill>
                </a:uFill>
                <a:latin typeface="Avenir Next"/>
                <a:ea typeface="Avenir Next"/>
                <a:cs typeface="Avenir Next"/>
                <a:sym typeface="Avenir Next"/>
              </a:rPr>
              <a:t>        </a:t>
            </a:r>
            <a:r>
              <a:rPr sz="1700">
                <a:solidFill>
                  <a:srgbClr val="FFFFFF"/>
                </a:solidFill>
                <a:uFill>
                  <a:solidFill>
                    <a:srgbClr val="4D4D4D"/>
                  </a:solidFill>
                </a:uFill>
                <a:latin typeface="Avenir Next"/>
                <a:ea typeface="Avenir Next"/>
                <a:cs typeface="Avenir Next"/>
                <a:sym typeface="Avenir Next"/>
              </a:rPr>
              <a:t>Router</a:t>
            </a:r>
          </a:p>
        </p:txBody>
      </p:sp>
      <p:pic>
        <p:nvPicPr>
          <p:cNvPr id="380" name="pasted-image.pdf"/>
          <p:cNvPicPr/>
          <p:nvPr/>
        </p:nvPicPr>
        <p:blipFill>
          <a:blip r:embed="rId2">
            <a:extLst/>
          </a:blip>
          <a:stretch>
            <a:fillRect/>
          </a:stretch>
        </p:blipFill>
        <p:spPr>
          <a:xfrm>
            <a:off x="1364179" y="801063"/>
            <a:ext cx="241301" cy="241301"/>
          </a:xfrm>
          <a:prstGeom prst="rect">
            <a:avLst/>
          </a:prstGeom>
          <a:ln w="3175">
            <a:miter lim="400000"/>
          </a:ln>
        </p:spPr>
      </p:pic>
      <p:sp>
        <p:nvSpPr>
          <p:cNvPr id="381" name="Shape 381"/>
          <p:cNvSpPr/>
          <p:nvPr/>
        </p:nvSpPr>
        <p:spPr>
          <a:xfrm>
            <a:off x="1295559" y="1116562"/>
            <a:ext cx="6552308" cy="334684"/>
          </a:xfrm>
          <a:prstGeom prst="roundRect">
            <a:avLst>
              <a:gd name="adj" fmla="val 14927"/>
            </a:avLst>
          </a:prstGeom>
          <a:solidFill>
            <a:srgbClr val="29756E"/>
          </a:solidFill>
          <a:ln w="3175">
            <a:miter lim="400000"/>
          </a:ln>
          <a:extLst>
            <a:ext uri="{C572A759-6A51-4108-AA02-DFA0A04FC94B}">
              <ma14:wrappingTextBoxFlag xmlns:ma14="http://schemas.microsoft.com/office/mac/drawingml/2011/main" val="1"/>
            </a:ext>
          </a:extLst>
        </p:spPr>
        <p:txBody>
          <a:bodyPr lIns="0" tIns="0" rIns="0" bIns="0" anchor="ctr"/>
          <a:lstStyle/>
          <a:p>
            <a:pPr lvl="0">
              <a:defRPr>
                <a:solidFill>
                  <a:srgbClr val="000000"/>
                </a:solidFill>
                <a:uFillTx/>
              </a:defRPr>
            </a:pPr>
            <a:r>
              <a:rPr>
                <a:solidFill>
                  <a:srgbClr val="FFFFFF"/>
                </a:solidFill>
                <a:uFill>
                  <a:solidFill>
                    <a:srgbClr val="4D4D4D"/>
                  </a:solidFill>
                </a:uFill>
                <a:latin typeface="Avenir Next"/>
                <a:ea typeface="Avenir Next"/>
                <a:cs typeface="Avenir Next"/>
                <a:sym typeface="Avenir Next"/>
              </a:rPr>
              <a:t>       </a:t>
            </a:r>
            <a:r>
              <a:rPr sz="1600">
                <a:solidFill>
                  <a:srgbClr val="FFFFFF"/>
                </a:solidFill>
                <a:uFill>
                  <a:solidFill>
                    <a:srgbClr val="4D4D4D"/>
                  </a:solidFill>
                </a:uFill>
                <a:latin typeface="Avenir Next"/>
                <a:ea typeface="Avenir Next"/>
                <a:cs typeface="Avenir Next"/>
                <a:sym typeface="Avenir Next"/>
              </a:rPr>
              <a:t>Cloud Controller</a:t>
            </a:r>
          </a:p>
        </p:txBody>
      </p:sp>
      <p:pic>
        <p:nvPicPr>
          <p:cNvPr id="382" name="pasted-image.pdf"/>
          <p:cNvPicPr/>
          <p:nvPr/>
        </p:nvPicPr>
        <p:blipFill>
          <a:blip r:embed="rId3">
            <a:extLst/>
          </a:blip>
          <a:stretch>
            <a:fillRect/>
          </a:stretch>
        </p:blipFill>
        <p:spPr>
          <a:xfrm>
            <a:off x="1377556" y="1162099"/>
            <a:ext cx="192301" cy="247244"/>
          </a:xfrm>
          <a:prstGeom prst="rect">
            <a:avLst/>
          </a:prstGeom>
          <a:ln w="3175">
            <a:miter lim="400000"/>
          </a:ln>
        </p:spPr>
      </p:pic>
      <p:sp>
        <p:nvSpPr>
          <p:cNvPr id="383" name="Shape 383"/>
          <p:cNvSpPr/>
          <p:nvPr/>
        </p:nvSpPr>
        <p:spPr>
          <a:xfrm>
            <a:off x="1295559" y="3502821"/>
            <a:ext cx="3176522" cy="332030"/>
          </a:xfrm>
          <a:prstGeom prst="roundRect">
            <a:avLst>
              <a:gd name="adj" fmla="val 14753"/>
            </a:avLst>
          </a:prstGeom>
          <a:solidFill>
            <a:srgbClr val="29756E"/>
          </a:solidFill>
          <a:ln w="3175">
            <a:miter lim="400000"/>
          </a:ln>
          <a:extLst>
            <a:ext uri="{C572A759-6A51-4108-AA02-DFA0A04FC94B}">
              <ma14:wrappingTextBoxFlag xmlns:ma14="http://schemas.microsoft.com/office/mac/drawingml/2011/main" val="1"/>
            </a:ext>
          </a:extLst>
        </p:spPr>
        <p:txBody>
          <a:bodyPr lIns="0" tIns="0" rIns="0" bIns="0" anchor="ctr"/>
          <a:lstStyle>
            <a:lvl1pPr>
              <a:defRPr sz="1600">
                <a:solidFill>
                  <a:srgbClr val="FFFFFF"/>
                </a:solidFill>
                <a:latin typeface="Avenir Next"/>
                <a:ea typeface="Avenir Next"/>
                <a:cs typeface="Avenir Next"/>
                <a:sym typeface="Avenir Next"/>
              </a:defRPr>
            </a:lvl1pPr>
          </a:lstStyle>
          <a:p>
            <a:pPr lvl="0">
              <a:defRPr sz="1800">
                <a:solidFill>
                  <a:srgbClr val="000000"/>
                </a:solidFill>
                <a:uFillTx/>
              </a:defRPr>
            </a:pPr>
            <a:r>
              <a:rPr sz="1600">
                <a:solidFill>
                  <a:srgbClr val="FFFFFF"/>
                </a:solidFill>
                <a:uFill>
                  <a:solidFill>
                    <a:srgbClr val="4D4D4D"/>
                  </a:solidFill>
                </a:uFill>
              </a:rPr>
              <a:t>         BOSH Director</a:t>
            </a:r>
          </a:p>
        </p:txBody>
      </p:sp>
      <p:sp>
        <p:nvSpPr>
          <p:cNvPr id="384" name="Shape 384"/>
          <p:cNvSpPr/>
          <p:nvPr/>
        </p:nvSpPr>
        <p:spPr>
          <a:xfrm>
            <a:off x="4554564" y="3502821"/>
            <a:ext cx="3302001" cy="340587"/>
          </a:xfrm>
          <a:prstGeom prst="roundRect">
            <a:avLst>
              <a:gd name="adj" fmla="val 14915"/>
            </a:avLst>
          </a:prstGeom>
          <a:solidFill>
            <a:srgbClr val="29756E"/>
          </a:solidFill>
          <a:ln w="3175">
            <a:miter lim="400000"/>
          </a:ln>
          <a:extLst>
            <a:ext uri="{C572A759-6A51-4108-AA02-DFA0A04FC94B}">
              <ma14:wrappingTextBoxFlag xmlns:ma14="http://schemas.microsoft.com/office/mac/drawingml/2011/main" val="1"/>
            </a:ext>
          </a:extLst>
        </p:spPr>
        <p:txBody>
          <a:bodyPr lIns="0" tIns="0" rIns="0" bIns="0" anchor="ctr"/>
          <a:lstStyle>
            <a:lvl1pPr>
              <a:defRPr sz="1600">
                <a:solidFill>
                  <a:srgbClr val="FFFFFF"/>
                </a:solidFill>
                <a:latin typeface="Avenir Next"/>
                <a:ea typeface="Avenir Next"/>
                <a:cs typeface="Avenir Next"/>
                <a:sym typeface="Avenir Next"/>
              </a:defRPr>
            </a:lvl1pPr>
          </a:lstStyle>
          <a:p>
            <a:pPr lvl="0">
              <a:defRPr sz="1800">
                <a:solidFill>
                  <a:srgbClr val="000000"/>
                </a:solidFill>
                <a:uFillTx/>
              </a:defRPr>
            </a:pPr>
            <a:r>
              <a:rPr sz="1600">
                <a:solidFill>
                  <a:srgbClr val="FFFFFF"/>
                </a:solidFill>
                <a:uFill>
                  <a:solidFill>
                    <a:srgbClr val="4D4D4D"/>
                  </a:solidFill>
                </a:uFill>
              </a:rPr>
              <a:t>        BOSH Agent</a:t>
            </a:r>
          </a:p>
        </p:txBody>
      </p:sp>
      <p:sp>
        <p:nvSpPr>
          <p:cNvPr id="385" name="Shape 385"/>
          <p:cNvSpPr/>
          <p:nvPr/>
        </p:nvSpPr>
        <p:spPr>
          <a:xfrm>
            <a:off x="1295559" y="1482214"/>
            <a:ext cx="3176522" cy="334683"/>
          </a:xfrm>
          <a:prstGeom prst="roundRect">
            <a:avLst>
              <a:gd name="adj" fmla="val 14602"/>
            </a:avLst>
          </a:prstGeom>
          <a:solidFill>
            <a:srgbClr val="29756E"/>
          </a:solidFill>
          <a:ln w="3175">
            <a:miter lim="400000"/>
          </a:ln>
          <a:extLst>
            <a:ext uri="{C572A759-6A51-4108-AA02-DFA0A04FC94B}">
              <ma14:wrappingTextBoxFlag xmlns:ma14="http://schemas.microsoft.com/office/mac/drawingml/2011/main" val="1"/>
            </a:ext>
          </a:extLst>
        </p:spPr>
        <p:txBody>
          <a:bodyPr lIns="0" tIns="0" rIns="0" bIns="0" anchor="ctr"/>
          <a:lstStyle>
            <a:lvl1pPr>
              <a:defRPr sz="1600">
                <a:solidFill>
                  <a:srgbClr val="FFFFFF"/>
                </a:solidFill>
                <a:latin typeface="Avenir Next"/>
                <a:ea typeface="Avenir Next"/>
                <a:cs typeface="Avenir Next"/>
                <a:sym typeface="Avenir Next"/>
              </a:defRPr>
            </a:lvl1pPr>
          </a:lstStyle>
          <a:p>
            <a:pPr lvl="0">
              <a:defRPr sz="1800">
                <a:solidFill>
                  <a:srgbClr val="000000"/>
                </a:solidFill>
                <a:uFillTx/>
              </a:defRPr>
            </a:pPr>
            <a:r>
              <a:rPr sz="1600">
                <a:solidFill>
                  <a:srgbClr val="FFFFFF"/>
                </a:solidFill>
                <a:uFill>
                  <a:solidFill>
                    <a:srgbClr val="4D4D4D"/>
                  </a:solidFill>
                </a:uFill>
              </a:rPr>
              <a:t>         UAA/Login Servers</a:t>
            </a:r>
          </a:p>
        </p:txBody>
      </p:sp>
      <p:pic>
        <p:nvPicPr>
          <p:cNvPr id="386" name="pasted-image.pdf"/>
          <p:cNvPicPr/>
          <p:nvPr/>
        </p:nvPicPr>
        <p:blipFill>
          <a:blip r:embed="rId4">
            <a:extLst/>
          </a:blip>
          <a:stretch>
            <a:fillRect/>
          </a:stretch>
        </p:blipFill>
        <p:spPr>
          <a:xfrm>
            <a:off x="1327656" y="1563371"/>
            <a:ext cx="317501" cy="173183"/>
          </a:xfrm>
          <a:prstGeom prst="rect">
            <a:avLst/>
          </a:prstGeom>
          <a:ln w="3175">
            <a:miter lim="400000"/>
          </a:ln>
        </p:spPr>
      </p:pic>
      <p:sp>
        <p:nvSpPr>
          <p:cNvPr id="387" name="Shape 387"/>
          <p:cNvSpPr/>
          <p:nvPr/>
        </p:nvSpPr>
        <p:spPr>
          <a:xfrm>
            <a:off x="4554564" y="1488140"/>
            <a:ext cx="3302001" cy="334684"/>
          </a:xfrm>
          <a:prstGeom prst="roundRect">
            <a:avLst>
              <a:gd name="adj" fmla="val 15179"/>
            </a:avLst>
          </a:prstGeom>
          <a:solidFill>
            <a:srgbClr val="29756E"/>
          </a:solidFill>
          <a:ln w="3175">
            <a:miter lim="400000"/>
          </a:ln>
          <a:extLst>
            <a:ext uri="{C572A759-6A51-4108-AA02-DFA0A04FC94B}">
              <ma14:wrappingTextBoxFlag xmlns:ma14="http://schemas.microsoft.com/office/mac/drawingml/2011/main" val="1"/>
            </a:ext>
          </a:extLst>
        </p:spPr>
        <p:txBody>
          <a:bodyPr lIns="0" tIns="0" rIns="0" bIns="0" anchor="ctr"/>
          <a:lstStyle>
            <a:lvl1pPr>
              <a:defRPr sz="1600">
                <a:solidFill>
                  <a:srgbClr val="FFFFFF"/>
                </a:solidFill>
                <a:latin typeface="Avenir Next"/>
                <a:ea typeface="Avenir Next"/>
                <a:cs typeface="Avenir Next"/>
                <a:sym typeface="Avenir Next"/>
              </a:defRPr>
            </a:lvl1pPr>
          </a:lstStyle>
          <a:p>
            <a:pPr lvl="0">
              <a:defRPr sz="1800">
                <a:solidFill>
                  <a:srgbClr val="000000"/>
                </a:solidFill>
                <a:uFillTx/>
              </a:defRPr>
            </a:pPr>
            <a:r>
              <a:rPr sz="1600">
                <a:solidFill>
                  <a:srgbClr val="FFFFFF"/>
                </a:solidFill>
                <a:uFill>
                  <a:solidFill>
                    <a:srgbClr val="4D4D4D"/>
                  </a:solidFill>
                </a:uFill>
              </a:rPr>
              <a:t>          Health Manager</a:t>
            </a:r>
          </a:p>
        </p:txBody>
      </p:sp>
      <p:pic>
        <p:nvPicPr>
          <p:cNvPr id="388" name="pasted-image.pdf"/>
          <p:cNvPicPr/>
          <p:nvPr/>
        </p:nvPicPr>
        <p:blipFill>
          <a:blip r:embed="rId5">
            <a:extLst/>
          </a:blip>
          <a:stretch>
            <a:fillRect/>
          </a:stretch>
        </p:blipFill>
        <p:spPr>
          <a:xfrm>
            <a:off x="4688029" y="1545714"/>
            <a:ext cx="241301" cy="227107"/>
          </a:xfrm>
          <a:prstGeom prst="rect">
            <a:avLst/>
          </a:prstGeom>
          <a:ln w="3175">
            <a:miter lim="400000"/>
          </a:ln>
        </p:spPr>
      </p:pic>
      <p:sp>
        <p:nvSpPr>
          <p:cNvPr id="389" name="Shape 389"/>
          <p:cNvSpPr/>
          <p:nvPr/>
        </p:nvSpPr>
        <p:spPr>
          <a:xfrm>
            <a:off x="1295559" y="1856289"/>
            <a:ext cx="3176522" cy="770484"/>
          </a:xfrm>
          <a:prstGeom prst="roundRect">
            <a:avLst>
              <a:gd name="adj" fmla="val 6343"/>
            </a:avLst>
          </a:prstGeom>
          <a:solidFill>
            <a:srgbClr val="29756E"/>
          </a:solidFill>
          <a:ln w="3175">
            <a:miter lim="400000"/>
          </a:ln>
          <a:extLst>
            <a:ext uri="{C572A759-6A51-4108-AA02-DFA0A04FC94B}">
              <ma14:wrappingTextBoxFlag xmlns:ma14="http://schemas.microsoft.com/office/mac/drawingml/2011/main" val="1"/>
            </a:ext>
          </a:extLst>
        </p:spPr>
        <p:txBody>
          <a:bodyPr lIns="0" tIns="0" rIns="0" bIns="0" anchor="b"/>
          <a:lstStyle>
            <a:lvl1pPr>
              <a:defRPr sz="1600">
                <a:solidFill>
                  <a:srgbClr val="FFFFFF"/>
                </a:solidFill>
                <a:latin typeface="Avenir Next"/>
                <a:ea typeface="Avenir Next"/>
                <a:cs typeface="Avenir Next"/>
                <a:sym typeface="Avenir Next"/>
              </a:defRPr>
            </a:lvl1pPr>
          </a:lstStyle>
          <a:p>
            <a:pPr lvl="0">
              <a:defRPr sz="1800">
                <a:solidFill>
                  <a:srgbClr val="000000"/>
                </a:solidFill>
                <a:uFillTx/>
              </a:defRPr>
            </a:pPr>
            <a:r>
              <a:rPr sz="1600">
                <a:solidFill>
                  <a:srgbClr val="FFFFFF"/>
                </a:solidFill>
                <a:uFill>
                  <a:solidFill>
                    <a:srgbClr val="4D4D4D"/>
                  </a:solidFill>
                </a:uFill>
              </a:rPr>
              <a:t>        Service Broker Node(s)</a:t>
            </a:r>
          </a:p>
        </p:txBody>
      </p:sp>
      <p:pic>
        <p:nvPicPr>
          <p:cNvPr id="390" name="pasted-image.pdf"/>
          <p:cNvPicPr/>
          <p:nvPr/>
        </p:nvPicPr>
        <p:blipFill>
          <a:blip r:embed="rId6">
            <a:extLst/>
          </a:blip>
          <a:stretch>
            <a:fillRect/>
          </a:stretch>
        </p:blipFill>
        <p:spPr>
          <a:xfrm>
            <a:off x="2288135" y="1997196"/>
            <a:ext cx="308223" cy="290092"/>
          </a:xfrm>
          <a:prstGeom prst="rect">
            <a:avLst/>
          </a:prstGeom>
          <a:ln w="3175">
            <a:miter lim="400000"/>
          </a:ln>
        </p:spPr>
      </p:pic>
      <p:pic>
        <p:nvPicPr>
          <p:cNvPr id="391" name="pasted-image.pdf"/>
          <p:cNvPicPr/>
          <p:nvPr/>
        </p:nvPicPr>
        <p:blipFill>
          <a:blip r:embed="rId6">
            <a:extLst/>
          </a:blip>
          <a:stretch>
            <a:fillRect/>
          </a:stretch>
        </p:blipFill>
        <p:spPr>
          <a:xfrm>
            <a:off x="2685010" y="2002713"/>
            <a:ext cx="306867" cy="288816"/>
          </a:xfrm>
          <a:prstGeom prst="rect">
            <a:avLst/>
          </a:prstGeom>
          <a:ln w="3175">
            <a:miter lim="400000"/>
          </a:ln>
        </p:spPr>
      </p:pic>
      <p:pic>
        <p:nvPicPr>
          <p:cNvPr id="392" name="pasted-image.pdf"/>
          <p:cNvPicPr/>
          <p:nvPr/>
        </p:nvPicPr>
        <p:blipFill>
          <a:blip r:embed="rId6">
            <a:extLst/>
          </a:blip>
          <a:stretch>
            <a:fillRect/>
          </a:stretch>
        </p:blipFill>
        <p:spPr>
          <a:xfrm>
            <a:off x="3107285" y="2002713"/>
            <a:ext cx="308223" cy="290092"/>
          </a:xfrm>
          <a:prstGeom prst="rect">
            <a:avLst/>
          </a:prstGeom>
          <a:ln w="3175">
            <a:miter lim="400000"/>
          </a:ln>
        </p:spPr>
      </p:pic>
      <p:sp>
        <p:nvSpPr>
          <p:cNvPr id="393" name="Shape 393"/>
          <p:cNvSpPr/>
          <p:nvPr/>
        </p:nvSpPr>
        <p:spPr>
          <a:xfrm>
            <a:off x="1287435" y="3085998"/>
            <a:ext cx="6568555" cy="383907"/>
          </a:xfrm>
          <a:prstGeom prst="roundRect">
            <a:avLst>
              <a:gd name="adj" fmla="val 13232"/>
            </a:avLst>
          </a:prstGeom>
          <a:solidFill>
            <a:srgbClr val="29756E"/>
          </a:solidFill>
          <a:ln w="3175">
            <a:miter lim="400000"/>
          </a:ln>
          <a:extLst>
            <a:ext uri="{C572A759-6A51-4108-AA02-DFA0A04FC94B}">
              <ma14:wrappingTextBoxFlag xmlns:ma14="http://schemas.microsoft.com/office/mac/drawingml/2011/main" val="1"/>
            </a:ext>
          </a:extLst>
        </p:spPr>
        <p:txBody>
          <a:bodyPr lIns="0" tIns="0" rIns="0" bIns="0" anchor="ctr"/>
          <a:lstStyle>
            <a:lvl1pPr>
              <a:defRPr sz="1600">
                <a:solidFill>
                  <a:srgbClr val="FFFFFF"/>
                </a:solidFill>
                <a:latin typeface="Avenir Next"/>
                <a:ea typeface="Avenir Next"/>
                <a:cs typeface="Avenir Next"/>
                <a:sym typeface="Avenir Next"/>
              </a:defRPr>
            </a:lvl1pPr>
          </a:lstStyle>
          <a:p>
            <a:pPr lvl="0">
              <a:defRPr sz="1800">
                <a:solidFill>
                  <a:srgbClr val="000000"/>
                </a:solidFill>
                <a:uFillTx/>
              </a:defRPr>
            </a:pPr>
            <a:r>
              <a:rPr sz="1600">
                <a:solidFill>
                  <a:srgbClr val="FFFFFF"/>
                </a:solidFill>
                <a:uFill>
                  <a:solidFill>
                    <a:srgbClr val="4D4D4D"/>
                  </a:solidFill>
                </a:uFill>
              </a:rPr>
              <a:t>         Messaging (NATS)</a:t>
            </a:r>
          </a:p>
        </p:txBody>
      </p:sp>
      <p:pic>
        <p:nvPicPr>
          <p:cNvPr id="394" name="pasted-image.pdf"/>
          <p:cNvPicPr/>
          <p:nvPr/>
        </p:nvPicPr>
        <p:blipFill>
          <a:blip r:embed="rId7">
            <a:extLst/>
          </a:blip>
          <a:stretch>
            <a:fillRect/>
          </a:stretch>
        </p:blipFill>
        <p:spPr>
          <a:xfrm>
            <a:off x="1351479" y="3204705"/>
            <a:ext cx="266701" cy="215901"/>
          </a:xfrm>
          <a:prstGeom prst="rect">
            <a:avLst/>
          </a:prstGeom>
          <a:ln w="3175">
            <a:miter lim="400000"/>
          </a:ln>
        </p:spPr>
      </p:pic>
      <p:pic>
        <p:nvPicPr>
          <p:cNvPr id="395" name="pasted-image.pdf"/>
          <p:cNvPicPr/>
          <p:nvPr/>
        </p:nvPicPr>
        <p:blipFill>
          <a:blip r:embed="rId8">
            <a:extLst/>
          </a:blip>
          <a:stretch>
            <a:fillRect/>
          </a:stretch>
        </p:blipFill>
        <p:spPr>
          <a:xfrm>
            <a:off x="4688029" y="2349612"/>
            <a:ext cx="241301" cy="228601"/>
          </a:xfrm>
          <a:prstGeom prst="rect">
            <a:avLst/>
          </a:prstGeom>
          <a:ln w="3175">
            <a:miter lim="400000"/>
          </a:ln>
        </p:spPr>
      </p:pic>
      <p:grpSp>
        <p:nvGrpSpPr>
          <p:cNvPr id="399" name="Group 399"/>
          <p:cNvGrpSpPr/>
          <p:nvPr/>
        </p:nvGrpSpPr>
        <p:grpSpPr>
          <a:xfrm>
            <a:off x="4589025" y="1929922"/>
            <a:ext cx="964158" cy="385764"/>
            <a:chOff x="0" y="0"/>
            <a:chExt cx="964156" cy="385763"/>
          </a:xfrm>
        </p:grpSpPr>
        <p:pic>
          <p:nvPicPr>
            <p:cNvPr id="396" name="pasted-image.pdf"/>
            <p:cNvPicPr/>
            <p:nvPr/>
          </p:nvPicPr>
          <p:blipFill>
            <a:blip r:embed="rId9">
              <a:extLst/>
            </a:blip>
            <a:stretch>
              <a:fillRect/>
            </a:stretch>
          </p:blipFill>
          <p:spPr>
            <a:xfrm>
              <a:off x="391790" y="78358"/>
              <a:ext cx="156717" cy="229047"/>
            </a:xfrm>
            <a:prstGeom prst="rect">
              <a:avLst/>
            </a:prstGeom>
            <a:ln w="3175" cap="flat">
              <a:noFill/>
              <a:miter lim="400000"/>
            </a:ln>
            <a:effectLst/>
          </p:spPr>
        </p:pic>
        <p:pic>
          <p:nvPicPr>
            <p:cNvPr id="397" name="pasted-image.pdf"/>
            <p:cNvPicPr/>
            <p:nvPr/>
          </p:nvPicPr>
          <p:blipFill>
            <a:blip r:embed="rId10">
              <a:extLst/>
            </a:blip>
            <a:stretch>
              <a:fillRect/>
            </a:stretch>
          </p:blipFill>
          <p:spPr>
            <a:xfrm>
              <a:off x="0" y="0"/>
              <a:ext cx="940298" cy="385764"/>
            </a:xfrm>
            <a:prstGeom prst="rect">
              <a:avLst/>
            </a:prstGeom>
            <a:ln w="3175" cap="flat">
              <a:noFill/>
              <a:miter lim="400000"/>
            </a:ln>
            <a:effectLst/>
          </p:spPr>
        </p:pic>
        <p:pic>
          <p:nvPicPr>
            <p:cNvPr id="398" name="pasted-image.pdf"/>
            <p:cNvPicPr/>
            <p:nvPr/>
          </p:nvPicPr>
          <p:blipFill>
            <a:blip r:embed="rId11">
              <a:extLst/>
            </a:blip>
            <a:stretch>
              <a:fillRect/>
            </a:stretch>
          </p:blipFill>
          <p:spPr>
            <a:xfrm>
              <a:off x="783330" y="78358"/>
              <a:ext cx="180827" cy="229047"/>
            </a:xfrm>
            <a:prstGeom prst="rect">
              <a:avLst/>
            </a:prstGeom>
            <a:ln w="3175" cap="flat">
              <a:noFill/>
              <a:miter lim="400000"/>
            </a:ln>
            <a:effectLst/>
          </p:spPr>
        </p:pic>
      </p:grpSp>
      <p:pic>
        <p:nvPicPr>
          <p:cNvPr id="400" name="pasted-image.pdf"/>
          <p:cNvPicPr/>
          <p:nvPr/>
        </p:nvPicPr>
        <p:blipFill>
          <a:blip r:embed="rId12">
            <a:extLst/>
          </a:blip>
          <a:stretch>
            <a:fillRect/>
          </a:stretch>
        </p:blipFill>
        <p:spPr>
          <a:xfrm>
            <a:off x="1353056" y="3546010"/>
            <a:ext cx="241301" cy="241301"/>
          </a:xfrm>
          <a:prstGeom prst="rect">
            <a:avLst/>
          </a:prstGeom>
          <a:ln w="3175">
            <a:miter lim="400000"/>
          </a:ln>
        </p:spPr>
      </p:pic>
      <p:pic>
        <p:nvPicPr>
          <p:cNvPr id="401" name="pasted-image.pdf"/>
          <p:cNvPicPr/>
          <p:nvPr/>
        </p:nvPicPr>
        <p:blipFill>
          <a:blip r:embed="rId12">
            <a:extLst/>
          </a:blip>
          <a:stretch>
            <a:fillRect/>
          </a:stretch>
        </p:blipFill>
        <p:spPr>
          <a:xfrm>
            <a:off x="4621557" y="3558679"/>
            <a:ext cx="241301" cy="241301"/>
          </a:xfrm>
          <a:prstGeom prst="rect">
            <a:avLst/>
          </a:prstGeom>
          <a:ln w="3175">
            <a:miter lim="400000"/>
          </a:ln>
        </p:spPr>
      </p:pic>
      <p:sp>
        <p:nvSpPr>
          <p:cNvPr id="402" name="Shape 402"/>
          <p:cNvSpPr/>
          <p:nvPr/>
        </p:nvSpPr>
        <p:spPr>
          <a:xfrm>
            <a:off x="1317151" y="2698338"/>
            <a:ext cx="335356" cy="266701"/>
          </a:xfrm>
          <a:prstGeom prst="rect">
            <a:avLst/>
          </a:prstGeom>
          <a:ln w="12700">
            <a:miter lim="400000"/>
          </a:ln>
          <a:extLst>
            <a:ext uri="{C572A759-6A51-4108-AA02-DFA0A04FC94B}">
              <ma14:wrappingTextBoxFlag xmlns:ma14="http://schemas.microsoft.com/office/mac/drawingml/2011/main" val="1"/>
            </a:ext>
          </a:extLst>
        </p:spPr>
        <p:txBody>
          <a:bodyPr lIns="19050" tIns="19050" rIns="19050" bIns="19050" anchor="ctr">
            <a:spAutoFit/>
          </a:bodyPr>
          <a:lstStyle>
            <a:lvl1pPr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solidFill>
                  <a:srgbClr val="FFFFFF"/>
                </a:solidFill>
                <a:uFillTx/>
                <a:latin typeface="FontAwesome"/>
                <a:ea typeface="FontAwesome"/>
                <a:cs typeface="FontAwesome"/>
                <a:sym typeface="FontAwesome"/>
              </a:defRPr>
            </a:lvl1pPr>
          </a:lstStyle>
          <a:p>
            <a:pPr lvl="0">
              <a:defRPr>
                <a:solidFill>
                  <a:srgbClr val="000000"/>
                </a:solidFill>
              </a:defRPr>
            </a:pPr>
            <a:r>
              <a:rPr>
                <a:solidFill>
                  <a:srgbClr val="FFFFFF"/>
                </a:solidFill>
              </a:rPr>
              <a:t></a:t>
            </a:r>
          </a:p>
        </p:txBody>
      </p:sp>
      <p:sp>
        <p:nvSpPr>
          <p:cNvPr id="403" name="Shape 403"/>
          <p:cNvSpPr/>
          <p:nvPr/>
        </p:nvSpPr>
        <p:spPr>
          <a:xfrm>
            <a:off x="1287436" y="3870905"/>
            <a:ext cx="6568554" cy="549733"/>
          </a:xfrm>
          <a:prstGeom prst="roundRect">
            <a:avLst>
              <a:gd name="adj" fmla="val 9210"/>
            </a:avLst>
          </a:prstGeom>
          <a:solidFill>
            <a:srgbClr val="5E5E5E"/>
          </a:solidFill>
          <a:ln w="3175">
            <a:miter lim="400000"/>
          </a:ln>
          <a:extLst>
            <a:ext uri="{C572A759-6A51-4108-AA02-DFA0A04FC94B}">
              <ma14:wrappingTextBoxFlag xmlns:ma14="http://schemas.microsoft.com/office/mac/drawingml/2011/main" val="1"/>
            </a:ext>
          </a:extLst>
        </p:spPr>
        <p:txBody>
          <a:bodyPr lIns="0" tIns="0" rIns="0" bIns="0" anchor="ctr"/>
          <a:lstStyle>
            <a:lvl1pPr>
              <a:defRPr>
                <a:solidFill>
                  <a:srgbClr val="FFFFFF"/>
                </a:solidFill>
                <a:latin typeface="Avenir Next"/>
                <a:ea typeface="Avenir Next"/>
                <a:cs typeface="Avenir Next"/>
                <a:sym typeface="Avenir Next"/>
              </a:defRPr>
            </a:lvl1pPr>
          </a:lstStyle>
          <a:p>
            <a:pPr lvl="0">
              <a:defRPr>
                <a:solidFill>
                  <a:srgbClr val="000000"/>
                </a:solidFill>
                <a:uFillTx/>
              </a:defRPr>
            </a:pPr>
            <a:r>
              <a:rPr>
                <a:solidFill>
                  <a:srgbClr val="FFFFFF"/>
                </a:solidFill>
                <a:uFill>
                  <a:solidFill>
                    <a:srgbClr val="4D4D4D"/>
                  </a:solidFill>
                </a:uFill>
              </a:rPr>
              <a:t>  IaaS</a:t>
            </a:r>
          </a:p>
        </p:txBody>
      </p:sp>
      <p:pic>
        <p:nvPicPr>
          <p:cNvPr id="404" name="droppedImage.tiff"/>
          <p:cNvPicPr/>
          <p:nvPr/>
        </p:nvPicPr>
        <p:blipFill>
          <a:blip r:embed="rId13">
            <a:extLst/>
          </a:blip>
          <a:stretch>
            <a:fillRect/>
          </a:stretch>
        </p:blipFill>
        <p:spPr>
          <a:xfrm>
            <a:off x="2297200" y="3943650"/>
            <a:ext cx="423040" cy="423039"/>
          </a:xfrm>
          <a:prstGeom prst="rect">
            <a:avLst/>
          </a:prstGeom>
          <a:ln w="12700">
            <a:miter lim="400000"/>
          </a:ln>
        </p:spPr>
      </p:pic>
      <p:pic>
        <p:nvPicPr>
          <p:cNvPr id="405" name="pasted-image.pdf"/>
          <p:cNvPicPr/>
          <p:nvPr/>
        </p:nvPicPr>
        <p:blipFill>
          <a:blip r:embed="rId14">
            <a:extLst/>
          </a:blip>
          <a:stretch>
            <a:fillRect/>
          </a:stretch>
        </p:blipFill>
        <p:spPr>
          <a:xfrm>
            <a:off x="3013380" y="3941781"/>
            <a:ext cx="424346" cy="424346"/>
          </a:xfrm>
          <a:prstGeom prst="rect">
            <a:avLst/>
          </a:prstGeom>
          <a:ln w="12700">
            <a:miter lim="400000"/>
          </a:ln>
        </p:spPr>
      </p:pic>
      <p:pic>
        <p:nvPicPr>
          <p:cNvPr id="406" name="droppedImage.tiff"/>
          <p:cNvPicPr/>
          <p:nvPr/>
        </p:nvPicPr>
        <p:blipFill>
          <a:blip r:embed="rId15">
            <a:extLst/>
          </a:blip>
          <a:stretch>
            <a:fillRect/>
          </a:stretch>
        </p:blipFill>
        <p:spPr>
          <a:xfrm>
            <a:off x="3730866" y="3920874"/>
            <a:ext cx="1149989" cy="424347"/>
          </a:xfrm>
          <a:prstGeom prst="rect">
            <a:avLst/>
          </a:prstGeom>
          <a:ln w="12700">
            <a:miter lim="400000"/>
          </a:ln>
        </p:spPr>
      </p:pic>
      <p:pic>
        <p:nvPicPr>
          <p:cNvPr id="407" name="droppedImage.tiff"/>
          <p:cNvPicPr/>
          <p:nvPr/>
        </p:nvPicPr>
        <p:blipFill>
          <a:blip r:embed="rId16">
            <a:extLst/>
          </a:blip>
          <a:srcRect l="12296" t="1162" r="16473" b="27441"/>
          <a:stretch>
            <a:fillRect/>
          </a:stretch>
        </p:blipFill>
        <p:spPr>
          <a:xfrm>
            <a:off x="5173994" y="3917936"/>
            <a:ext cx="424347" cy="424346"/>
          </a:xfrm>
          <a:prstGeom prst="rect">
            <a:avLst/>
          </a:prstGeom>
          <a:ln w="12700">
            <a:miter lim="400000"/>
          </a:ln>
        </p:spPr>
      </p:pic>
      <p:pic>
        <p:nvPicPr>
          <p:cNvPr id="408" name="pasted-image.png"/>
          <p:cNvPicPr/>
          <p:nvPr/>
        </p:nvPicPr>
        <p:blipFill>
          <a:blip r:embed="rId17">
            <a:extLst/>
          </a:blip>
          <a:srcRect l="29203" t="14258" r="29203" b="28296"/>
          <a:stretch>
            <a:fillRect/>
          </a:stretch>
        </p:blipFill>
        <p:spPr>
          <a:xfrm>
            <a:off x="5891481" y="3917936"/>
            <a:ext cx="460866" cy="424347"/>
          </a:xfrm>
          <a:prstGeom prst="rect">
            <a:avLst/>
          </a:prstGeom>
          <a:ln w="12700">
            <a:miter lim="400000"/>
          </a:ln>
        </p:spPr>
      </p:pic>
      <p:pic>
        <p:nvPicPr>
          <p:cNvPr id="409" name="pasted-image.png"/>
          <p:cNvPicPr/>
          <p:nvPr/>
        </p:nvPicPr>
        <p:blipFill>
          <a:blip r:embed="rId18">
            <a:extLst/>
          </a:blip>
          <a:stretch>
            <a:fillRect/>
          </a:stretch>
        </p:blipFill>
        <p:spPr>
          <a:xfrm>
            <a:off x="6645393" y="3917850"/>
            <a:ext cx="524193" cy="424346"/>
          </a:xfrm>
          <a:prstGeom prst="rect">
            <a:avLst/>
          </a:prstGeom>
          <a:ln w="12700">
            <a:miter lim="400000"/>
          </a:ln>
        </p:spPr>
      </p:pic>
      <p:grpSp>
        <p:nvGrpSpPr>
          <p:cNvPr id="413" name="Group 413"/>
          <p:cNvGrpSpPr/>
          <p:nvPr/>
        </p:nvGrpSpPr>
        <p:grpSpPr>
          <a:xfrm>
            <a:off x="5670127" y="1929922"/>
            <a:ext cx="964157" cy="385764"/>
            <a:chOff x="0" y="0"/>
            <a:chExt cx="964156" cy="385763"/>
          </a:xfrm>
        </p:grpSpPr>
        <p:pic>
          <p:nvPicPr>
            <p:cNvPr id="410" name="pasted-image.pdf"/>
            <p:cNvPicPr/>
            <p:nvPr/>
          </p:nvPicPr>
          <p:blipFill>
            <a:blip r:embed="rId9">
              <a:extLst/>
            </a:blip>
            <a:stretch>
              <a:fillRect/>
            </a:stretch>
          </p:blipFill>
          <p:spPr>
            <a:xfrm>
              <a:off x="391790" y="78358"/>
              <a:ext cx="156717" cy="229047"/>
            </a:xfrm>
            <a:prstGeom prst="rect">
              <a:avLst/>
            </a:prstGeom>
            <a:ln w="3175" cap="flat">
              <a:noFill/>
              <a:miter lim="400000"/>
            </a:ln>
            <a:effectLst/>
          </p:spPr>
        </p:pic>
        <p:pic>
          <p:nvPicPr>
            <p:cNvPr id="411" name="pasted-image.pdf"/>
            <p:cNvPicPr/>
            <p:nvPr/>
          </p:nvPicPr>
          <p:blipFill>
            <a:blip r:embed="rId10">
              <a:extLst/>
            </a:blip>
            <a:stretch>
              <a:fillRect/>
            </a:stretch>
          </p:blipFill>
          <p:spPr>
            <a:xfrm>
              <a:off x="0" y="0"/>
              <a:ext cx="940298" cy="385764"/>
            </a:xfrm>
            <a:prstGeom prst="rect">
              <a:avLst/>
            </a:prstGeom>
            <a:ln w="3175" cap="flat">
              <a:noFill/>
              <a:miter lim="400000"/>
            </a:ln>
            <a:effectLst/>
          </p:spPr>
        </p:pic>
        <p:pic>
          <p:nvPicPr>
            <p:cNvPr id="412" name="pasted-image.pdf"/>
            <p:cNvPicPr/>
            <p:nvPr/>
          </p:nvPicPr>
          <p:blipFill>
            <a:blip r:embed="rId11">
              <a:extLst/>
            </a:blip>
            <a:stretch>
              <a:fillRect/>
            </a:stretch>
          </p:blipFill>
          <p:spPr>
            <a:xfrm>
              <a:off x="783330" y="78358"/>
              <a:ext cx="180827" cy="229047"/>
            </a:xfrm>
            <a:prstGeom prst="rect">
              <a:avLst/>
            </a:prstGeom>
            <a:ln w="3175" cap="flat">
              <a:noFill/>
              <a:miter lim="400000"/>
            </a:ln>
            <a:effectLst/>
          </p:spPr>
        </p:pic>
      </p:grpSp>
      <p:grpSp>
        <p:nvGrpSpPr>
          <p:cNvPr id="417" name="Group 417"/>
          <p:cNvGrpSpPr/>
          <p:nvPr/>
        </p:nvGrpSpPr>
        <p:grpSpPr>
          <a:xfrm>
            <a:off x="6751228" y="1929922"/>
            <a:ext cx="964158" cy="385764"/>
            <a:chOff x="0" y="0"/>
            <a:chExt cx="964156" cy="385763"/>
          </a:xfrm>
        </p:grpSpPr>
        <p:pic>
          <p:nvPicPr>
            <p:cNvPr id="414" name="pasted-image.pdf"/>
            <p:cNvPicPr/>
            <p:nvPr/>
          </p:nvPicPr>
          <p:blipFill>
            <a:blip r:embed="rId9">
              <a:extLst/>
            </a:blip>
            <a:stretch>
              <a:fillRect/>
            </a:stretch>
          </p:blipFill>
          <p:spPr>
            <a:xfrm>
              <a:off x="391790" y="78358"/>
              <a:ext cx="156717" cy="229047"/>
            </a:xfrm>
            <a:prstGeom prst="rect">
              <a:avLst/>
            </a:prstGeom>
            <a:ln w="3175" cap="flat">
              <a:noFill/>
              <a:miter lim="400000"/>
            </a:ln>
            <a:effectLst/>
          </p:spPr>
        </p:pic>
        <p:pic>
          <p:nvPicPr>
            <p:cNvPr id="415" name="pasted-image.pdf"/>
            <p:cNvPicPr/>
            <p:nvPr/>
          </p:nvPicPr>
          <p:blipFill>
            <a:blip r:embed="rId10">
              <a:extLst/>
            </a:blip>
            <a:stretch>
              <a:fillRect/>
            </a:stretch>
          </p:blipFill>
          <p:spPr>
            <a:xfrm>
              <a:off x="0" y="0"/>
              <a:ext cx="940298" cy="385764"/>
            </a:xfrm>
            <a:prstGeom prst="rect">
              <a:avLst/>
            </a:prstGeom>
            <a:ln w="3175" cap="flat">
              <a:noFill/>
              <a:miter lim="400000"/>
            </a:ln>
            <a:effectLst/>
          </p:spPr>
        </p:pic>
        <p:pic>
          <p:nvPicPr>
            <p:cNvPr id="416" name="pasted-image.pdf"/>
            <p:cNvPicPr/>
            <p:nvPr/>
          </p:nvPicPr>
          <p:blipFill>
            <a:blip r:embed="rId11">
              <a:extLst/>
            </a:blip>
            <a:stretch>
              <a:fillRect/>
            </a:stretch>
          </p:blipFill>
          <p:spPr>
            <a:xfrm>
              <a:off x="783330" y="78358"/>
              <a:ext cx="180827" cy="229047"/>
            </a:xfrm>
            <a:prstGeom prst="rect">
              <a:avLst/>
            </a:prstGeom>
            <a:ln w="3175" cap="flat">
              <a:noFill/>
              <a:miter lim="400000"/>
            </a:ln>
            <a:effectLst/>
          </p:spPr>
        </p:pic>
      </p:grpSp>
      <p:sp>
        <p:nvSpPr>
          <p:cNvPr id="418" name="Shape 418"/>
          <p:cNvSpPr>
            <a:spLocks noGrp="1"/>
          </p:cNvSpPr>
          <p:nvPr>
            <p:ph type="title" idx="4294967295"/>
          </p:nvPr>
        </p:nvSpPr>
        <p:spPr>
          <a:xfrm>
            <a:off x="273579" y="146964"/>
            <a:ext cx="8410576" cy="460376"/>
          </a:xfrm>
          <a:prstGeom prst="rect">
            <a:avLst/>
          </a:prstGeom>
        </p:spPr>
        <p:txBody>
          <a:bodyPr/>
          <a:lstStyle>
            <a:lvl1pPr>
              <a:lnSpc>
                <a:spcPct val="100000"/>
              </a:lnSpc>
              <a:defRPr sz="2600">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sz="2600">
                <a:solidFill>
                  <a:srgbClr val="29756E"/>
                </a:solidFill>
                <a:uFill>
                  <a:solidFill>
                    <a:srgbClr val="2C95DD"/>
                  </a:solidFill>
                </a:uFill>
              </a:rPr>
              <a:t>Cloud Foundry Architecture Stack</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0" name="Shape 420"/>
          <p:cNvSpPr>
            <a:spLocks noGrp="1"/>
          </p:cNvSpPr>
          <p:nvPr>
            <p:ph type="title"/>
          </p:nvPr>
        </p:nvSpPr>
        <p:spPr>
          <a:prstGeom prst="rect">
            <a:avLst/>
          </a:prstGeom>
        </p:spPr>
        <p:txBody>
          <a:bodyPr/>
          <a:lstStyle/>
          <a:p>
            <a:pPr lvl="0">
              <a:defRPr sz="1800" b="0">
                <a:solidFill>
                  <a:srgbClr val="000000"/>
                </a:solidFill>
                <a:uFillTx/>
              </a:defRPr>
            </a:pPr>
            <a:r>
              <a:rPr sz="3600" b="1">
                <a:solidFill>
                  <a:srgbClr val="F16F3B"/>
                </a:solidFill>
                <a:uFill>
                  <a:solidFill>
                    <a:srgbClr val="F16F3B"/>
                  </a:solidFill>
                </a:uFill>
              </a:rPr>
              <a:t>What’s on Pivotal CF for an operator?</a:t>
            </a:r>
          </a:p>
        </p:txBody>
      </p:sp>
      <p:sp>
        <p:nvSpPr>
          <p:cNvPr id="421" name="Shape 421"/>
          <p:cNvSpPr>
            <a:spLocks noGrp="1"/>
          </p:cNvSpPr>
          <p:nvPr>
            <p:ph type="body" idx="1"/>
          </p:nvPr>
        </p:nvSpPr>
        <p:spPr>
          <a:prstGeom prst="rect">
            <a:avLst/>
          </a:prstGeom>
        </p:spPr>
        <p:txBody>
          <a:bodyPr/>
          <a:lstStyle/>
          <a:p>
            <a:pPr lvl="0"/>
            <a:endParaRPr/>
          </a:p>
        </p:txBody>
      </p:sp>
      <p:sp>
        <p:nvSpPr>
          <p:cNvPr id="422" name="Shape 422"/>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18</a:t>
            </a:fld>
            <a:endParaRPr sz="800">
              <a:solidFill>
                <a:srgbClr val="808080"/>
              </a:solidFill>
              <a:uFill>
                <a:solidFill>
                  <a:srgbClr val="808080"/>
                </a:solidFill>
              </a:uFill>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4" name="Shape 424"/>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19</a:t>
            </a:fld>
            <a:endParaRPr sz="800">
              <a:solidFill>
                <a:srgbClr val="808080"/>
              </a:solidFill>
              <a:uFill>
                <a:solidFill>
                  <a:srgbClr val="808080"/>
                </a:solidFill>
              </a:uFill>
            </a:endParaRPr>
          </a:p>
        </p:txBody>
      </p:sp>
      <p:sp>
        <p:nvSpPr>
          <p:cNvPr id="425" name="Shape 425"/>
          <p:cNvSpPr>
            <a:spLocks noGrp="1"/>
          </p:cNvSpPr>
          <p:nvPr>
            <p:ph type="title" idx="4294967295"/>
          </p:nvPr>
        </p:nvSpPr>
        <p:spPr>
          <a:xfrm>
            <a:off x="366712" y="261938"/>
            <a:ext cx="8410576" cy="460376"/>
          </a:xfrm>
          <a:prstGeom prst="rect">
            <a:avLst/>
          </a:prstGeom>
        </p:spPr>
        <p:txBody>
          <a:bodyPr/>
          <a:lstStyle>
            <a:lvl1pPr>
              <a:lnSpc>
                <a:spcPct val="100000"/>
              </a:lnSpc>
              <a:defRPr>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sz="3200">
                <a:solidFill>
                  <a:srgbClr val="29756E"/>
                </a:solidFill>
                <a:uFill>
                  <a:solidFill>
                    <a:srgbClr val="2C95DD"/>
                  </a:solidFill>
                </a:uFill>
              </a:rPr>
              <a:t>Pivotal CF operations</a:t>
            </a:r>
          </a:p>
        </p:txBody>
      </p:sp>
      <p:pic>
        <p:nvPicPr>
          <p:cNvPr id="426" name="pasted-image.png"/>
          <p:cNvPicPr/>
          <p:nvPr/>
        </p:nvPicPr>
        <p:blipFill>
          <a:blip r:embed="rId2">
            <a:extLst/>
          </a:blip>
          <a:stretch>
            <a:fillRect/>
          </a:stretch>
        </p:blipFill>
        <p:spPr>
          <a:xfrm>
            <a:off x="1651287" y="1388741"/>
            <a:ext cx="1892814" cy="2366018"/>
          </a:xfrm>
          <a:prstGeom prst="rect">
            <a:avLst/>
          </a:prstGeom>
          <a:ln w="12700">
            <a:miter lim="400000"/>
          </a:ln>
        </p:spPr>
      </p:pic>
      <p:sp>
        <p:nvSpPr>
          <p:cNvPr id="427" name="Shape 427"/>
          <p:cNvSpPr/>
          <p:nvPr/>
        </p:nvSpPr>
        <p:spPr>
          <a:xfrm>
            <a:off x="425454" y="3424385"/>
            <a:ext cx="4596634" cy="49842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defTabSz="825500">
              <a:defRPr sz="2600" b="1">
                <a:solidFill>
                  <a:srgbClr val="29756E"/>
                </a:solidFill>
                <a:uFillTx/>
                <a:latin typeface="Helvetica Neue"/>
                <a:ea typeface="Helvetica Neue"/>
                <a:cs typeface="Helvetica Neue"/>
                <a:sym typeface="Helvetica Neue"/>
              </a:defRPr>
            </a:lvl1pPr>
          </a:lstStyle>
          <a:p>
            <a:pPr lvl="0">
              <a:defRPr sz="1800" b="0">
                <a:solidFill>
                  <a:srgbClr val="000000"/>
                </a:solidFill>
              </a:defRPr>
            </a:pPr>
            <a:r>
              <a:rPr sz="2600" b="1">
                <a:solidFill>
                  <a:srgbClr val="29756E"/>
                </a:solidFill>
              </a:rPr>
              <a:t>Developer</a:t>
            </a:r>
          </a:p>
        </p:txBody>
      </p:sp>
      <p:sp>
        <p:nvSpPr>
          <p:cNvPr id="428" name="Shape 428"/>
          <p:cNvSpPr/>
          <p:nvPr/>
        </p:nvSpPr>
        <p:spPr>
          <a:xfrm>
            <a:off x="3651254" y="3424385"/>
            <a:ext cx="4596635" cy="49842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defTabSz="825500">
              <a:defRPr sz="2600" b="1">
                <a:solidFill>
                  <a:srgbClr val="29756E"/>
                </a:solidFill>
                <a:uFillTx/>
                <a:latin typeface="Helvetica Neue"/>
                <a:ea typeface="Helvetica Neue"/>
                <a:cs typeface="Helvetica Neue"/>
                <a:sym typeface="Helvetica Neue"/>
              </a:defRPr>
            </a:lvl1pPr>
          </a:lstStyle>
          <a:p>
            <a:pPr lvl="0">
              <a:defRPr sz="1800" b="0">
                <a:solidFill>
                  <a:srgbClr val="000000"/>
                </a:solidFill>
              </a:defRPr>
            </a:pPr>
            <a:r>
              <a:rPr sz="2600" b="1">
                <a:solidFill>
                  <a:srgbClr val="29756E"/>
                </a:solidFill>
              </a:rPr>
              <a:t>Operator</a:t>
            </a:r>
          </a:p>
        </p:txBody>
      </p:sp>
      <p:pic>
        <p:nvPicPr>
          <p:cNvPr id="429" name="pasted-image.png"/>
          <p:cNvPicPr/>
          <p:nvPr/>
        </p:nvPicPr>
        <p:blipFill>
          <a:blip r:embed="rId3">
            <a:extLst/>
          </a:blip>
          <a:stretch>
            <a:fillRect/>
          </a:stretch>
        </p:blipFill>
        <p:spPr>
          <a:xfrm>
            <a:off x="4247273" y="1537012"/>
            <a:ext cx="3404596" cy="1915086"/>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ight Triangle 4"/>
          <p:cNvSpPr/>
          <p:nvPr/>
        </p:nvSpPr>
        <p:spPr>
          <a:xfrm flipH="1">
            <a:off x="145450" y="1521758"/>
            <a:ext cx="8239068" cy="2794095"/>
          </a:xfrm>
          <a:prstGeom prst="rtTriangle">
            <a:avLst/>
          </a:prstGeom>
          <a:solidFill>
            <a:schemeClr val="tx1">
              <a:alpha val="1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p:txBody>
          <a:bodyPr/>
          <a:lstStyle/>
          <a:p>
            <a:r>
              <a:rPr lang="en-US" sz="2800" dirty="0" smtClean="0"/>
              <a:t>The Power of </a:t>
            </a:r>
            <a:r>
              <a:rPr lang="en-US" sz="2800" dirty="0" smtClean="0"/>
              <a:t>Cloud-Native Application Platforms</a:t>
            </a:r>
            <a:endParaRPr lang="en-US" sz="2800" dirty="0">
              <a:solidFill>
                <a:srgbClr val="F27C3A"/>
              </a:solidFill>
            </a:endParaRPr>
          </a:p>
        </p:txBody>
      </p:sp>
      <p:grpSp>
        <p:nvGrpSpPr>
          <p:cNvPr id="6" name="Group 5"/>
          <p:cNvGrpSpPr>
            <a:grpSpLocks noChangeAspect="1"/>
          </p:cNvGrpSpPr>
          <p:nvPr/>
        </p:nvGrpSpPr>
        <p:grpSpPr>
          <a:xfrm>
            <a:off x="458749" y="1341401"/>
            <a:ext cx="2363168" cy="2806605"/>
            <a:chOff x="678262" y="2856832"/>
            <a:chExt cx="2250635" cy="3563942"/>
          </a:xfrm>
        </p:grpSpPr>
        <p:sp>
          <p:nvSpPr>
            <p:cNvPr id="7" name="Rounded Rectangle 6"/>
            <p:cNvSpPr/>
            <p:nvPr/>
          </p:nvSpPr>
          <p:spPr>
            <a:xfrm>
              <a:off x="688216" y="2856832"/>
              <a:ext cx="2240681" cy="3563942"/>
            </a:xfrm>
            <a:prstGeom prst="roundRect">
              <a:avLst/>
            </a:prstGeom>
            <a:no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smtClean="0">
                  <a:ln>
                    <a:noFill/>
                  </a:ln>
                  <a:solidFill>
                    <a:srgbClr val="AFFAFA">
                      <a:lumMod val="10000"/>
                    </a:srgbClr>
                  </a:solidFill>
                  <a:effectLst/>
                  <a:uLnTx/>
                  <a:uFillTx/>
                  <a:ea typeface="Calibri"/>
                  <a:cs typeface="Calibri"/>
                </a:rPr>
                <a:t>   </a:t>
              </a:r>
              <a:r>
                <a:rPr kumimoji="0" lang="en-US" sz="1600" b="1" i="0" u="none" strike="noStrike" kern="1200" cap="none" spc="0" normalizeH="0" baseline="0" noProof="0" dirty="0" smtClean="0">
                  <a:ln>
                    <a:noFill/>
                  </a:ln>
                  <a:solidFill>
                    <a:srgbClr val="AFFAFA">
                      <a:lumMod val="10000"/>
                    </a:srgbClr>
                  </a:solidFill>
                  <a:effectLst/>
                  <a:uLnTx/>
                  <a:uFillTx/>
                  <a:ea typeface="Calibri"/>
                  <a:cs typeface="Calibri"/>
                </a:rPr>
                <a:t>Traditional IT</a:t>
              </a:r>
            </a:p>
          </p:txBody>
        </p:sp>
        <p:grpSp>
          <p:nvGrpSpPr>
            <p:cNvPr id="8" name="Group 7"/>
            <p:cNvGrpSpPr/>
            <p:nvPr/>
          </p:nvGrpSpPr>
          <p:grpSpPr>
            <a:xfrm>
              <a:off x="1186926" y="3515609"/>
              <a:ext cx="1451282" cy="2873828"/>
              <a:chOff x="637640" y="3495636"/>
              <a:chExt cx="1371600" cy="2873828"/>
            </a:xfrm>
          </p:grpSpPr>
          <p:sp>
            <p:nvSpPr>
              <p:cNvPr id="11" name="Rounded Rectangle 10"/>
              <p:cNvSpPr/>
              <p:nvPr/>
            </p:nvSpPr>
            <p:spPr>
              <a:xfrm>
                <a:off x="637640" y="5781636"/>
                <a:ext cx="1371600" cy="261257"/>
              </a:xfrm>
              <a:prstGeom prst="roundRect">
                <a:avLst/>
              </a:prstGeom>
              <a:solidFill>
                <a:schemeClr val="tx1"/>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Storage</a:t>
                </a:r>
              </a:p>
            </p:txBody>
          </p:sp>
          <p:sp>
            <p:nvSpPr>
              <p:cNvPr id="12" name="Rounded Rectangle 11"/>
              <p:cNvSpPr/>
              <p:nvPr/>
            </p:nvSpPr>
            <p:spPr>
              <a:xfrm>
                <a:off x="637640" y="5455064"/>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Servers</a:t>
                </a:r>
              </a:p>
            </p:txBody>
          </p:sp>
          <p:sp>
            <p:nvSpPr>
              <p:cNvPr id="13" name="Rounded Rectangle 12"/>
              <p:cNvSpPr/>
              <p:nvPr/>
            </p:nvSpPr>
            <p:spPr>
              <a:xfrm>
                <a:off x="637640" y="6108207"/>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Networking</a:t>
                </a:r>
              </a:p>
            </p:txBody>
          </p:sp>
          <p:sp>
            <p:nvSpPr>
              <p:cNvPr id="14" name="Rounded Rectangle 13"/>
              <p:cNvSpPr/>
              <p:nvPr/>
            </p:nvSpPr>
            <p:spPr>
              <a:xfrm>
                <a:off x="637640" y="4801921"/>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O/S</a:t>
                </a:r>
              </a:p>
            </p:txBody>
          </p:sp>
          <p:sp>
            <p:nvSpPr>
              <p:cNvPr id="15" name="Rounded Rectangle 14"/>
              <p:cNvSpPr/>
              <p:nvPr/>
            </p:nvSpPr>
            <p:spPr>
              <a:xfrm>
                <a:off x="637640" y="4475350"/>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Middleware</a:t>
                </a:r>
              </a:p>
            </p:txBody>
          </p:sp>
          <p:sp>
            <p:nvSpPr>
              <p:cNvPr id="16" name="Rounded Rectangle 15"/>
              <p:cNvSpPr/>
              <p:nvPr/>
            </p:nvSpPr>
            <p:spPr>
              <a:xfrm>
                <a:off x="637640" y="5128493"/>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Virtualization</a:t>
                </a:r>
              </a:p>
            </p:txBody>
          </p:sp>
          <p:sp>
            <p:nvSpPr>
              <p:cNvPr id="17" name="Rounded Rectangle 16"/>
              <p:cNvSpPr/>
              <p:nvPr/>
            </p:nvSpPr>
            <p:spPr>
              <a:xfrm>
                <a:off x="637640" y="3822207"/>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Data</a:t>
                </a:r>
              </a:p>
            </p:txBody>
          </p:sp>
          <p:sp>
            <p:nvSpPr>
              <p:cNvPr id="18" name="Rounded Rectangle 17"/>
              <p:cNvSpPr/>
              <p:nvPr/>
            </p:nvSpPr>
            <p:spPr>
              <a:xfrm>
                <a:off x="637640" y="3495636"/>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schemeClr val="bg1"/>
                    </a:solidFill>
                    <a:uLnTx/>
                    <a:uFillTx/>
                    <a:latin typeface="+mj-lt"/>
                    <a:ea typeface="Calibri"/>
                    <a:cs typeface="Calibri"/>
                  </a:rPr>
                  <a:t>Applications</a:t>
                </a:r>
              </a:p>
            </p:txBody>
          </p:sp>
          <p:sp>
            <p:nvSpPr>
              <p:cNvPr id="19" name="Rounded Rectangle 18"/>
              <p:cNvSpPr/>
              <p:nvPr/>
            </p:nvSpPr>
            <p:spPr>
              <a:xfrm>
                <a:off x="637640" y="4148779"/>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Runtime</a:t>
                </a:r>
              </a:p>
            </p:txBody>
          </p:sp>
        </p:grpSp>
        <p:sp>
          <p:nvSpPr>
            <p:cNvPr id="9" name="Left Brace 8"/>
            <p:cNvSpPr/>
            <p:nvPr/>
          </p:nvSpPr>
          <p:spPr>
            <a:xfrm>
              <a:off x="988436" y="3456019"/>
              <a:ext cx="198489" cy="2964754"/>
            </a:xfrm>
            <a:prstGeom prst="leftBrace">
              <a:avLst>
                <a:gd name="adj1" fmla="val 0"/>
                <a:gd name="adj2" fmla="val 50000"/>
              </a:avLst>
            </a:prstGeom>
            <a:noFill/>
            <a:ln w="19050" cap="flat" cmpd="sng" algn="ctr">
              <a:solidFill>
                <a:schemeClr val="tx1"/>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Calibri"/>
                <a:cs typeface="Calibri"/>
              </a:endParaRPr>
            </a:p>
          </p:txBody>
        </p:sp>
        <p:sp>
          <p:nvSpPr>
            <p:cNvPr id="10" name="TextBox 52"/>
            <p:cNvSpPr txBox="1"/>
            <p:nvPr/>
          </p:nvSpPr>
          <p:spPr>
            <a:xfrm>
              <a:off x="678262" y="4238185"/>
              <a:ext cx="381057" cy="1389186"/>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smtClean="0">
                  <a:ln>
                    <a:noFill/>
                  </a:ln>
                  <a:effectLst/>
                  <a:uLnTx/>
                  <a:uFillTx/>
                  <a:latin typeface="+mj-lt"/>
                  <a:ea typeface="Calibri"/>
                  <a:cs typeface="Calibri"/>
                </a:rPr>
                <a:t>You Manage</a:t>
              </a:r>
              <a:endParaRPr kumimoji="0" lang="en-US" sz="1400" b="0" i="0" u="none" strike="noStrike" kern="1200" cap="none" spc="0" normalizeH="0" baseline="0" noProof="0" dirty="0">
                <a:ln>
                  <a:noFill/>
                </a:ln>
                <a:effectLst/>
                <a:uLnTx/>
                <a:uFillTx/>
                <a:latin typeface="+mj-lt"/>
                <a:ea typeface="Calibri"/>
                <a:cs typeface="Calibri"/>
              </a:endParaRPr>
            </a:p>
          </p:txBody>
        </p:sp>
      </p:grpSp>
      <p:grpSp>
        <p:nvGrpSpPr>
          <p:cNvPr id="20" name="Group 19"/>
          <p:cNvGrpSpPr/>
          <p:nvPr/>
        </p:nvGrpSpPr>
        <p:grpSpPr>
          <a:xfrm>
            <a:off x="2918932" y="1341406"/>
            <a:ext cx="2569995" cy="2830313"/>
            <a:chOff x="2154405" y="2277660"/>
            <a:chExt cx="2569995" cy="3773747"/>
          </a:xfrm>
        </p:grpSpPr>
        <p:sp>
          <p:nvSpPr>
            <p:cNvPr id="21" name="Rounded Rectangle 20"/>
            <p:cNvSpPr/>
            <p:nvPr/>
          </p:nvSpPr>
          <p:spPr>
            <a:xfrm>
              <a:off x="2663719" y="4345508"/>
              <a:ext cx="1523846" cy="274320"/>
            </a:xfrm>
            <a:prstGeom prst="roundRect">
              <a:avLst/>
            </a:prstGeom>
            <a:solidFill>
              <a:srgbClr val="00685D"/>
            </a:solidFill>
            <a:ln w="9525" cap="flat" cmpd="sng" algn="ctr">
              <a:solidFill>
                <a:schemeClr val="tx1"/>
              </a:solidFill>
              <a:prstDash val="solid"/>
            </a:ln>
            <a:effectLst>
              <a:outerShdw blurRad="40000" dist="23000" dir="5400000" rotWithShape="0">
                <a:srgbClr val="000000">
                  <a:alpha val="35000"/>
                </a:srgbClr>
              </a:outerShdw>
            </a:effectLst>
          </p:spPr>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latin typeface="+mj-lt"/>
                  <a:ea typeface="Calibri"/>
                  <a:cs typeface="Calibri"/>
                </a:rPr>
                <a:t>O/S</a:t>
              </a:r>
            </a:p>
          </p:txBody>
        </p:sp>
        <p:grpSp>
          <p:nvGrpSpPr>
            <p:cNvPr id="22" name="Group 21"/>
            <p:cNvGrpSpPr>
              <a:grpSpLocks noChangeAspect="1"/>
            </p:cNvGrpSpPr>
            <p:nvPr/>
          </p:nvGrpSpPr>
          <p:grpSpPr>
            <a:xfrm>
              <a:off x="2154405" y="2277660"/>
              <a:ext cx="2354552" cy="3742140"/>
              <a:chOff x="686468" y="2856832"/>
              <a:chExt cx="2242429" cy="3563942"/>
            </a:xfrm>
          </p:grpSpPr>
          <p:sp>
            <p:nvSpPr>
              <p:cNvPr id="25" name="Rounded Rectangle 24"/>
              <p:cNvSpPr/>
              <p:nvPr/>
            </p:nvSpPr>
            <p:spPr>
              <a:xfrm>
                <a:off x="688216" y="2856832"/>
                <a:ext cx="2240681" cy="3563942"/>
              </a:xfrm>
              <a:prstGeom prst="roundRect">
                <a:avLst/>
              </a:prstGeom>
              <a:no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smtClean="0">
                    <a:ln>
                      <a:noFill/>
                    </a:ln>
                    <a:solidFill>
                      <a:srgbClr val="AFFAFA">
                        <a:lumMod val="10000"/>
                      </a:srgbClr>
                    </a:solidFill>
                    <a:effectLst/>
                    <a:uLnTx/>
                    <a:uFillTx/>
                    <a:ea typeface="Calibri"/>
                    <a:cs typeface="Calibri"/>
                  </a:rPr>
                  <a:t>   </a:t>
                </a:r>
                <a:r>
                  <a:rPr kumimoji="0" lang="en-US" sz="1600" b="1" i="0" u="none" strike="noStrike" kern="1200" cap="none" spc="0" normalizeH="0" baseline="0" noProof="0" dirty="0" smtClean="0">
                    <a:ln>
                      <a:noFill/>
                    </a:ln>
                    <a:solidFill>
                      <a:srgbClr val="AFFAFA">
                        <a:lumMod val="10000"/>
                      </a:srgbClr>
                    </a:solidFill>
                    <a:effectLst/>
                    <a:uLnTx/>
                    <a:uFillTx/>
                    <a:ea typeface="Calibri"/>
                    <a:cs typeface="Calibri"/>
                  </a:rPr>
                  <a:t>IaaS</a:t>
                </a:r>
              </a:p>
            </p:txBody>
          </p:sp>
          <p:grpSp>
            <p:nvGrpSpPr>
              <p:cNvPr id="26" name="Group 25"/>
              <p:cNvGrpSpPr/>
              <p:nvPr/>
            </p:nvGrpSpPr>
            <p:grpSpPr>
              <a:xfrm>
                <a:off x="1186926" y="3515609"/>
                <a:ext cx="1451282" cy="2873828"/>
                <a:chOff x="637640" y="3495636"/>
                <a:chExt cx="1371600" cy="2873828"/>
              </a:xfrm>
            </p:grpSpPr>
            <p:sp>
              <p:nvSpPr>
                <p:cNvPr id="29" name="Rounded Rectangle 28"/>
                <p:cNvSpPr/>
                <p:nvPr/>
              </p:nvSpPr>
              <p:spPr>
                <a:xfrm>
                  <a:off x="637640" y="5781636"/>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Storage</a:t>
                  </a:r>
                </a:p>
              </p:txBody>
            </p:sp>
            <p:sp>
              <p:nvSpPr>
                <p:cNvPr id="30" name="Rounded Rectangle 29"/>
                <p:cNvSpPr/>
                <p:nvPr/>
              </p:nvSpPr>
              <p:spPr>
                <a:xfrm>
                  <a:off x="637640" y="5455064"/>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Servers</a:t>
                  </a:r>
                </a:p>
              </p:txBody>
            </p:sp>
            <p:sp>
              <p:nvSpPr>
                <p:cNvPr id="31" name="Rounded Rectangle 30"/>
                <p:cNvSpPr/>
                <p:nvPr/>
              </p:nvSpPr>
              <p:spPr>
                <a:xfrm>
                  <a:off x="637640" y="6108207"/>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Networking</a:t>
                  </a:r>
                </a:p>
              </p:txBody>
            </p:sp>
            <p:sp>
              <p:nvSpPr>
                <p:cNvPr id="32" name="Rounded Rectangle 31"/>
                <p:cNvSpPr/>
                <p:nvPr/>
              </p:nvSpPr>
              <p:spPr>
                <a:xfrm>
                  <a:off x="637640" y="4475350"/>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Middleware</a:t>
                  </a:r>
                </a:p>
              </p:txBody>
            </p:sp>
            <p:sp>
              <p:nvSpPr>
                <p:cNvPr id="33" name="Rounded Rectangle 32"/>
                <p:cNvSpPr/>
                <p:nvPr/>
              </p:nvSpPr>
              <p:spPr>
                <a:xfrm>
                  <a:off x="637640" y="5128493"/>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Virtualization</a:t>
                  </a:r>
                </a:p>
              </p:txBody>
            </p:sp>
            <p:sp>
              <p:nvSpPr>
                <p:cNvPr id="34" name="Rounded Rectangle 33"/>
                <p:cNvSpPr/>
                <p:nvPr/>
              </p:nvSpPr>
              <p:spPr>
                <a:xfrm>
                  <a:off x="637640" y="3822207"/>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Data</a:t>
                  </a:r>
                </a:p>
              </p:txBody>
            </p:sp>
            <p:sp>
              <p:nvSpPr>
                <p:cNvPr id="35" name="Rounded Rectangle 34"/>
                <p:cNvSpPr/>
                <p:nvPr/>
              </p:nvSpPr>
              <p:spPr>
                <a:xfrm>
                  <a:off x="637640" y="3495636"/>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schemeClr val="bg1"/>
                      </a:solidFill>
                      <a:uLnTx/>
                      <a:uFillTx/>
                      <a:latin typeface="+mj-lt"/>
                      <a:ea typeface="Calibri"/>
                      <a:cs typeface="Calibri"/>
                    </a:rPr>
                    <a:t>Applications</a:t>
                  </a:r>
                </a:p>
              </p:txBody>
            </p:sp>
            <p:sp>
              <p:nvSpPr>
                <p:cNvPr id="36" name="Rounded Rectangle 35"/>
                <p:cNvSpPr/>
                <p:nvPr/>
              </p:nvSpPr>
              <p:spPr>
                <a:xfrm>
                  <a:off x="637640" y="4148779"/>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Runtime</a:t>
                  </a:r>
                </a:p>
              </p:txBody>
            </p:sp>
          </p:grpSp>
          <p:sp>
            <p:nvSpPr>
              <p:cNvPr id="27" name="Left Brace 26"/>
              <p:cNvSpPr/>
              <p:nvPr/>
            </p:nvSpPr>
            <p:spPr>
              <a:xfrm>
                <a:off x="988436" y="3456019"/>
                <a:ext cx="168940" cy="1498808"/>
              </a:xfrm>
              <a:prstGeom prst="leftBrace">
                <a:avLst>
                  <a:gd name="adj1" fmla="val 0"/>
                  <a:gd name="adj2" fmla="val 50000"/>
                </a:avLst>
              </a:prstGeom>
              <a:noFill/>
              <a:ln w="19050" cap="flat" cmpd="sng" algn="ctr">
                <a:solidFill>
                  <a:schemeClr val="tx1"/>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Calibri"/>
                  <a:cs typeface="Calibri"/>
                </a:endParaRPr>
              </a:p>
            </p:txBody>
          </p:sp>
          <p:sp>
            <p:nvSpPr>
              <p:cNvPr id="28" name="TextBox 52"/>
              <p:cNvSpPr txBox="1"/>
              <p:nvPr/>
            </p:nvSpPr>
            <p:spPr>
              <a:xfrm>
                <a:off x="686468" y="3499427"/>
                <a:ext cx="381057" cy="1389184"/>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smtClean="0">
                    <a:ln>
                      <a:noFill/>
                    </a:ln>
                    <a:effectLst/>
                    <a:uLnTx/>
                    <a:uFillTx/>
                    <a:latin typeface="+mj-lt"/>
                    <a:ea typeface="Calibri"/>
                    <a:cs typeface="Calibri"/>
                  </a:rPr>
                  <a:t>You Manage</a:t>
                </a:r>
                <a:endParaRPr kumimoji="0" lang="en-US" sz="1400" b="0" i="0" u="none" strike="noStrike" kern="1200" cap="none" spc="0" normalizeH="0" baseline="0" noProof="0" dirty="0">
                  <a:ln>
                    <a:noFill/>
                  </a:ln>
                  <a:effectLst/>
                  <a:uLnTx/>
                  <a:uFillTx/>
                  <a:latin typeface="+mj-lt"/>
                  <a:ea typeface="Calibri"/>
                  <a:cs typeface="Calibri"/>
                </a:endParaRPr>
              </a:p>
            </p:txBody>
          </p:sp>
        </p:grpSp>
        <p:sp>
          <p:nvSpPr>
            <p:cNvPr id="23" name="Left Brace 22"/>
            <p:cNvSpPr/>
            <p:nvPr/>
          </p:nvSpPr>
          <p:spPr>
            <a:xfrm flipH="1">
              <a:off x="4181930" y="4462413"/>
              <a:ext cx="218311" cy="1588994"/>
            </a:xfrm>
            <a:prstGeom prst="leftBrace">
              <a:avLst>
                <a:gd name="adj1" fmla="val 0"/>
                <a:gd name="adj2" fmla="val 50000"/>
              </a:avLst>
            </a:prstGeom>
            <a:noFill/>
            <a:ln w="19050" cap="flat" cmpd="sng" algn="ctr">
              <a:solidFill>
                <a:schemeClr val="tx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ea typeface="Calibri"/>
                <a:cs typeface="Calibri"/>
              </a:endParaRPr>
            </a:p>
          </p:txBody>
        </p:sp>
        <p:sp>
          <p:nvSpPr>
            <p:cNvPr id="24" name="TextBox 56"/>
            <p:cNvSpPr txBox="1"/>
            <p:nvPr/>
          </p:nvSpPr>
          <p:spPr>
            <a:xfrm flipH="1">
              <a:off x="4324290" y="4918315"/>
              <a:ext cx="400110" cy="615549"/>
            </a:xfrm>
            <a:prstGeom prst="rect">
              <a:avLst/>
            </a:prstGeom>
            <a:noFill/>
            <a:ln>
              <a:noFill/>
            </a:ln>
          </p:spPr>
          <p:txBody>
            <a:bodyPr vert="eaVert" wrap="none" rtlCol="0">
              <a:spAutoFit/>
            </a:bodyPr>
            <a:lstStyle>
              <a:defPPr>
                <a:defRPr lang="en-US"/>
              </a:defPPr>
              <a:lvl1pPr marR="0" lvl="0" indent="0" fontAlgn="auto">
                <a:lnSpc>
                  <a:spcPct val="100000"/>
                </a:lnSpc>
                <a:spcBef>
                  <a:spcPts val="0"/>
                </a:spcBef>
                <a:spcAft>
                  <a:spcPts val="0"/>
                </a:spcAft>
                <a:buClrTx/>
                <a:buSzTx/>
                <a:buFontTx/>
                <a:buNone/>
                <a:tabLst/>
                <a:defRPr kumimoji="0" sz="1600" b="0" i="0" u="none" strike="noStrike" cap="none" spc="0" normalizeH="0" baseline="0">
                  <a:ln>
                    <a:noFill/>
                  </a:ln>
                  <a:effectLst/>
                  <a:uLnTx/>
                  <a:uFillTx/>
                  <a:latin typeface="Segoe UI" pitchFamily="34" charset="0"/>
                  <a:ea typeface="Segoe UI" pitchFamily="34" charset="0"/>
                  <a:cs typeface="Segoe UI" pitchFamily="34" charset="0"/>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err="1" smtClean="0">
                  <a:ln>
                    <a:noFill/>
                  </a:ln>
                  <a:uLnTx/>
                  <a:uFillTx/>
                  <a:latin typeface="+mj-lt"/>
                  <a:ea typeface="Calibri"/>
                  <a:cs typeface="Calibri"/>
                </a:rPr>
                <a:t>IaaS</a:t>
              </a:r>
              <a:endParaRPr kumimoji="0" lang="en-US" sz="1400" b="0" i="0" u="none" strike="noStrike" kern="0" cap="none" spc="0" normalizeH="0" baseline="0" noProof="0" dirty="0">
                <a:ln>
                  <a:noFill/>
                </a:ln>
                <a:uLnTx/>
                <a:uFillTx/>
                <a:latin typeface="+mj-lt"/>
                <a:ea typeface="Calibri"/>
                <a:cs typeface="Calibri"/>
              </a:endParaRPr>
            </a:p>
          </p:txBody>
        </p:sp>
      </p:grpSp>
      <p:sp>
        <p:nvSpPr>
          <p:cNvPr id="38" name="Rounded Rectangle 37"/>
          <p:cNvSpPr/>
          <p:nvPr/>
        </p:nvSpPr>
        <p:spPr>
          <a:xfrm>
            <a:off x="6112580" y="2892289"/>
            <a:ext cx="1523846" cy="205740"/>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uLnTx/>
                <a:uFillTx/>
                <a:latin typeface="+mj-lt"/>
                <a:ea typeface="Calibri"/>
                <a:cs typeface="Calibri"/>
              </a:rPr>
              <a:t>O/S</a:t>
            </a:r>
          </a:p>
        </p:txBody>
      </p:sp>
      <p:grpSp>
        <p:nvGrpSpPr>
          <p:cNvPr id="39" name="Group 38"/>
          <p:cNvGrpSpPr>
            <a:grpSpLocks noChangeAspect="1"/>
          </p:cNvGrpSpPr>
          <p:nvPr/>
        </p:nvGrpSpPr>
        <p:grpSpPr>
          <a:xfrm>
            <a:off x="5605101" y="1341402"/>
            <a:ext cx="2352716" cy="2806606"/>
            <a:chOff x="688216" y="2856832"/>
            <a:chExt cx="2240681" cy="3563942"/>
          </a:xfrm>
        </p:grpSpPr>
        <p:sp>
          <p:nvSpPr>
            <p:cNvPr id="42" name="Rounded Rectangle 41"/>
            <p:cNvSpPr/>
            <p:nvPr/>
          </p:nvSpPr>
          <p:spPr>
            <a:xfrm>
              <a:off x="688216" y="2856832"/>
              <a:ext cx="2240681" cy="3563942"/>
            </a:xfrm>
            <a:prstGeom prst="roundRect">
              <a:avLst/>
            </a:prstGeom>
            <a:no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smtClean="0">
                  <a:ln>
                    <a:noFill/>
                  </a:ln>
                  <a:solidFill>
                    <a:srgbClr val="AFFAFA">
                      <a:lumMod val="10000"/>
                    </a:srgbClr>
                  </a:solidFill>
                  <a:effectLst/>
                  <a:uLnTx/>
                  <a:uFillTx/>
                  <a:ea typeface="Calibri"/>
                  <a:cs typeface="Calibri"/>
                </a:rPr>
                <a:t>   </a:t>
              </a:r>
              <a:r>
                <a:rPr kumimoji="0" lang="en-US" sz="1600" b="1" i="0" u="none" strike="noStrike" kern="1200" cap="none" spc="0" normalizeH="0" baseline="0" noProof="0" dirty="0" smtClean="0">
                  <a:ln>
                    <a:noFill/>
                  </a:ln>
                  <a:solidFill>
                    <a:srgbClr val="AFFAFA">
                      <a:lumMod val="10000"/>
                    </a:srgbClr>
                  </a:solidFill>
                  <a:effectLst/>
                  <a:uLnTx/>
                  <a:uFillTx/>
                  <a:ea typeface="Calibri"/>
                  <a:cs typeface="Calibri"/>
                </a:rPr>
                <a:t>Cloud Native</a:t>
              </a:r>
              <a:endParaRPr kumimoji="0" lang="en-US" sz="1600" b="1" i="0" u="none" strike="noStrike" kern="1200" cap="none" spc="0" normalizeH="0" baseline="0" noProof="0" dirty="0" smtClean="0">
                <a:ln>
                  <a:noFill/>
                </a:ln>
                <a:solidFill>
                  <a:srgbClr val="AFFAFA">
                    <a:lumMod val="10000"/>
                  </a:srgbClr>
                </a:solidFill>
                <a:effectLst/>
                <a:uLnTx/>
                <a:uFillTx/>
                <a:ea typeface="Calibri"/>
                <a:cs typeface="Calibri"/>
              </a:endParaRPr>
            </a:p>
          </p:txBody>
        </p:sp>
        <p:grpSp>
          <p:nvGrpSpPr>
            <p:cNvPr id="43" name="Group 42"/>
            <p:cNvGrpSpPr/>
            <p:nvPr/>
          </p:nvGrpSpPr>
          <p:grpSpPr>
            <a:xfrm>
              <a:off x="1186926" y="3515609"/>
              <a:ext cx="1451282" cy="2873828"/>
              <a:chOff x="637640" y="3495636"/>
              <a:chExt cx="1371600" cy="2873828"/>
            </a:xfrm>
          </p:grpSpPr>
          <p:sp>
            <p:nvSpPr>
              <p:cNvPr id="44" name="Rounded Rectangle 43"/>
              <p:cNvSpPr/>
              <p:nvPr/>
            </p:nvSpPr>
            <p:spPr>
              <a:xfrm>
                <a:off x="637640" y="5781636"/>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Storage</a:t>
                </a:r>
              </a:p>
            </p:txBody>
          </p:sp>
          <p:sp>
            <p:nvSpPr>
              <p:cNvPr id="45" name="Rounded Rectangle 44"/>
              <p:cNvSpPr/>
              <p:nvPr/>
            </p:nvSpPr>
            <p:spPr>
              <a:xfrm>
                <a:off x="637640" y="5455064"/>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Servers</a:t>
                </a:r>
              </a:p>
            </p:txBody>
          </p:sp>
          <p:sp>
            <p:nvSpPr>
              <p:cNvPr id="46" name="Rounded Rectangle 45"/>
              <p:cNvSpPr/>
              <p:nvPr/>
            </p:nvSpPr>
            <p:spPr>
              <a:xfrm>
                <a:off x="637640" y="6108207"/>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Networking</a:t>
                </a:r>
              </a:p>
            </p:txBody>
          </p:sp>
          <p:sp>
            <p:nvSpPr>
              <p:cNvPr id="47" name="Rounded Rectangle 46"/>
              <p:cNvSpPr/>
              <p:nvPr/>
            </p:nvSpPr>
            <p:spPr>
              <a:xfrm>
                <a:off x="637640" y="4475350"/>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Middleware</a:t>
                </a:r>
              </a:p>
            </p:txBody>
          </p:sp>
          <p:sp>
            <p:nvSpPr>
              <p:cNvPr id="48" name="Rounded Rectangle 47"/>
              <p:cNvSpPr/>
              <p:nvPr/>
            </p:nvSpPr>
            <p:spPr>
              <a:xfrm>
                <a:off x="637640" y="5128493"/>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Virtualization</a:t>
                </a:r>
              </a:p>
            </p:txBody>
          </p:sp>
          <p:sp>
            <p:nvSpPr>
              <p:cNvPr id="49" name="Rounded Rectangle 48"/>
              <p:cNvSpPr/>
              <p:nvPr/>
            </p:nvSpPr>
            <p:spPr>
              <a:xfrm>
                <a:off x="637640" y="3822207"/>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Data</a:t>
                </a:r>
              </a:p>
            </p:txBody>
          </p:sp>
          <p:sp>
            <p:nvSpPr>
              <p:cNvPr id="50" name="Rounded Rectangle 49"/>
              <p:cNvSpPr/>
              <p:nvPr/>
            </p:nvSpPr>
            <p:spPr>
              <a:xfrm>
                <a:off x="637640" y="3495636"/>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schemeClr val="bg1"/>
                    </a:solidFill>
                    <a:uLnTx/>
                    <a:uFillTx/>
                    <a:latin typeface="+mj-lt"/>
                    <a:ea typeface="Calibri"/>
                    <a:cs typeface="Calibri"/>
                  </a:rPr>
                  <a:t>Applications</a:t>
                </a:r>
              </a:p>
            </p:txBody>
          </p:sp>
          <p:sp>
            <p:nvSpPr>
              <p:cNvPr id="51" name="Rounded Rectangle 50"/>
              <p:cNvSpPr/>
              <p:nvPr/>
            </p:nvSpPr>
            <p:spPr>
              <a:xfrm>
                <a:off x="637640" y="4148779"/>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Runtime</a:t>
                </a:r>
              </a:p>
            </p:txBody>
          </p:sp>
        </p:grpSp>
      </p:grpSp>
      <p:sp>
        <p:nvSpPr>
          <p:cNvPr id="41" name="TextBox 56"/>
          <p:cNvSpPr txBox="1"/>
          <p:nvPr/>
        </p:nvSpPr>
        <p:spPr>
          <a:xfrm rot="16200000" flipH="1">
            <a:off x="7807994" y="2737507"/>
            <a:ext cx="1046440" cy="1118936"/>
          </a:xfrm>
          <a:prstGeom prst="rect">
            <a:avLst/>
          </a:prstGeom>
          <a:noFill/>
          <a:ln>
            <a:noFill/>
          </a:ln>
        </p:spPr>
        <p:txBody>
          <a:bodyPr vert="eaVert" wrap="square" rtlCol="0">
            <a:spAutoFit/>
          </a:bodyPr>
          <a:lstStyle>
            <a:defPPr>
              <a:defRPr lang="en-US"/>
            </a:defPPr>
            <a:lvl1pPr marR="0" lvl="0" indent="0" fontAlgn="auto">
              <a:lnSpc>
                <a:spcPct val="100000"/>
              </a:lnSpc>
              <a:spcBef>
                <a:spcPts val="0"/>
              </a:spcBef>
              <a:spcAft>
                <a:spcPts val="0"/>
              </a:spcAft>
              <a:buClrTx/>
              <a:buSzTx/>
              <a:buFontTx/>
              <a:buNone/>
              <a:tabLst/>
              <a:defRPr kumimoji="0" sz="1600" b="0" i="0" u="none" strike="noStrike" cap="none" spc="0" normalizeH="0" baseline="0">
                <a:ln>
                  <a:noFill/>
                </a:ln>
                <a:effectLst/>
                <a:uLnTx/>
                <a:uFillTx/>
                <a:latin typeface="Segoe UI" pitchFamily="34" charset="0"/>
                <a:ea typeface="Segoe UI" pitchFamily="34" charset="0"/>
                <a:cs typeface="Segoe UI" pitchFamily="34" charset="0"/>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smtClean="0">
                <a:ln>
                  <a:noFill/>
                </a:ln>
                <a:solidFill>
                  <a:srgbClr val="1C7B70"/>
                </a:solidFill>
                <a:uLnTx/>
                <a:uFillTx/>
                <a:latin typeface="+mj-lt"/>
                <a:ea typeface="Calibri"/>
                <a:cs typeface="Calibri"/>
              </a:rPr>
              <a:t>Pivotal CF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smtClean="0">
                <a:ln>
                  <a:noFill/>
                </a:ln>
                <a:solidFill>
                  <a:srgbClr val="1C7B70"/>
                </a:solidFill>
                <a:uLnTx/>
                <a:uFillTx/>
                <a:latin typeface="+mj-lt"/>
                <a:ea typeface="Calibri"/>
                <a:cs typeface="Calibri"/>
              </a:rPr>
              <a:t>+ </a:t>
            </a:r>
          </a:p>
          <a:p>
            <a:pPr marL="0" marR="0" lvl="0" indent="0" algn="ctr" defTabSz="914400" eaLnBrk="1" fontAlgn="auto" latinLnBrk="0" hangingPunct="1">
              <a:lnSpc>
                <a:spcPct val="100000"/>
              </a:lnSpc>
              <a:spcBef>
                <a:spcPts val="0"/>
              </a:spcBef>
              <a:spcAft>
                <a:spcPts val="0"/>
              </a:spcAft>
              <a:buClrTx/>
              <a:buSzTx/>
              <a:buFontTx/>
              <a:buNone/>
              <a:tabLst/>
              <a:defRPr/>
            </a:pPr>
            <a:r>
              <a:rPr lang="en-US" sz="1400" b="1" kern="0" dirty="0" smtClean="0">
                <a:solidFill>
                  <a:srgbClr val="1C7B70"/>
                </a:solidFill>
                <a:latin typeface="+mj-lt"/>
                <a:ea typeface="Calibri"/>
                <a:cs typeface="Calibri"/>
              </a:rPr>
              <a:t>Choice of</a:t>
            </a:r>
            <a:r>
              <a:rPr lang="en-US" sz="1400" b="1" kern="0" noProof="0" dirty="0" smtClean="0">
                <a:solidFill>
                  <a:srgbClr val="1C7B70"/>
                </a:solidFill>
                <a:latin typeface="+mj-lt"/>
                <a:ea typeface="Calibri"/>
                <a:cs typeface="Calibri"/>
              </a:rPr>
              <a:t> </a:t>
            </a:r>
            <a:r>
              <a:rPr lang="en-US" sz="1400" b="1" kern="0" noProof="0" dirty="0" err="1" smtClean="0">
                <a:solidFill>
                  <a:srgbClr val="1C7B70"/>
                </a:solidFill>
                <a:latin typeface="+mj-lt"/>
                <a:ea typeface="Calibri"/>
                <a:cs typeface="Calibri"/>
              </a:rPr>
              <a:t>IaaS</a:t>
            </a:r>
            <a:endParaRPr kumimoji="0" lang="en-US" sz="1400" b="1" i="0" u="none" strike="noStrike" kern="0" cap="none" spc="0" normalizeH="0" baseline="0" noProof="0" dirty="0">
              <a:ln>
                <a:noFill/>
              </a:ln>
              <a:solidFill>
                <a:srgbClr val="1C7B70"/>
              </a:solidFill>
              <a:uLnTx/>
              <a:uFillTx/>
              <a:latin typeface="+mj-lt"/>
              <a:ea typeface="Calibri"/>
              <a:cs typeface="Calibri"/>
            </a:endParaRPr>
          </a:p>
        </p:txBody>
      </p:sp>
      <p:cxnSp>
        <p:nvCxnSpPr>
          <p:cNvPr id="53" name="Straight Arrow Connector 52"/>
          <p:cNvCxnSpPr/>
          <p:nvPr/>
        </p:nvCxnSpPr>
        <p:spPr bwMode="gray">
          <a:xfrm flipV="1">
            <a:off x="7451694" y="1225168"/>
            <a:ext cx="1174344" cy="459335"/>
          </a:xfrm>
          <a:prstGeom prst="straightConnector1">
            <a:avLst/>
          </a:prstGeom>
          <a:solidFill>
            <a:schemeClr val="tx2"/>
          </a:solidFill>
          <a:ln w="38100" cap="flat" cmpd="sng" algn="ctr">
            <a:solidFill>
              <a:srgbClr val="2C95DD"/>
            </a:solidFill>
            <a:prstDash val="dash"/>
            <a:round/>
            <a:headEnd type="none" w="med" len="med"/>
            <a:tailEnd type="arrow"/>
          </a:ln>
          <a:effectLst/>
        </p:spPr>
      </p:cxnSp>
      <p:sp>
        <p:nvSpPr>
          <p:cNvPr id="57" name="Left Brace 56"/>
          <p:cNvSpPr/>
          <p:nvPr/>
        </p:nvSpPr>
        <p:spPr>
          <a:xfrm flipH="1">
            <a:off x="7659657" y="2380211"/>
            <a:ext cx="270688" cy="1759989"/>
          </a:xfrm>
          <a:prstGeom prst="leftBrace">
            <a:avLst>
              <a:gd name="adj1" fmla="val 0"/>
              <a:gd name="adj2" fmla="val 50000"/>
            </a:avLst>
          </a:prstGeom>
          <a:noFill/>
          <a:ln w="19050" cap="flat" cmpd="sng" algn="ctr">
            <a:solidFill>
              <a:schemeClr val="tx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ea typeface="Calibri"/>
              <a:cs typeface="Calibri"/>
            </a:endParaRPr>
          </a:p>
        </p:txBody>
      </p:sp>
      <p:sp>
        <p:nvSpPr>
          <p:cNvPr id="60" name="TextBox 59"/>
          <p:cNvSpPr txBox="1"/>
          <p:nvPr/>
        </p:nvSpPr>
        <p:spPr bwMode="gray">
          <a:xfrm>
            <a:off x="6957977" y="835533"/>
            <a:ext cx="2010836" cy="469666"/>
          </a:xfrm>
          <a:prstGeom prst="rect">
            <a:avLst/>
          </a:prstGeom>
          <a:noFill/>
        </p:spPr>
        <p:txBody>
          <a:bodyPr wrap="square" lIns="38405" tIns="19202" rIns="38405" bIns="19202" rtlCol="0">
            <a:spAutoFit/>
          </a:bodyPr>
          <a:lstStyle/>
          <a:p>
            <a:pPr algn="ctr" defTabSz="384048">
              <a:defRPr/>
            </a:pPr>
            <a:r>
              <a:rPr lang="en-US" sz="1400" kern="0" dirty="0" smtClean="0">
                <a:solidFill>
                  <a:sysClr val="windowText" lastClr="000000"/>
                </a:solidFill>
                <a:latin typeface="Calibri"/>
                <a:cs typeface="Calibri"/>
              </a:rPr>
              <a:t>Business Value, Agility &amp; Cost Savings</a:t>
            </a:r>
            <a:endParaRPr lang="en-US" sz="1400" kern="0" dirty="0">
              <a:solidFill>
                <a:sysClr val="windowText" lastClr="000000"/>
              </a:solidFill>
              <a:latin typeface="Calibri"/>
              <a:cs typeface="Calibri"/>
            </a:endParaRPr>
          </a:p>
        </p:txBody>
      </p:sp>
      <p:sp>
        <p:nvSpPr>
          <p:cNvPr id="63" name="Left Brace 62"/>
          <p:cNvSpPr/>
          <p:nvPr/>
        </p:nvSpPr>
        <p:spPr>
          <a:xfrm>
            <a:off x="5752665" y="1858850"/>
            <a:ext cx="317596" cy="538582"/>
          </a:xfrm>
          <a:prstGeom prst="leftBrace">
            <a:avLst>
              <a:gd name="adj1" fmla="val 0"/>
              <a:gd name="adj2" fmla="val 50000"/>
            </a:avLst>
          </a:prstGeom>
          <a:noFill/>
          <a:ln w="19050" cap="flat" cmpd="sng" algn="ctr">
            <a:solidFill>
              <a:schemeClr val="tx1"/>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Calibri"/>
              <a:cs typeface="Calibri"/>
            </a:endParaRPr>
          </a:p>
        </p:txBody>
      </p:sp>
      <p:sp>
        <p:nvSpPr>
          <p:cNvPr id="64" name="TextBox 52"/>
          <p:cNvSpPr txBox="1"/>
          <p:nvPr/>
        </p:nvSpPr>
        <p:spPr>
          <a:xfrm>
            <a:off x="5255329" y="1685324"/>
            <a:ext cx="615553" cy="807056"/>
          </a:xfrm>
          <a:prstGeom prst="rect">
            <a:avLst/>
          </a:prstGeom>
          <a:noFill/>
        </p:spPr>
        <p:txBody>
          <a:bodyPr vert="vert270"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smtClean="0">
                <a:ln>
                  <a:noFill/>
                </a:ln>
                <a:effectLst/>
                <a:uLnTx/>
                <a:uFillTx/>
                <a:latin typeface="+mj-lt"/>
                <a:ea typeface="Calibri"/>
                <a:cs typeface="Calibri"/>
              </a:rPr>
              <a:t>You Manage</a:t>
            </a:r>
            <a:endParaRPr kumimoji="0" lang="en-US" sz="1400" b="0" i="0" u="none" strike="noStrike" kern="1200" cap="none" spc="0" normalizeH="0" baseline="0" noProof="0" dirty="0">
              <a:ln>
                <a:noFill/>
              </a:ln>
              <a:effectLst/>
              <a:uLnTx/>
              <a:uFillTx/>
              <a:latin typeface="+mj-lt"/>
              <a:ea typeface="Calibri"/>
              <a:cs typeface="Calibri"/>
            </a:endParaRPr>
          </a:p>
        </p:txBody>
      </p:sp>
    </p:spTree>
    <p:extLst>
      <p:ext uri="{BB962C8B-B14F-4D97-AF65-F5344CB8AC3E}">
        <p14:creationId xmlns:p14="http://schemas.microsoft.com/office/powerpoint/2010/main" val="383003396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 name="Shape 501"/>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20</a:t>
            </a:fld>
            <a:endParaRPr sz="800">
              <a:solidFill>
                <a:srgbClr val="808080"/>
              </a:solidFill>
              <a:uFill>
                <a:solidFill>
                  <a:srgbClr val="808080"/>
                </a:solidFill>
              </a:uFill>
            </a:endParaRPr>
          </a:p>
        </p:txBody>
      </p:sp>
      <p:pic>
        <p:nvPicPr>
          <p:cNvPr id="505" name="pasted-image.png"/>
          <p:cNvPicPr/>
          <p:nvPr/>
        </p:nvPicPr>
        <p:blipFill>
          <a:blip r:embed="rId2">
            <a:extLst/>
          </a:blip>
          <a:stretch>
            <a:fillRect/>
          </a:stretch>
        </p:blipFill>
        <p:spPr>
          <a:xfrm>
            <a:off x="399918" y="504210"/>
            <a:ext cx="1209445" cy="1511806"/>
          </a:xfrm>
          <a:prstGeom prst="rect">
            <a:avLst/>
          </a:prstGeom>
          <a:ln w="12700">
            <a:miter lim="400000"/>
          </a:ln>
        </p:spPr>
      </p:pic>
      <p:pic>
        <p:nvPicPr>
          <p:cNvPr id="506" name="Picture 505"/>
          <p:cNvPicPr/>
          <p:nvPr/>
        </p:nvPicPr>
        <p:blipFill>
          <a:blip r:embed="rId3">
            <a:extLst/>
          </a:blip>
          <a:stretch>
            <a:fillRect/>
          </a:stretch>
        </p:blipFill>
        <p:spPr>
          <a:xfrm>
            <a:off x="1966363" y="988167"/>
            <a:ext cx="2585381" cy="543892"/>
          </a:xfrm>
          <a:prstGeom prst="rect">
            <a:avLst/>
          </a:prstGeom>
          <a:effectLst>
            <a:outerShdw blurRad="38100" dist="20000" dir="5400000" rotWithShape="0">
              <a:srgbClr val="000000">
                <a:alpha val="38000"/>
              </a:srgbClr>
            </a:outerShdw>
          </a:effectLst>
        </p:spPr>
      </p:pic>
      <p:sp>
        <p:nvSpPr>
          <p:cNvPr id="519" name="Shape 519"/>
          <p:cNvSpPr/>
          <p:nvPr/>
        </p:nvSpPr>
        <p:spPr>
          <a:xfrm>
            <a:off x="2176705" y="656519"/>
            <a:ext cx="1602989" cy="35066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4D4D4D"/>
                </a:solidFill>
                <a:uFill>
                  <a:solidFill>
                    <a:srgbClr val="4D4D4D"/>
                  </a:solidFill>
                </a:uFill>
              </a:rPr>
              <a:t>Deploy to dev</a:t>
            </a:r>
          </a:p>
        </p:txBody>
      </p:sp>
    </p:spTree>
  </p:cSld>
  <p:clrMapOvr>
    <a:masterClrMapping/>
  </p:clrMapOvr>
  <mc:AlternateContent xmlns:mc="http://schemas.openxmlformats.org/markup-compatibility/2006" xmlns:p14="http://schemas.microsoft.com/office/powerpoint/2010/main">
    <mc:Choice Requires="p14">
      <p:transition p14:dur="0" advClick="0" advTm="0"/>
    </mc:Choice>
    <mc:Fallback xmlns="">
      <p:transition xmlns:p14="http://schemas.microsoft.com/office/powerpoint/2010/main" advClick="0" advTm="0"/>
    </mc:Fallback>
  </mc:AlternateContent>
  <p:timing>
    <p:tnLst>
      <p:par>
        <p:cTn xmlns:p14="http://schemas.microsoft.com/office/powerpoint/2010/main" id="1" dur="indefinite" restart="never" fill="hold"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 name="Shape 501"/>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21</a:t>
            </a:fld>
            <a:endParaRPr sz="800">
              <a:solidFill>
                <a:srgbClr val="808080"/>
              </a:solidFill>
              <a:uFill>
                <a:solidFill>
                  <a:srgbClr val="808080"/>
                </a:solidFill>
              </a:uFill>
            </a:endParaRPr>
          </a:p>
        </p:txBody>
      </p:sp>
      <p:grpSp>
        <p:nvGrpSpPr>
          <p:cNvPr id="504" name="Group 504"/>
          <p:cNvGrpSpPr/>
          <p:nvPr/>
        </p:nvGrpSpPr>
        <p:grpSpPr>
          <a:xfrm>
            <a:off x="5469016" y="104621"/>
            <a:ext cx="3037443" cy="891670"/>
            <a:chOff x="0" y="0"/>
            <a:chExt cx="3037441" cy="891668"/>
          </a:xfrm>
        </p:grpSpPr>
        <p:sp>
          <p:nvSpPr>
            <p:cNvPr id="502" name="Shape 502"/>
            <p:cNvSpPr/>
            <p:nvPr/>
          </p:nvSpPr>
          <p:spPr>
            <a:xfrm>
              <a:off x="784502" y="221689"/>
              <a:ext cx="2252940" cy="5756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marL="457200" indent="-228600" defTabSz="457200">
                <a:defRPr sz="1400">
                  <a:solidFill>
                    <a:srgbClr val="848387"/>
                  </a:solidFill>
                  <a:uFillTx/>
                  <a:latin typeface="Cooper Black"/>
                  <a:ea typeface="Cooper Black"/>
                  <a:cs typeface="Cooper Black"/>
                  <a:sym typeface="Cooper Black"/>
                </a:defRPr>
              </a:lvl1pPr>
            </a:lstStyle>
            <a:p>
              <a:pPr lvl="0">
                <a:defRPr sz="1800">
                  <a:solidFill>
                    <a:srgbClr val="000000"/>
                  </a:solidFill>
                </a:defRPr>
              </a:pPr>
              <a:r>
                <a:rPr sz="1400">
                  <a:solidFill>
                    <a:srgbClr val="848387"/>
                  </a:solidFill>
                </a:rPr>
                <a:t>Install runtime and container</a:t>
              </a:r>
            </a:p>
          </p:txBody>
        </p:sp>
        <p:pic>
          <p:nvPicPr>
            <p:cNvPr id="503" name="pasted-image.png"/>
            <p:cNvPicPr/>
            <p:nvPr/>
          </p:nvPicPr>
          <p:blipFill>
            <a:blip r:embed="rId2">
              <a:extLst/>
            </a:blip>
            <a:stretch>
              <a:fillRect/>
            </a:stretch>
          </p:blipFill>
          <p:spPr>
            <a:xfrm>
              <a:off x="0" y="0"/>
              <a:ext cx="891668" cy="891669"/>
            </a:xfrm>
            <a:prstGeom prst="rect">
              <a:avLst/>
            </a:prstGeom>
            <a:ln w="12700" cap="flat">
              <a:noFill/>
              <a:miter lim="400000"/>
            </a:ln>
            <a:effectLst/>
          </p:spPr>
        </p:pic>
      </p:grpSp>
      <p:pic>
        <p:nvPicPr>
          <p:cNvPr id="505" name="pasted-image.png"/>
          <p:cNvPicPr/>
          <p:nvPr/>
        </p:nvPicPr>
        <p:blipFill>
          <a:blip r:embed="rId3">
            <a:extLst/>
          </a:blip>
          <a:stretch>
            <a:fillRect/>
          </a:stretch>
        </p:blipFill>
        <p:spPr>
          <a:xfrm>
            <a:off x="399918" y="504210"/>
            <a:ext cx="1209445" cy="1511806"/>
          </a:xfrm>
          <a:prstGeom prst="rect">
            <a:avLst/>
          </a:prstGeom>
          <a:ln w="12700">
            <a:miter lim="400000"/>
          </a:ln>
        </p:spPr>
      </p:pic>
      <p:pic>
        <p:nvPicPr>
          <p:cNvPr id="506" name="Picture 505"/>
          <p:cNvPicPr/>
          <p:nvPr/>
        </p:nvPicPr>
        <p:blipFill>
          <a:blip r:embed="rId4">
            <a:extLst/>
          </a:blip>
          <a:stretch>
            <a:fillRect/>
          </a:stretch>
        </p:blipFill>
        <p:spPr>
          <a:xfrm>
            <a:off x="1966363" y="988167"/>
            <a:ext cx="2585381" cy="543892"/>
          </a:xfrm>
          <a:prstGeom prst="rect">
            <a:avLst/>
          </a:prstGeom>
          <a:effectLst>
            <a:outerShdw blurRad="38100" dist="20000" dir="5400000" rotWithShape="0">
              <a:srgbClr val="000000">
                <a:alpha val="38000"/>
              </a:srgbClr>
            </a:outerShdw>
          </a:effectLst>
        </p:spPr>
      </p:pic>
      <p:grpSp>
        <p:nvGrpSpPr>
          <p:cNvPr id="509" name="Group 509"/>
          <p:cNvGrpSpPr/>
          <p:nvPr/>
        </p:nvGrpSpPr>
        <p:grpSpPr>
          <a:xfrm>
            <a:off x="5033800" y="1773060"/>
            <a:ext cx="3507446" cy="882510"/>
            <a:chOff x="267585" y="85153"/>
            <a:chExt cx="3507444" cy="882509"/>
          </a:xfrm>
        </p:grpSpPr>
        <p:sp>
          <p:nvSpPr>
            <p:cNvPr id="507" name="Shape 507"/>
            <p:cNvSpPr/>
            <p:nvPr/>
          </p:nvSpPr>
          <p:spPr>
            <a:xfrm>
              <a:off x="720868" y="266623"/>
              <a:ext cx="3054162" cy="7010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marL="457200" indent="-228600" defTabSz="457200">
                <a:defRPr sz="1400">
                  <a:solidFill>
                    <a:srgbClr val="848387"/>
                  </a:solidFill>
                  <a:uFillTx/>
                  <a:latin typeface="Cooper Black"/>
                  <a:ea typeface="Cooper Black"/>
                  <a:cs typeface="Cooper Black"/>
                  <a:sym typeface="Cooper Black"/>
                </a:defRPr>
              </a:lvl1pPr>
            </a:lstStyle>
            <a:p>
              <a:pPr lvl="0">
                <a:defRPr sz="1800">
                  <a:solidFill>
                    <a:srgbClr val="000000"/>
                  </a:solidFill>
                </a:defRPr>
              </a:pPr>
              <a:r>
                <a:rPr sz="1400">
                  <a:solidFill>
                    <a:srgbClr val="848387"/>
                  </a:solidFill>
                </a:rPr>
                <a:t>Setup load-balancing, SSL termination and dynamic routing</a:t>
              </a:r>
            </a:p>
          </p:txBody>
        </p:sp>
        <p:pic>
          <p:nvPicPr>
            <p:cNvPr id="508" name="pasted-image.png"/>
            <p:cNvPicPr/>
            <p:nvPr/>
          </p:nvPicPr>
          <p:blipFill>
            <a:blip r:embed="rId5">
              <a:extLst/>
            </a:blip>
            <a:stretch>
              <a:fillRect/>
            </a:stretch>
          </p:blipFill>
          <p:spPr>
            <a:xfrm>
              <a:off x="267585" y="85153"/>
              <a:ext cx="582822" cy="725778"/>
            </a:xfrm>
            <a:prstGeom prst="rect">
              <a:avLst/>
            </a:prstGeom>
            <a:ln w="12700" cap="flat">
              <a:noFill/>
              <a:miter lim="400000"/>
            </a:ln>
            <a:effectLst/>
          </p:spPr>
        </p:pic>
      </p:grpSp>
      <p:grpSp>
        <p:nvGrpSpPr>
          <p:cNvPr id="512" name="Group 512"/>
          <p:cNvGrpSpPr/>
          <p:nvPr/>
        </p:nvGrpSpPr>
        <p:grpSpPr>
          <a:xfrm>
            <a:off x="5783018" y="2607861"/>
            <a:ext cx="3054163" cy="802064"/>
            <a:chOff x="342900" y="-553452"/>
            <a:chExt cx="3054161" cy="802063"/>
          </a:xfrm>
        </p:grpSpPr>
        <p:sp>
          <p:nvSpPr>
            <p:cNvPr id="510" name="Shape 510"/>
            <p:cNvSpPr/>
            <p:nvPr/>
          </p:nvSpPr>
          <p:spPr>
            <a:xfrm>
              <a:off x="342900" y="-465507"/>
              <a:ext cx="3054162" cy="4978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marL="457200" indent="-228600" defTabSz="457200">
                <a:defRPr sz="1400">
                  <a:solidFill>
                    <a:srgbClr val="848387"/>
                  </a:solidFill>
                  <a:uFillTx/>
                  <a:latin typeface="Cooper Black"/>
                  <a:ea typeface="Cooper Black"/>
                  <a:cs typeface="Cooper Black"/>
                  <a:sym typeface="Cooper Black"/>
                </a:defRPr>
              </a:lvl1pPr>
            </a:lstStyle>
            <a:p>
              <a:pPr lvl="0">
                <a:defRPr sz="1800">
                  <a:solidFill>
                    <a:srgbClr val="000000"/>
                  </a:solidFill>
                </a:defRPr>
              </a:pPr>
              <a:r>
                <a:rPr sz="1400">
                  <a:solidFill>
                    <a:srgbClr val="848387"/>
                  </a:solidFill>
                </a:rPr>
                <a:t>Setup / config High Availability</a:t>
              </a:r>
            </a:p>
          </p:txBody>
        </p:sp>
        <p:pic>
          <p:nvPicPr>
            <p:cNvPr id="511" name="pasted-image.png"/>
            <p:cNvPicPr/>
            <p:nvPr/>
          </p:nvPicPr>
          <p:blipFill>
            <a:blip r:embed="rId6">
              <a:extLst/>
            </a:blip>
            <a:stretch>
              <a:fillRect/>
            </a:stretch>
          </p:blipFill>
          <p:spPr>
            <a:xfrm>
              <a:off x="2306092" y="-553453"/>
              <a:ext cx="727205" cy="802064"/>
            </a:xfrm>
            <a:prstGeom prst="rect">
              <a:avLst/>
            </a:prstGeom>
            <a:ln w="12700" cap="flat">
              <a:noFill/>
              <a:miter lim="400000"/>
            </a:ln>
            <a:effectLst/>
          </p:spPr>
        </p:pic>
      </p:grpSp>
      <p:grpSp>
        <p:nvGrpSpPr>
          <p:cNvPr id="515" name="Group 515"/>
          <p:cNvGrpSpPr/>
          <p:nvPr/>
        </p:nvGrpSpPr>
        <p:grpSpPr>
          <a:xfrm>
            <a:off x="5054475" y="2944083"/>
            <a:ext cx="3368248" cy="935021"/>
            <a:chOff x="1989823" y="-47045"/>
            <a:chExt cx="3368246" cy="935020"/>
          </a:xfrm>
        </p:grpSpPr>
        <p:pic>
          <p:nvPicPr>
            <p:cNvPr id="513" name="pasted-image.png"/>
            <p:cNvPicPr/>
            <p:nvPr/>
          </p:nvPicPr>
          <p:blipFill>
            <a:blip r:embed="rId7">
              <a:extLst/>
            </a:blip>
            <a:stretch>
              <a:fillRect/>
            </a:stretch>
          </p:blipFill>
          <p:spPr>
            <a:xfrm>
              <a:off x="1989823" y="-47046"/>
              <a:ext cx="642828" cy="935021"/>
            </a:xfrm>
            <a:prstGeom prst="rect">
              <a:avLst/>
            </a:prstGeom>
            <a:ln w="12700" cap="flat">
              <a:noFill/>
              <a:miter lim="400000"/>
            </a:ln>
            <a:effectLst/>
          </p:spPr>
        </p:pic>
        <p:sp>
          <p:nvSpPr>
            <p:cNvPr id="514" name="Shape 514"/>
            <p:cNvSpPr/>
            <p:nvPr/>
          </p:nvSpPr>
          <p:spPr>
            <a:xfrm>
              <a:off x="2590800" y="342900"/>
              <a:ext cx="2767271" cy="29464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marL="457200" indent="-228600" defTabSz="457200">
                <a:defRPr sz="1400">
                  <a:solidFill>
                    <a:srgbClr val="848387"/>
                  </a:solidFill>
                  <a:uFillTx/>
                  <a:latin typeface="Cooper Black"/>
                  <a:ea typeface="Cooper Black"/>
                  <a:cs typeface="Cooper Black"/>
                  <a:sym typeface="Cooper Black"/>
                </a:defRPr>
              </a:lvl1pPr>
            </a:lstStyle>
            <a:p>
              <a:pPr lvl="0">
                <a:defRPr sz="1800">
                  <a:solidFill>
                    <a:srgbClr val="000000"/>
                  </a:solidFill>
                </a:defRPr>
              </a:pPr>
              <a:r>
                <a:rPr sz="1400">
                  <a:solidFill>
                    <a:srgbClr val="848387"/>
                  </a:solidFill>
                </a:rPr>
                <a:t>Setup APM</a:t>
              </a:r>
            </a:p>
          </p:txBody>
        </p:sp>
      </p:grpSp>
      <p:grpSp>
        <p:nvGrpSpPr>
          <p:cNvPr id="518" name="Group 518"/>
          <p:cNvGrpSpPr/>
          <p:nvPr/>
        </p:nvGrpSpPr>
        <p:grpSpPr>
          <a:xfrm>
            <a:off x="5666399" y="3417348"/>
            <a:ext cx="2618229" cy="1250799"/>
            <a:chOff x="0" y="-101600"/>
            <a:chExt cx="2618228" cy="1250797"/>
          </a:xfrm>
        </p:grpSpPr>
        <p:sp>
          <p:nvSpPr>
            <p:cNvPr id="516" name="Shape 516"/>
            <p:cNvSpPr/>
            <p:nvPr/>
          </p:nvSpPr>
          <p:spPr>
            <a:xfrm>
              <a:off x="0" y="393390"/>
              <a:ext cx="2133462" cy="6248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marL="457200" indent="-228600" defTabSz="457200">
                <a:defRPr>
                  <a:solidFill>
                    <a:srgbClr val="848387"/>
                  </a:solidFill>
                  <a:uFillTx/>
                  <a:latin typeface="Cooper Black"/>
                  <a:ea typeface="Cooper Black"/>
                  <a:cs typeface="Cooper Black"/>
                  <a:sym typeface="Cooper Black"/>
                </a:defRPr>
              </a:lvl1pPr>
            </a:lstStyle>
            <a:p>
              <a:pPr lvl="0">
                <a:defRPr>
                  <a:solidFill>
                    <a:srgbClr val="000000"/>
                  </a:solidFill>
                </a:defRPr>
              </a:pPr>
              <a:r>
                <a:rPr>
                  <a:solidFill>
                    <a:srgbClr val="848387"/>
                  </a:solidFill>
                </a:rPr>
                <a:t>Setup log streaming</a:t>
              </a:r>
            </a:p>
          </p:txBody>
        </p:sp>
        <p:pic>
          <p:nvPicPr>
            <p:cNvPr id="517" name="pasted-image.png"/>
            <p:cNvPicPr/>
            <p:nvPr/>
          </p:nvPicPr>
          <p:blipFill>
            <a:blip r:embed="rId8">
              <a:extLst/>
            </a:blip>
            <a:stretch>
              <a:fillRect/>
            </a:stretch>
          </p:blipFill>
          <p:spPr>
            <a:xfrm>
              <a:off x="1680130" y="-101600"/>
              <a:ext cx="938099" cy="1250798"/>
            </a:xfrm>
            <a:prstGeom prst="rect">
              <a:avLst/>
            </a:prstGeom>
            <a:ln w="12700" cap="flat">
              <a:noFill/>
              <a:miter lim="400000"/>
            </a:ln>
            <a:effectLst/>
          </p:spPr>
        </p:pic>
      </p:grpSp>
      <p:sp>
        <p:nvSpPr>
          <p:cNvPr id="519" name="Shape 519"/>
          <p:cNvSpPr/>
          <p:nvPr/>
        </p:nvSpPr>
        <p:spPr>
          <a:xfrm>
            <a:off x="2176705" y="656519"/>
            <a:ext cx="1602989" cy="35066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4D4D4D"/>
                </a:solidFill>
                <a:uFill>
                  <a:solidFill>
                    <a:srgbClr val="4D4D4D"/>
                  </a:solidFill>
                </a:uFill>
              </a:rPr>
              <a:t>Deploy to dev</a:t>
            </a:r>
          </a:p>
        </p:txBody>
      </p:sp>
      <p:grpSp>
        <p:nvGrpSpPr>
          <p:cNvPr id="522" name="Group 522"/>
          <p:cNvGrpSpPr/>
          <p:nvPr/>
        </p:nvGrpSpPr>
        <p:grpSpPr>
          <a:xfrm>
            <a:off x="5061573" y="990796"/>
            <a:ext cx="3354053" cy="953837"/>
            <a:chOff x="514045" y="-62594"/>
            <a:chExt cx="3354051" cy="953835"/>
          </a:xfrm>
        </p:grpSpPr>
        <p:pic>
          <p:nvPicPr>
            <p:cNvPr id="520" name="pasted-image.png"/>
            <p:cNvPicPr/>
            <p:nvPr/>
          </p:nvPicPr>
          <p:blipFill>
            <a:blip r:embed="rId9">
              <a:extLst/>
            </a:blip>
            <a:stretch>
              <a:fillRect/>
            </a:stretch>
          </p:blipFill>
          <p:spPr>
            <a:xfrm>
              <a:off x="3087686" y="-62595"/>
              <a:ext cx="780412" cy="953836"/>
            </a:xfrm>
            <a:prstGeom prst="rect">
              <a:avLst/>
            </a:prstGeom>
            <a:ln w="12700" cap="flat">
              <a:noFill/>
              <a:miter lim="400000"/>
            </a:ln>
            <a:effectLst/>
          </p:spPr>
        </p:pic>
        <p:sp>
          <p:nvSpPr>
            <p:cNvPr id="521" name="Shape 521"/>
            <p:cNvSpPr/>
            <p:nvPr/>
          </p:nvSpPr>
          <p:spPr>
            <a:xfrm>
              <a:off x="514045" y="117317"/>
              <a:ext cx="3144307" cy="48638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p>
              <a:pPr marL="457200" lvl="0" indent="-228600" defTabSz="457200">
                <a:defRPr>
                  <a:solidFill>
                    <a:srgbClr val="000000"/>
                  </a:solidFill>
                  <a:uFillTx/>
                </a:defRPr>
              </a:pPr>
              <a:r>
                <a:rPr sz="1400">
                  <a:solidFill>
                    <a:srgbClr val="848387"/>
                  </a:solidFill>
                  <a:latin typeface="Cooper Black"/>
                  <a:ea typeface="Cooper Black"/>
                  <a:cs typeface="Cooper Black"/>
                  <a:sym typeface="Cooper Black"/>
                </a:rPr>
                <a:t>Install services (db, </a:t>
              </a:r>
            </a:p>
            <a:p>
              <a:pPr marL="457200" lvl="0" indent="-228600" defTabSz="457200">
                <a:defRPr>
                  <a:solidFill>
                    <a:srgbClr val="000000"/>
                  </a:solidFill>
                  <a:uFillTx/>
                </a:defRPr>
              </a:pPr>
              <a:r>
                <a:rPr sz="1400">
                  <a:solidFill>
                    <a:srgbClr val="848387"/>
                  </a:solidFill>
                  <a:latin typeface="Cooper Black"/>
                  <a:ea typeface="Cooper Black"/>
                  <a:cs typeface="Cooper Black"/>
                  <a:sym typeface="Cooper Black"/>
                </a:rPr>
                <a:t>messaging, hadoop, …)</a:t>
              </a:r>
            </a:p>
          </p:txBody>
        </p:sp>
      </p:grpSp>
    </p:spTree>
    <p:extLst>
      <p:ext uri="{BB962C8B-B14F-4D97-AF65-F5344CB8AC3E}">
        <p14:creationId xmlns:p14="http://schemas.microsoft.com/office/powerpoint/2010/main" val="3594091426"/>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xmlns:p14="http://schemas.microsoft.com/office/powerpoint/2010/main" advClick="0" advTm="0"/>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afterEffect">
                                  <p:stCondLst>
                                    <p:cond delay="0"/>
                                  </p:stCondLst>
                                  <p:iterate>
                                    <p:tmAbs val="0"/>
                                  </p:iterate>
                                  <p:childTnLst>
                                    <p:set>
                                      <p:cBhvr>
                                        <p:cTn id="6" fill="hold"/>
                                        <p:tgtEl>
                                          <p:spTgt spid="518"/>
                                        </p:tgtEl>
                                        <p:attrNameLst>
                                          <p:attrName>style.visibility</p:attrName>
                                        </p:attrNameLst>
                                      </p:cBhvr>
                                      <p:to>
                                        <p:strVal val="visible"/>
                                      </p:to>
                                    </p:set>
                                    <p:anim calcmode="lin" valueType="num">
                                      <p:cBhvr>
                                        <p:cTn id="7" dur="750" fill="hold"/>
                                        <p:tgtEl>
                                          <p:spTgt spid="518"/>
                                        </p:tgtEl>
                                        <p:attrNameLst>
                                          <p:attrName>ppt_w</p:attrName>
                                        </p:attrNameLst>
                                      </p:cBhvr>
                                      <p:tavLst>
                                        <p:tav tm="0">
                                          <p:val>
                                            <p:fltVal val="0"/>
                                          </p:val>
                                        </p:tav>
                                        <p:tav tm="100000">
                                          <p:val>
                                            <p:strVal val="#ppt_w"/>
                                          </p:val>
                                        </p:tav>
                                      </p:tavLst>
                                    </p:anim>
                                    <p:anim calcmode="lin" valueType="num">
                                      <p:cBhvr>
                                        <p:cTn id="8" dur="750" fill="hold"/>
                                        <p:tgtEl>
                                          <p:spTgt spid="518"/>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8" grpId="0" animBg="1" advAuto="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4" name="Shape 524"/>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22</a:t>
            </a:fld>
            <a:endParaRPr sz="800">
              <a:solidFill>
                <a:srgbClr val="808080"/>
              </a:solidFill>
              <a:uFill>
                <a:solidFill>
                  <a:srgbClr val="808080"/>
                </a:solidFill>
              </a:uFill>
            </a:endParaRPr>
          </a:p>
        </p:txBody>
      </p:sp>
      <p:grpSp>
        <p:nvGrpSpPr>
          <p:cNvPr id="527" name="Group 527"/>
          <p:cNvGrpSpPr/>
          <p:nvPr/>
        </p:nvGrpSpPr>
        <p:grpSpPr>
          <a:xfrm>
            <a:off x="5469016" y="104621"/>
            <a:ext cx="3037443" cy="891670"/>
            <a:chOff x="0" y="0"/>
            <a:chExt cx="3037441" cy="891668"/>
          </a:xfrm>
        </p:grpSpPr>
        <p:sp>
          <p:nvSpPr>
            <p:cNvPr id="525" name="Shape 525"/>
            <p:cNvSpPr/>
            <p:nvPr/>
          </p:nvSpPr>
          <p:spPr>
            <a:xfrm>
              <a:off x="784502" y="221689"/>
              <a:ext cx="2252940" cy="5756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marL="457200" indent="-228600" defTabSz="457200">
                <a:defRPr sz="1400">
                  <a:solidFill>
                    <a:srgbClr val="848387"/>
                  </a:solidFill>
                  <a:uFillTx/>
                  <a:latin typeface="Cooper Black"/>
                  <a:ea typeface="Cooper Black"/>
                  <a:cs typeface="Cooper Black"/>
                  <a:sym typeface="Cooper Black"/>
                </a:defRPr>
              </a:lvl1pPr>
            </a:lstStyle>
            <a:p>
              <a:pPr lvl="0">
                <a:defRPr sz="1800">
                  <a:solidFill>
                    <a:srgbClr val="000000"/>
                  </a:solidFill>
                </a:defRPr>
              </a:pPr>
              <a:r>
                <a:rPr sz="1400">
                  <a:solidFill>
                    <a:srgbClr val="848387"/>
                  </a:solidFill>
                </a:rPr>
                <a:t>Install runtime and container</a:t>
              </a:r>
            </a:p>
          </p:txBody>
        </p:sp>
        <p:pic>
          <p:nvPicPr>
            <p:cNvPr id="526" name="pasted-image.png"/>
            <p:cNvPicPr/>
            <p:nvPr/>
          </p:nvPicPr>
          <p:blipFill>
            <a:blip r:embed="rId2">
              <a:extLst/>
            </a:blip>
            <a:stretch>
              <a:fillRect/>
            </a:stretch>
          </p:blipFill>
          <p:spPr>
            <a:xfrm>
              <a:off x="0" y="0"/>
              <a:ext cx="891668" cy="891669"/>
            </a:xfrm>
            <a:prstGeom prst="rect">
              <a:avLst/>
            </a:prstGeom>
            <a:ln w="12700" cap="flat">
              <a:noFill/>
              <a:miter lim="400000"/>
            </a:ln>
            <a:effectLst/>
          </p:spPr>
        </p:pic>
      </p:grpSp>
      <p:pic>
        <p:nvPicPr>
          <p:cNvPr id="528" name="pasted-image.png"/>
          <p:cNvPicPr/>
          <p:nvPr/>
        </p:nvPicPr>
        <p:blipFill>
          <a:blip r:embed="rId3">
            <a:extLst/>
          </a:blip>
          <a:stretch>
            <a:fillRect/>
          </a:stretch>
        </p:blipFill>
        <p:spPr>
          <a:xfrm>
            <a:off x="399918" y="504210"/>
            <a:ext cx="1209445" cy="1511806"/>
          </a:xfrm>
          <a:prstGeom prst="rect">
            <a:avLst/>
          </a:prstGeom>
          <a:ln w="12700">
            <a:miter lim="400000"/>
          </a:ln>
        </p:spPr>
      </p:pic>
      <p:pic>
        <p:nvPicPr>
          <p:cNvPr id="529" name="Picture 528"/>
          <p:cNvPicPr/>
          <p:nvPr/>
        </p:nvPicPr>
        <p:blipFill>
          <a:blip r:embed="rId4">
            <a:extLst/>
          </a:blip>
          <a:stretch>
            <a:fillRect/>
          </a:stretch>
        </p:blipFill>
        <p:spPr>
          <a:xfrm>
            <a:off x="1966363" y="988167"/>
            <a:ext cx="2585381" cy="543892"/>
          </a:xfrm>
          <a:prstGeom prst="rect">
            <a:avLst/>
          </a:prstGeom>
          <a:effectLst>
            <a:outerShdw blurRad="38100" dist="20000" dir="5400000" rotWithShape="0">
              <a:srgbClr val="000000">
                <a:alpha val="38000"/>
              </a:srgbClr>
            </a:outerShdw>
          </a:effectLst>
        </p:spPr>
      </p:pic>
      <p:grpSp>
        <p:nvGrpSpPr>
          <p:cNvPr id="532" name="Group 532"/>
          <p:cNvGrpSpPr/>
          <p:nvPr/>
        </p:nvGrpSpPr>
        <p:grpSpPr>
          <a:xfrm>
            <a:off x="5033800" y="1773060"/>
            <a:ext cx="3507446" cy="882510"/>
            <a:chOff x="267585" y="85153"/>
            <a:chExt cx="3507444" cy="882509"/>
          </a:xfrm>
        </p:grpSpPr>
        <p:sp>
          <p:nvSpPr>
            <p:cNvPr id="530" name="Shape 530"/>
            <p:cNvSpPr/>
            <p:nvPr/>
          </p:nvSpPr>
          <p:spPr>
            <a:xfrm>
              <a:off x="720868" y="266623"/>
              <a:ext cx="3054162" cy="7010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marL="457200" indent="-228600" defTabSz="457200">
                <a:defRPr sz="1400">
                  <a:solidFill>
                    <a:srgbClr val="848387"/>
                  </a:solidFill>
                  <a:uFillTx/>
                  <a:latin typeface="Cooper Black"/>
                  <a:ea typeface="Cooper Black"/>
                  <a:cs typeface="Cooper Black"/>
                  <a:sym typeface="Cooper Black"/>
                </a:defRPr>
              </a:lvl1pPr>
            </a:lstStyle>
            <a:p>
              <a:pPr lvl="0">
                <a:defRPr sz="1800">
                  <a:solidFill>
                    <a:srgbClr val="000000"/>
                  </a:solidFill>
                </a:defRPr>
              </a:pPr>
              <a:r>
                <a:rPr sz="1400">
                  <a:solidFill>
                    <a:srgbClr val="848387"/>
                  </a:solidFill>
                </a:rPr>
                <a:t>Setup load-balancing, SSL termination and dynamic routing</a:t>
              </a:r>
            </a:p>
          </p:txBody>
        </p:sp>
        <p:pic>
          <p:nvPicPr>
            <p:cNvPr id="531" name="pasted-image.png"/>
            <p:cNvPicPr/>
            <p:nvPr/>
          </p:nvPicPr>
          <p:blipFill>
            <a:blip r:embed="rId5">
              <a:extLst/>
            </a:blip>
            <a:stretch>
              <a:fillRect/>
            </a:stretch>
          </p:blipFill>
          <p:spPr>
            <a:xfrm>
              <a:off x="267585" y="85153"/>
              <a:ext cx="582822" cy="725778"/>
            </a:xfrm>
            <a:prstGeom prst="rect">
              <a:avLst/>
            </a:prstGeom>
            <a:ln w="12700" cap="flat">
              <a:noFill/>
              <a:miter lim="400000"/>
            </a:ln>
            <a:effectLst/>
          </p:spPr>
        </p:pic>
      </p:grpSp>
      <p:grpSp>
        <p:nvGrpSpPr>
          <p:cNvPr id="535" name="Group 535"/>
          <p:cNvGrpSpPr/>
          <p:nvPr/>
        </p:nvGrpSpPr>
        <p:grpSpPr>
          <a:xfrm>
            <a:off x="5783018" y="2607861"/>
            <a:ext cx="3054163" cy="802064"/>
            <a:chOff x="342900" y="-553452"/>
            <a:chExt cx="3054161" cy="802063"/>
          </a:xfrm>
        </p:grpSpPr>
        <p:sp>
          <p:nvSpPr>
            <p:cNvPr id="533" name="Shape 533"/>
            <p:cNvSpPr/>
            <p:nvPr/>
          </p:nvSpPr>
          <p:spPr>
            <a:xfrm>
              <a:off x="342900" y="-465507"/>
              <a:ext cx="3054162" cy="4978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marL="457200" indent="-228600" defTabSz="457200">
                <a:defRPr sz="1400">
                  <a:solidFill>
                    <a:srgbClr val="848387"/>
                  </a:solidFill>
                  <a:uFillTx/>
                  <a:latin typeface="Cooper Black"/>
                  <a:ea typeface="Cooper Black"/>
                  <a:cs typeface="Cooper Black"/>
                  <a:sym typeface="Cooper Black"/>
                </a:defRPr>
              </a:lvl1pPr>
            </a:lstStyle>
            <a:p>
              <a:pPr lvl="0">
                <a:defRPr sz="1800">
                  <a:solidFill>
                    <a:srgbClr val="000000"/>
                  </a:solidFill>
                </a:defRPr>
              </a:pPr>
              <a:r>
                <a:rPr sz="1400">
                  <a:solidFill>
                    <a:srgbClr val="848387"/>
                  </a:solidFill>
                </a:rPr>
                <a:t>Setup / config High Availability</a:t>
              </a:r>
            </a:p>
          </p:txBody>
        </p:sp>
        <p:pic>
          <p:nvPicPr>
            <p:cNvPr id="534" name="pasted-image.png"/>
            <p:cNvPicPr/>
            <p:nvPr/>
          </p:nvPicPr>
          <p:blipFill>
            <a:blip r:embed="rId6">
              <a:extLst/>
            </a:blip>
            <a:stretch>
              <a:fillRect/>
            </a:stretch>
          </p:blipFill>
          <p:spPr>
            <a:xfrm>
              <a:off x="2306092" y="-553453"/>
              <a:ext cx="727205" cy="802064"/>
            </a:xfrm>
            <a:prstGeom prst="rect">
              <a:avLst/>
            </a:prstGeom>
            <a:ln w="12700" cap="flat">
              <a:noFill/>
              <a:miter lim="400000"/>
            </a:ln>
            <a:effectLst/>
          </p:spPr>
        </p:pic>
      </p:grpSp>
      <p:grpSp>
        <p:nvGrpSpPr>
          <p:cNvPr id="538" name="Group 538"/>
          <p:cNvGrpSpPr/>
          <p:nvPr/>
        </p:nvGrpSpPr>
        <p:grpSpPr>
          <a:xfrm>
            <a:off x="5054475" y="2944083"/>
            <a:ext cx="3368248" cy="935021"/>
            <a:chOff x="1989823" y="-47045"/>
            <a:chExt cx="3368246" cy="935020"/>
          </a:xfrm>
        </p:grpSpPr>
        <p:pic>
          <p:nvPicPr>
            <p:cNvPr id="536" name="pasted-image.png"/>
            <p:cNvPicPr/>
            <p:nvPr/>
          </p:nvPicPr>
          <p:blipFill>
            <a:blip r:embed="rId7">
              <a:extLst/>
            </a:blip>
            <a:stretch>
              <a:fillRect/>
            </a:stretch>
          </p:blipFill>
          <p:spPr>
            <a:xfrm>
              <a:off x="1989823" y="-47046"/>
              <a:ext cx="642828" cy="935021"/>
            </a:xfrm>
            <a:prstGeom prst="rect">
              <a:avLst/>
            </a:prstGeom>
            <a:ln w="12700" cap="flat">
              <a:noFill/>
              <a:miter lim="400000"/>
            </a:ln>
            <a:effectLst/>
          </p:spPr>
        </p:pic>
        <p:sp>
          <p:nvSpPr>
            <p:cNvPr id="537" name="Shape 537"/>
            <p:cNvSpPr/>
            <p:nvPr/>
          </p:nvSpPr>
          <p:spPr>
            <a:xfrm>
              <a:off x="2590800" y="342900"/>
              <a:ext cx="2767271" cy="29464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marL="457200" indent="-228600" defTabSz="457200">
                <a:defRPr sz="1400">
                  <a:solidFill>
                    <a:srgbClr val="848387"/>
                  </a:solidFill>
                  <a:uFillTx/>
                  <a:latin typeface="Cooper Black"/>
                  <a:ea typeface="Cooper Black"/>
                  <a:cs typeface="Cooper Black"/>
                  <a:sym typeface="Cooper Black"/>
                </a:defRPr>
              </a:lvl1pPr>
            </a:lstStyle>
            <a:p>
              <a:pPr lvl="0">
                <a:defRPr sz="1800">
                  <a:solidFill>
                    <a:srgbClr val="000000"/>
                  </a:solidFill>
                </a:defRPr>
              </a:pPr>
              <a:r>
                <a:rPr sz="1400">
                  <a:solidFill>
                    <a:srgbClr val="848387"/>
                  </a:solidFill>
                </a:rPr>
                <a:t>Setup APM</a:t>
              </a:r>
            </a:p>
          </p:txBody>
        </p:sp>
      </p:grpSp>
      <p:grpSp>
        <p:nvGrpSpPr>
          <p:cNvPr id="541" name="Group 541"/>
          <p:cNvGrpSpPr/>
          <p:nvPr/>
        </p:nvGrpSpPr>
        <p:grpSpPr>
          <a:xfrm>
            <a:off x="5666399" y="3716283"/>
            <a:ext cx="2211829" cy="915352"/>
            <a:chOff x="0" y="197334"/>
            <a:chExt cx="2211828" cy="915350"/>
          </a:xfrm>
        </p:grpSpPr>
        <p:sp>
          <p:nvSpPr>
            <p:cNvPr id="539" name="Shape 539"/>
            <p:cNvSpPr/>
            <p:nvPr/>
          </p:nvSpPr>
          <p:spPr>
            <a:xfrm>
              <a:off x="0" y="393390"/>
              <a:ext cx="2133462" cy="5232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marL="457200" indent="-228600" defTabSz="457200">
                <a:defRPr sz="1500">
                  <a:solidFill>
                    <a:srgbClr val="848387"/>
                  </a:solidFill>
                  <a:uFillTx/>
                  <a:latin typeface="Cooper Black"/>
                  <a:ea typeface="Cooper Black"/>
                  <a:cs typeface="Cooper Black"/>
                  <a:sym typeface="Cooper Black"/>
                </a:defRPr>
              </a:lvl1pPr>
            </a:lstStyle>
            <a:p>
              <a:pPr lvl="0">
                <a:defRPr sz="1800">
                  <a:solidFill>
                    <a:srgbClr val="000000"/>
                  </a:solidFill>
                </a:defRPr>
              </a:pPr>
              <a:r>
                <a:rPr sz="1500">
                  <a:solidFill>
                    <a:srgbClr val="848387"/>
                  </a:solidFill>
                </a:rPr>
                <a:t>Setup log streaming</a:t>
              </a:r>
            </a:p>
          </p:txBody>
        </p:sp>
        <p:pic>
          <p:nvPicPr>
            <p:cNvPr id="540" name="pasted-image.png"/>
            <p:cNvPicPr/>
            <p:nvPr/>
          </p:nvPicPr>
          <p:blipFill>
            <a:blip r:embed="rId8">
              <a:extLst/>
            </a:blip>
            <a:stretch>
              <a:fillRect/>
            </a:stretch>
          </p:blipFill>
          <p:spPr>
            <a:xfrm>
              <a:off x="1525315" y="197334"/>
              <a:ext cx="686514" cy="915352"/>
            </a:xfrm>
            <a:prstGeom prst="rect">
              <a:avLst/>
            </a:prstGeom>
            <a:ln w="12700" cap="flat">
              <a:noFill/>
              <a:miter lim="400000"/>
            </a:ln>
            <a:effectLst/>
          </p:spPr>
        </p:pic>
      </p:grpSp>
      <p:pic>
        <p:nvPicPr>
          <p:cNvPr id="542" name="pasted-image.png"/>
          <p:cNvPicPr/>
          <p:nvPr/>
        </p:nvPicPr>
        <p:blipFill>
          <a:blip r:embed="rId9">
            <a:extLst/>
          </a:blip>
          <a:stretch>
            <a:fillRect/>
          </a:stretch>
        </p:blipFill>
        <p:spPr>
          <a:xfrm>
            <a:off x="-132803" y="2783982"/>
            <a:ext cx="2274888" cy="1706166"/>
          </a:xfrm>
          <a:prstGeom prst="rect">
            <a:avLst/>
          </a:prstGeom>
          <a:ln w="12700">
            <a:miter lim="400000"/>
          </a:ln>
        </p:spPr>
      </p:pic>
      <p:sp>
        <p:nvSpPr>
          <p:cNvPr id="543" name="Shape 543"/>
          <p:cNvSpPr/>
          <p:nvPr/>
        </p:nvSpPr>
        <p:spPr>
          <a:xfrm>
            <a:off x="2176705" y="656519"/>
            <a:ext cx="1602989" cy="35066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4D4D4D"/>
                </a:solidFill>
                <a:uFill>
                  <a:solidFill>
                    <a:srgbClr val="4D4D4D"/>
                  </a:solidFill>
                </a:uFill>
              </a:rPr>
              <a:t>Deploy to dev</a:t>
            </a:r>
          </a:p>
        </p:txBody>
      </p:sp>
      <p:sp>
        <p:nvSpPr>
          <p:cNvPr id="544" name="Shape 544"/>
          <p:cNvSpPr/>
          <p:nvPr/>
        </p:nvSpPr>
        <p:spPr>
          <a:xfrm>
            <a:off x="2570938" y="3384539"/>
            <a:ext cx="1640940" cy="35066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4D4D4D"/>
                </a:solidFill>
                <a:uFill>
                  <a:solidFill>
                    <a:srgbClr val="4D4D4D"/>
                  </a:solidFill>
                </a:uFill>
              </a:rPr>
              <a:t>App Deployed</a:t>
            </a:r>
          </a:p>
        </p:txBody>
      </p:sp>
      <p:pic>
        <p:nvPicPr>
          <p:cNvPr id="545" name="Picture 544"/>
          <p:cNvPicPr/>
          <p:nvPr/>
        </p:nvPicPr>
        <p:blipFill>
          <a:blip r:embed="rId10">
            <a:extLst/>
          </a:blip>
          <a:stretch>
            <a:fillRect/>
          </a:stretch>
        </p:blipFill>
        <p:spPr>
          <a:xfrm rot="10800000">
            <a:off x="2112828" y="3658403"/>
            <a:ext cx="2292451" cy="543891"/>
          </a:xfrm>
          <a:prstGeom prst="rect">
            <a:avLst/>
          </a:prstGeom>
          <a:effectLst>
            <a:outerShdw blurRad="38100" dist="20000" dir="5400000" rotWithShape="0">
              <a:srgbClr val="000000">
                <a:alpha val="38000"/>
              </a:srgbClr>
            </a:outerShdw>
          </a:effectLst>
        </p:spPr>
      </p:pic>
      <p:grpSp>
        <p:nvGrpSpPr>
          <p:cNvPr id="548" name="Group 548"/>
          <p:cNvGrpSpPr/>
          <p:nvPr/>
        </p:nvGrpSpPr>
        <p:grpSpPr>
          <a:xfrm>
            <a:off x="5061573" y="990796"/>
            <a:ext cx="3354053" cy="953837"/>
            <a:chOff x="514045" y="-62594"/>
            <a:chExt cx="3354051" cy="953835"/>
          </a:xfrm>
        </p:grpSpPr>
        <p:pic>
          <p:nvPicPr>
            <p:cNvPr id="546" name="pasted-image.png"/>
            <p:cNvPicPr/>
            <p:nvPr/>
          </p:nvPicPr>
          <p:blipFill>
            <a:blip r:embed="rId11">
              <a:extLst/>
            </a:blip>
            <a:stretch>
              <a:fillRect/>
            </a:stretch>
          </p:blipFill>
          <p:spPr>
            <a:xfrm>
              <a:off x="3087686" y="-62595"/>
              <a:ext cx="780412" cy="953836"/>
            </a:xfrm>
            <a:prstGeom prst="rect">
              <a:avLst/>
            </a:prstGeom>
            <a:ln w="12700" cap="flat">
              <a:noFill/>
              <a:miter lim="400000"/>
            </a:ln>
            <a:effectLst/>
          </p:spPr>
        </p:pic>
        <p:sp>
          <p:nvSpPr>
            <p:cNvPr id="547" name="Shape 547"/>
            <p:cNvSpPr/>
            <p:nvPr/>
          </p:nvSpPr>
          <p:spPr>
            <a:xfrm>
              <a:off x="514045" y="117317"/>
              <a:ext cx="3144307" cy="48638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p>
              <a:pPr marL="457200" lvl="0" indent="-228600" defTabSz="457200">
                <a:defRPr>
                  <a:solidFill>
                    <a:srgbClr val="000000"/>
                  </a:solidFill>
                  <a:uFillTx/>
                </a:defRPr>
              </a:pPr>
              <a:r>
                <a:rPr sz="1400">
                  <a:solidFill>
                    <a:srgbClr val="848387"/>
                  </a:solidFill>
                  <a:latin typeface="Cooper Black"/>
                  <a:ea typeface="Cooper Black"/>
                  <a:cs typeface="Cooper Black"/>
                  <a:sym typeface="Cooper Black"/>
                </a:rPr>
                <a:t>Install services (db, </a:t>
              </a:r>
            </a:p>
            <a:p>
              <a:pPr marL="457200" lvl="0" indent="-228600" defTabSz="457200">
                <a:defRPr>
                  <a:solidFill>
                    <a:srgbClr val="000000"/>
                  </a:solidFill>
                  <a:uFillTx/>
                </a:defRPr>
              </a:pPr>
              <a:r>
                <a:rPr sz="1400">
                  <a:solidFill>
                    <a:srgbClr val="848387"/>
                  </a:solidFill>
                  <a:latin typeface="Cooper Black"/>
                  <a:ea typeface="Cooper Black"/>
                  <a:cs typeface="Cooper Black"/>
                  <a:sym typeface="Cooper Black"/>
                </a:rPr>
                <a:t>messaging, hadoop, …)</a:t>
              </a:r>
            </a:p>
          </p:txBody>
        </p:sp>
      </p:grpSp>
      <p:sp>
        <p:nvSpPr>
          <p:cNvPr id="549" name="Shape 549"/>
          <p:cNvSpPr/>
          <p:nvPr/>
        </p:nvSpPr>
        <p:spPr>
          <a:xfrm flipV="1">
            <a:off x="8820150" y="348022"/>
            <a:ext cx="0" cy="4090522"/>
          </a:xfrm>
          <a:prstGeom prst="line">
            <a:avLst/>
          </a:prstGeom>
          <a:ln w="38100">
            <a:solidFill>
              <a:srgbClr val="007CA2"/>
            </a:solidFill>
            <a:custDash>
              <a:ds d="200000" sp="200000"/>
            </a:custDash>
            <a:miter lim="400000"/>
            <a:headEnd type="arrow"/>
            <a:tailEnd type="arrow"/>
          </a:ln>
          <a:effectLst>
            <a:outerShdw blurRad="38100" dist="20000" dir="5400000" rotWithShape="0">
              <a:srgbClr val="000000">
                <a:alpha val="38000"/>
              </a:srgbClr>
            </a:outerShdw>
          </a:effectLst>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550" name="Shape 550"/>
          <p:cNvSpPr/>
          <p:nvPr/>
        </p:nvSpPr>
        <p:spPr>
          <a:xfrm>
            <a:off x="4837883" y="52526"/>
            <a:ext cx="3868861" cy="4547688"/>
          </a:xfrm>
          <a:prstGeom prst="roundRect">
            <a:avLst>
              <a:gd name="adj" fmla="val 6291"/>
            </a:avLst>
          </a:prstGeom>
          <a:solidFill>
            <a:srgbClr val="F2F2F2">
              <a:alpha val="73921"/>
            </a:srgbClr>
          </a:solidFill>
          <a:ln w="12700">
            <a:miter lim="400000"/>
          </a:ln>
        </p:spPr>
        <p:txBody>
          <a:bodyPr lIns="50800" tIns="50800" rIns="50800" bIns="50800" anchor="ctr"/>
          <a:lstStyle/>
          <a:p>
            <a:pPr lvl="0" algn="ctr" defTabSz="825500">
              <a:defRPr sz="3200">
                <a:solidFill>
                  <a:srgbClr val="FFFFFF"/>
                </a:solidFill>
                <a:uFillTx/>
                <a:latin typeface="Helvetica Light"/>
                <a:ea typeface="Helvetica Light"/>
                <a:cs typeface="Helvetica Light"/>
                <a:sym typeface="Helvetica Light"/>
              </a:defRPr>
            </a:pPr>
            <a:endParaRPr/>
          </a:p>
        </p:txBody>
      </p:sp>
      <p:pic>
        <p:nvPicPr>
          <p:cNvPr id="551" name="pasted-image.png"/>
          <p:cNvPicPr/>
          <p:nvPr/>
        </p:nvPicPr>
        <p:blipFill>
          <a:blip r:embed="rId12">
            <a:extLst/>
          </a:blip>
          <a:stretch>
            <a:fillRect/>
          </a:stretch>
        </p:blipFill>
        <p:spPr>
          <a:xfrm>
            <a:off x="4837883" y="543285"/>
            <a:ext cx="2166406" cy="4332811"/>
          </a:xfrm>
          <a:prstGeom prst="rect">
            <a:avLst/>
          </a:prstGeom>
          <a:ln w="12700">
            <a:miter lim="400000"/>
          </a:ln>
        </p:spPr>
      </p:pic>
      <p:pic>
        <p:nvPicPr>
          <p:cNvPr id="552" name="pasted-image.png"/>
          <p:cNvPicPr/>
          <p:nvPr/>
        </p:nvPicPr>
        <p:blipFill>
          <a:blip r:embed="rId13">
            <a:extLst/>
          </a:blip>
          <a:stretch>
            <a:fillRect/>
          </a:stretch>
        </p:blipFill>
        <p:spPr>
          <a:xfrm>
            <a:off x="6588678" y="2035792"/>
            <a:ext cx="2166406" cy="2502199"/>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1" nodeType="afterEffect">
                                  <p:stCondLst>
                                    <p:cond delay="0"/>
                                  </p:stCondLst>
                                  <p:iterate type="lt">
                                    <p:tmAbs val="0"/>
                                  </p:iterate>
                                  <p:childTnLst>
                                    <p:set>
                                      <p:cBhvr>
                                        <p:cTn id="6" fill="hold"/>
                                        <p:tgtEl>
                                          <p:spTgt spid="544"/>
                                        </p:tgtEl>
                                        <p:attrNameLst>
                                          <p:attrName>style.visibility</p:attrName>
                                        </p:attrNameLst>
                                      </p:cBhvr>
                                      <p:to>
                                        <p:strVal val="visible"/>
                                      </p:to>
                                    </p:set>
                                  </p:childTnLst>
                                </p:cTn>
                              </p:par>
                            </p:childTnLst>
                          </p:cTn>
                        </p:par>
                        <p:par>
                          <p:cTn id="7" fill="hold">
                            <p:stCondLst>
                              <p:cond delay="0"/>
                            </p:stCondLst>
                            <p:childTnLst>
                              <p:par>
                                <p:cTn id="8" presetID="4" presetClass="entr" presetSubtype="32" fill="hold" grpId="2" nodeType="afterEffect">
                                  <p:stCondLst>
                                    <p:cond delay="0"/>
                                  </p:stCondLst>
                                  <p:iterate>
                                    <p:tmAbs val="0"/>
                                  </p:iterate>
                                  <p:childTnLst>
                                    <p:set>
                                      <p:cBhvr>
                                        <p:cTn id="9" fill="hold"/>
                                        <p:tgtEl>
                                          <p:spTgt spid="542"/>
                                        </p:tgtEl>
                                        <p:attrNameLst>
                                          <p:attrName>style.visibility</p:attrName>
                                        </p:attrNameLst>
                                      </p:cBhvr>
                                      <p:to>
                                        <p:strVal val="visible"/>
                                      </p:to>
                                    </p:set>
                                    <p:animEffect transition="in" filter="box(out)">
                                      <p:cBhvr>
                                        <p:cTn id="10" dur="1000"/>
                                        <p:tgtEl>
                                          <p:spTgt spid="542"/>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3" nodeType="clickEffect">
                                  <p:stCondLst>
                                    <p:cond delay="0"/>
                                  </p:stCondLst>
                                  <p:iterate>
                                    <p:tmAbs val="0"/>
                                  </p:iterate>
                                  <p:childTnLst>
                                    <p:set>
                                      <p:cBhvr>
                                        <p:cTn id="14" fill="hold"/>
                                        <p:tgtEl>
                                          <p:spTgt spid="550"/>
                                        </p:tgtEl>
                                        <p:attrNameLst>
                                          <p:attrName>style.visibility</p:attrName>
                                        </p:attrNameLst>
                                      </p:cBhvr>
                                      <p:to>
                                        <p:strVal val="visible"/>
                                      </p:to>
                                    </p:set>
                                    <p:animEffect transition="in" filter="wipe(left)">
                                      <p:cBhvr>
                                        <p:cTn id="15" dur="1500"/>
                                        <p:tgtEl>
                                          <p:spTgt spid="550"/>
                                        </p:tgtEl>
                                      </p:cBhvr>
                                    </p:animEffect>
                                  </p:childTnLst>
                                </p:cTn>
                              </p:par>
                            </p:childTnLst>
                          </p:cTn>
                        </p:par>
                        <p:par>
                          <p:cTn id="16" fill="hold">
                            <p:stCondLst>
                              <p:cond delay="1500"/>
                            </p:stCondLst>
                            <p:childTnLst>
                              <p:par>
                                <p:cTn id="17" presetID="4" presetClass="entr" presetSubtype="32" fill="hold" grpId="4" nodeType="afterEffect">
                                  <p:stCondLst>
                                    <p:cond delay="0"/>
                                  </p:stCondLst>
                                  <p:iterate>
                                    <p:tmAbs val="0"/>
                                  </p:iterate>
                                  <p:childTnLst>
                                    <p:set>
                                      <p:cBhvr>
                                        <p:cTn id="18" fill="hold"/>
                                        <p:tgtEl>
                                          <p:spTgt spid="549"/>
                                        </p:tgtEl>
                                        <p:attrNameLst>
                                          <p:attrName>style.visibility</p:attrName>
                                        </p:attrNameLst>
                                      </p:cBhvr>
                                      <p:to>
                                        <p:strVal val="visible"/>
                                      </p:to>
                                    </p:set>
                                    <p:animEffect transition="in" filter="box(out)">
                                      <p:cBhvr>
                                        <p:cTn id="19" dur="1000"/>
                                        <p:tgtEl>
                                          <p:spTgt spid="549"/>
                                        </p:tgtEl>
                                      </p:cBhvr>
                                    </p:animEffect>
                                  </p:childTnLst>
                                </p:cTn>
                              </p:par>
                            </p:childTnLst>
                          </p:cTn>
                        </p:par>
                        <p:par>
                          <p:cTn id="20" fill="hold">
                            <p:stCondLst>
                              <p:cond delay="2500"/>
                            </p:stCondLst>
                            <p:childTnLst>
                              <p:par>
                                <p:cTn id="21" presetID="2" presetClass="entr" presetSubtype="8" fill="hold" grpId="5" nodeType="afterEffect">
                                  <p:stCondLst>
                                    <p:cond delay="0"/>
                                  </p:stCondLst>
                                  <p:iterate>
                                    <p:tmAbs val="0"/>
                                  </p:iterate>
                                  <p:childTnLst>
                                    <p:set>
                                      <p:cBhvr>
                                        <p:cTn id="22" fill="hold"/>
                                        <p:tgtEl>
                                          <p:spTgt spid="551"/>
                                        </p:tgtEl>
                                        <p:attrNameLst>
                                          <p:attrName>style.visibility</p:attrName>
                                        </p:attrNameLst>
                                      </p:cBhvr>
                                      <p:to>
                                        <p:strVal val="visible"/>
                                      </p:to>
                                    </p:set>
                                    <p:anim calcmode="lin" valueType="num">
                                      <p:cBhvr>
                                        <p:cTn id="23" dur="1000" fill="hold"/>
                                        <p:tgtEl>
                                          <p:spTgt spid="551"/>
                                        </p:tgtEl>
                                        <p:attrNameLst>
                                          <p:attrName>ppt_x</p:attrName>
                                        </p:attrNameLst>
                                      </p:cBhvr>
                                      <p:tavLst>
                                        <p:tav tm="0">
                                          <p:val>
                                            <p:strVal val="0-#ppt_w/2"/>
                                          </p:val>
                                        </p:tav>
                                        <p:tav tm="100000">
                                          <p:val>
                                            <p:strVal val="#ppt_x"/>
                                          </p:val>
                                        </p:tav>
                                      </p:tavLst>
                                    </p:anim>
                                    <p:anim calcmode="lin" valueType="num">
                                      <p:cBhvr>
                                        <p:cTn id="24" dur="1000" fill="hold"/>
                                        <p:tgtEl>
                                          <p:spTgt spid="551"/>
                                        </p:tgtEl>
                                        <p:attrNameLst>
                                          <p:attrName>ppt_y</p:attrName>
                                        </p:attrNameLst>
                                      </p:cBhvr>
                                      <p:tavLst>
                                        <p:tav tm="0">
                                          <p:val>
                                            <p:strVal val="#ppt_y"/>
                                          </p:val>
                                        </p:tav>
                                        <p:tav tm="100000">
                                          <p:val>
                                            <p:strVal val="#ppt_y"/>
                                          </p:val>
                                        </p:tav>
                                      </p:tavLst>
                                    </p:anim>
                                  </p:childTnLst>
                                </p:cTn>
                              </p:par>
                            </p:childTnLst>
                          </p:cTn>
                        </p:par>
                        <p:par>
                          <p:cTn id="25" fill="hold">
                            <p:stCondLst>
                              <p:cond delay="3500"/>
                            </p:stCondLst>
                            <p:childTnLst>
                              <p:par>
                                <p:cTn id="26" presetID="23" presetClass="entr" presetSubtype="16" fill="hold" grpId="6" nodeType="afterEffect">
                                  <p:stCondLst>
                                    <p:cond delay="500"/>
                                  </p:stCondLst>
                                  <p:iterate>
                                    <p:tmAbs val="0"/>
                                  </p:iterate>
                                  <p:childTnLst>
                                    <p:set>
                                      <p:cBhvr>
                                        <p:cTn id="27" fill="hold"/>
                                        <p:tgtEl>
                                          <p:spTgt spid="552"/>
                                        </p:tgtEl>
                                        <p:attrNameLst>
                                          <p:attrName>style.visibility</p:attrName>
                                        </p:attrNameLst>
                                      </p:cBhvr>
                                      <p:to>
                                        <p:strVal val="visible"/>
                                      </p:to>
                                    </p:set>
                                    <p:anim calcmode="lin" valueType="num">
                                      <p:cBhvr>
                                        <p:cTn id="28" dur="750" fill="hold"/>
                                        <p:tgtEl>
                                          <p:spTgt spid="552"/>
                                        </p:tgtEl>
                                        <p:attrNameLst>
                                          <p:attrName>ppt_w</p:attrName>
                                        </p:attrNameLst>
                                      </p:cBhvr>
                                      <p:tavLst>
                                        <p:tav tm="0">
                                          <p:val>
                                            <p:fltVal val="0"/>
                                          </p:val>
                                        </p:tav>
                                        <p:tav tm="100000">
                                          <p:val>
                                            <p:strVal val="#ppt_w"/>
                                          </p:val>
                                        </p:tav>
                                      </p:tavLst>
                                    </p:anim>
                                    <p:anim calcmode="lin" valueType="num">
                                      <p:cBhvr>
                                        <p:cTn id="29" dur="750" fill="hold"/>
                                        <p:tgtEl>
                                          <p:spTgt spid="552"/>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2" grpId="2" animBg="1" advAuto="0"/>
      <p:bldP spid="544" grpId="1" animBg="1" advAuto="0"/>
      <p:bldP spid="549" grpId="4" animBg="1" advAuto="0"/>
      <p:bldP spid="550" grpId="3" animBg="1" advAuto="0"/>
      <p:bldP spid="551" grpId="5" animBg="1" advAuto="0"/>
      <p:bldP spid="552" grpId="6" animBg="1" advAuto="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4" name="Shape 554"/>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23</a:t>
            </a:fld>
            <a:endParaRPr sz="800">
              <a:solidFill>
                <a:srgbClr val="808080"/>
              </a:solidFill>
              <a:uFill>
                <a:solidFill>
                  <a:srgbClr val="808080"/>
                </a:solidFill>
              </a:uFill>
            </a:endParaRPr>
          </a:p>
        </p:txBody>
      </p:sp>
      <p:grpSp>
        <p:nvGrpSpPr>
          <p:cNvPr id="557" name="Group 557"/>
          <p:cNvGrpSpPr/>
          <p:nvPr/>
        </p:nvGrpSpPr>
        <p:grpSpPr>
          <a:xfrm>
            <a:off x="5469016" y="104621"/>
            <a:ext cx="3037443" cy="891670"/>
            <a:chOff x="0" y="0"/>
            <a:chExt cx="3037441" cy="891668"/>
          </a:xfrm>
        </p:grpSpPr>
        <p:sp>
          <p:nvSpPr>
            <p:cNvPr id="555" name="Shape 555"/>
            <p:cNvSpPr/>
            <p:nvPr/>
          </p:nvSpPr>
          <p:spPr>
            <a:xfrm>
              <a:off x="784502" y="221689"/>
              <a:ext cx="2252940" cy="5756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marL="457200" indent="-228600" defTabSz="457200">
                <a:defRPr sz="1400">
                  <a:solidFill>
                    <a:srgbClr val="848387"/>
                  </a:solidFill>
                  <a:uFillTx/>
                  <a:latin typeface="Cooper Black"/>
                  <a:ea typeface="Cooper Black"/>
                  <a:cs typeface="Cooper Black"/>
                  <a:sym typeface="Cooper Black"/>
                </a:defRPr>
              </a:lvl1pPr>
            </a:lstStyle>
            <a:p>
              <a:pPr lvl="0">
                <a:defRPr sz="1800">
                  <a:solidFill>
                    <a:srgbClr val="000000"/>
                  </a:solidFill>
                </a:defRPr>
              </a:pPr>
              <a:r>
                <a:rPr sz="1400">
                  <a:solidFill>
                    <a:srgbClr val="848387"/>
                  </a:solidFill>
                </a:rPr>
                <a:t>Install runtime and container</a:t>
              </a:r>
            </a:p>
          </p:txBody>
        </p:sp>
        <p:pic>
          <p:nvPicPr>
            <p:cNvPr id="556" name="pasted-image.png"/>
            <p:cNvPicPr/>
            <p:nvPr/>
          </p:nvPicPr>
          <p:blipFill>
            <a:blip r:embed="rId2">
              <a:extLst/>
            </a:blip>
            <a:stretch>
              <a:fillRect/>
            </a:stretch>
          </p:blipFill>
          <p:spPr>
            <a:xfrm>
              <a:off x="0" y="0"/>
              <a:ext cx="891668" cy="891669"/>
            </a:xfrm>
            <a:prstGeom prst="rect">
              <a:avLst/>
            </a:prstGeom>
            <a:ln w="12700" cap="flat">
              <a:noFill/>
              <a:miter lim="400000"/>
            </a:ln>
            <a:effectLst/>
          </p:spPr>
        </p:pic>
      </p:grpSp>
      <p:pic>
        <p:nvPicPr>
          <p:cNvPr id="558" name="pasted-image.png"/>
          <p:cNvPicPr/>
          <p:nvPr/>
        </p:nvPicPr>
        <p:blipFill>
          <a:blip r:embed="rId3">
            <a:extLst/>
          </a:blip>
          <a:stretch>
            <a:fillRect/>
          </a:stretch>
        </p:blipFill>
        <p:spPr>
          <a:xfrm>
            <a:off x="34864" y="2207745"/>
            <a:ext cx="1794026" cy="2242531"/>
          </a:xfrm>
          <a:prstGeom prst="rect">
            <a:avLst/>
          </a:prstGeom>
          <a:ln w="12700">
            <a:miter lim="400000"/>
          </a:ln>
        </p:spPr>
      </p:pic>
      <p:grpSp>
        <p:nvGrpSpPr>
          <p:cNvPr id="561" name="Group 561"/>
          <p:cNvGrpSpPr/>
          <p:nvPr/>
        </p:nvGrpSpPr>
        <p:grpSpPr>
          <a:xfrm>
            <a:off x="5153070" y="990796"/>
            <a:ext cx="3171059" cy="901797"/>
            <a:chOff x="485999" y="-59179"/>
            <a:chExt cx="3171058" cy="901795"/>
          </a:xfrm>
        </p:grpSpPr>
        <p:pic>
          <p:nvPicPr>
            <p:cNvPr id="559" name="pasted-image.png"/>
            <p:cNvPicPr/>
            <p:nvPr/>
          </p:nvPicPr>
          <p:blipFill>
            <a:blip r:embed="rId4">
              <a:extLst/>
            </a:blip>
            <a:stretch>
              <a:fillRect/>
            </a:stretch>
          </p:blipFill>
          <p:spPr>
            <a:xfrm>
              <a:off x="2919225" y="-59180"/>
              <a:ext cx="737834" cy="901796"/>
            </a:xfrm>
            <a:prstGeom prst="rect">
              <a:avLst/>
            </a:prstGeom>
            <a:ln w="12700" cap="flat">
              <a:noFill/>
              <a:miter lim="400000"/>
            </a:ln>
            <a:effectLst/>
          </p:spPr>
        </p:pic>
        <p:sp>
          <p:nvSpPr>
            <p:cNvPr id="560" name="Shape 560"/>
            <p:cNvSpPr/>
            <p:nvPr/>
          </p:nvSpPr>
          <p:spPr>
            <a:xfrm>
              <a:off x="485999" y="110916"/>
              <a:ext cx="2972757" cy="4598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p>
              <a:pPr marL="457200" lvl="0" indent="-228600" defTabSz="457200">
                <a:defRPr>
                  <a:solidFill>
                    <a:srgbClr val="000000"/>
                  </a:solidFill>
                  <a:uFillTx/>
                </a:defRPr>
              </a:pPr>
              <a:r>
                <a:rPr sz="1400">
                  <a:solidFill>
                    <a:srgbClr val="848387"/>
                  </a:solidFill>
                  <a:latin typeface="Cooper Black"/>
                  <a:ea typeface="Cooper Black"/>
                  <a:cs typeface="Cooper Black"/>
                  <a:sym typeface="Cooper Black"/>
                </a:rPr>
                <a:t>Install services (db, </a:t>
              </a:r>
            </a:p>
            <a:p>
              <a:pPr marL="457200" lvl="0" indent="-228600" defTabSz="457200">
                <a:defRPr>
                  <a:solidFill>
                    <a:srgbClr val="000000"/>
                  </a:solidFill>
                  <a:uFillTx/>
                </a:defRPr>
              </a:pPr>
              <a:r>
                <a:rPr sz="1400">
                  <a:solidFill>
                    <a:srgbClr val="848387"/>
                  </a:solidFill>
                  <a:latin typeface="Cooper Black"/>
                  <a:ea typeface="Cooper Black"/>
                  <a:cs typeface="Cooper Black"/>
                  <a:sym typeface="Cooper Black"/>
                </a:rPr>
                <a:t>messaging, hadoop, …)</a:t>
              </a:r>
            </a:p>
          </p:txBody>
        </p:sp>
      </p:grpSp>
      <p:grpSp>
        <p:nvGrpSpPr>
          <p:cNvPr id="564" name="Group 564"/>
          <p:cNvGrpSpPr/>
          <p:nvPr/>
        </p:nvGrpSpPr>
        <p:grpSpPr>
          <a:xfrm>
            <a:off x="5033800" y="1773060"/>
            <a:ext cx="3507446" cy="725777"/>
            <a:chOff x="267585" y="85153"/>
            <a:chExt cx="3507444" cy="725776"/>
          </a:xfrm>
        </p:grpSpPr>
        <p:sp>
          <p:nvSpPr>
            <p:cNvPr id="562" name="Shape 562"/>
            <p:cNvSpPr/>
            <p:nvPr/>
          </p:nvSpPr>
          <p:spPr>
            <a:xfrm>
              <a:off x="720868" y="266623"/>
              <a:ext cx="3054162" cy="4978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marL="457200" indent="-228600" defTabSz="457200">
                <a:defRPr sz="1400">
                  <a:solidFill>
                    <a:srgbClr val="848387"/>
                  </a:solidFill>
                  <a:uFillTx/>
                  <a:latin typeface="Cooper Black"/>
                  <a:ea typeface="Cooper Black"/>
                  <a:cs typeface="Cooper Black"/>
                  <a:sym typeface="Cooper Black"/>
                </a:defRPr>
              </a:lvl1pPr>
            </a:lstStyle>
            <a:p>
              <a:pPr lvl="0">
                <a:defRPr sz="1800">
                  <a:solidFill>
                    <a:srgbClr val="000000"/>
                  </a:solidFill>
                </a:defRPr>
              </a:pPr>
              <a:r>
                <a:rPr sz="1400">
                  <a:solidFill>
                    <a:srgbClr val="848387"/>
                  </a:solidFill>
                </a:rPr>
                <a:t>Setup load-balancing and dynamic routing</a:t>
              </a:r>
            </a:p>
          </p:txBody>
        </p:sp>
        <p:pic>
          <p:nvPicPr>
            <p:cNvPr id="563" name="pasted-image.png"/>
            <p:cNvPicPr/>
            <p:nvPr/>
          </p:nvPicPr>
          <p:blipFill>
            <a:blip r:embed="rId5">
              <a:extLst/>
            </a:blip>
            <a:stretch>
              <a:fillRect/>
            </a:stretch>
          </p:blipFill>
          <p:spPr>
            <a:xfrm>
              <a:off x="267585" y="85153"/>
              <a:ext cx="582822" cy="725778"/>
            </a:xfrm>
            <a:prstGeom prst="rect">
              <a:avLst/>
            </a:prstGeom>
            <a:ln w="12700" cap="flat">
              <a:noFill/>
              <a:miter lim="400000"/>
            </a:ln>
            <a:effectLst/>
          </p:spPr>
        </p:pic>
      </p:grpSp>
      <p:grpSp>
        <p:nvGrpSpPr>
          <p:cNvPr id="567" name="Group 567"/>
          <p:cNvGrpSpPr/>
          <p:nvPr/>
        </p:nvGrpSpPr>
        <p:grpSpPr>
          <a:xfrm>
            <a:off x="5783018" y="2607861"/>
            <a:ext cx="3054163" cy="802064"/>
            <a:chOff x="342900" y="-553452"/>
            <a:chExt cx="3054161" cy="802063"/>
          </a:xfrm>
        </p:grpSpPr>
        <p:sp>
          <p:nvSpPr>
            <p:cNvPr id="565" name="Shape 565"/>
            <p:cNvSpPr/>
            <p:nvPr/>
          </p:nvSpPr>
          <p:spPr>
            <a:xfrm>
              <a:off x="342900" y="-465507"/>
              <a:ext cx="3054162" cy="4978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marL="457200" indent="-228600" defTabSz="457200">
                <a:defRPr sz="1400">
                  <a:solidFill>
                    <a:srgbClr val="848387"/>
                  </a:solidFill>
                  <a:uFillTx/>
                  <a:latin typeface="Cooper Black"/>
                  <a:ea typeface="Cooper Black"/>
                  <a:cs typeface="Cooper Black"/>
                  <a:sym typeface="Cooper Black"/>
                </a:defRPr>
              </a:lvl1pPr>
            </a:lstStyle>
            <a:p>
              <a:pPr lvl="0">
                <a:defRPr sz="1800">
                  <a:solidFill>
                    <a:srgbClr val="000000"/>
                  </a:solidFill>
                </a:defRPr>
              </a:pPr>
              <a:r>
                <a:rPr sz="1400">
                  <a:solidFill>
                    <a:srgbClr val="848387"/>
                  </a:solidFill>
                </a:rPr>
                <a:t>Setup / config High Availability</a:t>
              </a:r>
            </a:p>
          </p:txBody>
        </p:sp>
        <p:pic>
          <p:nvPicPr>
            <p:cNvPr id="566" name="pasted-image.png"/>
            <p:cNvPicPr/>
            <p:nvPr/>
          </p:nvPicPr>
          <p:blipFill>
            <a:blip r:embed="rId6">
              <a:extLst/>
            </a:blip>
            <a:stretch>
              <a:fillRect/>
            </a:stretch>
          </p:blipFill>
          <p:spPr>
            <a:xfrm>
              <a:off x="2306092" y="-553453"/>
              <a:ext cx="727205" cy="802064"/>
            </a:xfrm>
            <a:prstGeom prst="rect">
              <a:avLst/>
            </a:prstGeom>
            <a:ln w="12700" cap="flat">
              <a:noFill/>
              <a:miter lim="400000"/>
            </a:ln>
            <a:effectLst/>
          </p:spPr>
        </p:pic>
      </p:grpSp>
      <p:grpSp>
        <p:nvGrpSpPr>
          <p:cNvPr id="570" name="Group 570"/>
          <p:cNvGrpSpPr/>
          <p:nvPr/>
        </p:nvGrpSpPr>
        <p:grpSpPr>
          <a:xfrm>
            <a:off x="5054475" y="2944083"/>
            <a:ext cx="3368248" cy="935021"/>
            <a:chOff x="1989823" y="-47045"/>
            <a:chExt cx="3368246" cy="935020"/>
          </a:xfrm>
        </p:grpSpPr>
        <p:pic>
          <p:nvPicPr>
            <p:cNvPr id="568" name="pasted-image.png"/>
            <p:cNvPicPr/>
            <p:nvPr/>
          </p:nvPicPr>
          <p:blipFill>
            <a:blip r:embed="rId7">
              <a:extLst/>
            </a:blip>
            <a:stretch>
              <a:fillRect/>
            </a:stretch>
          </p:blipFill>
          <p:spPr>
            <a:xfrm>
              <a:off x="1989823" y="-47046"/>
              <a:ext cx="642828" cy="935021"/>
            </a:xfrm>
            <a:prstGeom prst="rect">
              <a:avLst/>
            </a:prstGeom>
            <a:ln w="12700" cap="flat">
              <a:noFill/>
              <a:miter lim="400000"/>
            </a:ln>
            <a:effectLst/>
          </p:spPr>
        </p:pic>
        <p:sp>
          <p:nvSpPr>
            <p:cNvPr id="569" name="Shape 569"/>
            <p:cNvSpPr/>
            <p:nvPr/>
          </p:nvSpPr>
          <p:spPr>
            <a:xfrm>
              <a:off x="2590800" y="342900"/>
              <a:ext cx="2767271" cy="29464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marL="457200" indent="-228600" defTabSz="457200">
                <a:defRPr sz="1400">
                  <a:solidFill>
                    <a:srgbClr val="848387"/>
                  </a:solidFill>
                  <a:uFillTx/>
                  <a:latin typeface="Cooper Black"/>
                  <a:ea typeface="Cooper Black"/>
                  <a:cs typeface="Cooper Black"/>
                  <a:sym typeface="Cooper Black"/>
                </a:defRPr>
              </a:lvl1pPr>
            </a:lstStyle>
            <a:p>
              <a:pPr lvl="0">
                <a:defRPr sz="1800">
                  <a:solidFill>
                    <a:srgbClr val="000000"/>
                  </a:solidFill>
                </a:defRPr>
              </a:pPr>
              <a:r>
                <a:rPr sz="1400">
                  <a:solidFill>
                    <a:srgbClr val="848387"/>
                  </a:solidFill>
                </a:rPr>
                <a:t>Setup APM</a:t>
              </a:r>
            </a:p>
          </p:txBody>
        </p:sp>
      </p:grpSp>
      <p:grpSp>
        <p:nvGrpSpPr>
          <p:cNvPr id="573" name="Group 573"/>
          <p:cNvGrpSpPr/>
          <p:nvPr/>
        </p:nvGrpSpPr>
        <p:grpSpPr>
          <a:xfrm>
            <a:off x="5666399" y="3716283"/>
            <a:ext cx="2211829" cy="915352"/>
            <a:chOff x="0" y="197334"/>
            <a:chExt cx="2211828" cy="915350"/>
          </a:xfrm>
        </p:grpSpPr>
        <p:sp>
          <p:nvSpPr>
            <p:cNvPr id="571" name="Shape 571"/>
            <p:cNvSpPr/>
            <p:nvPr/>
          </p:nvSpPr>
          <p:spPr>
            <a:xfrm>
              <a:off x="0" y="393390"/>
              <a:ext cx="2133462" cy="5232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marL="457200" indent="-228600" defTabSz="457200">
                <a:defRPr sz="1500">
                  <a:solidFill>
                    <a:srgbClr val="848387"/>
                  </a:solidFill>
                  <a:uFillTx/>
                  <a:latin typeface="Cooper Black"/>
                  <a:ea typeface="Cooper Black"/>
                  <a:cs typeface="Cooper Black"/>
                  <a:sym typeface="Cooper Black"/>
                </a:defRPr>
              </a:lvl1pPr>
            </a:lstStyle>
            <a:p>
              <a:pPr lvl="0">
                <a:defRPr sz="1800">
                  <a:solidFill>
                    <a:srgbClr val="000000"/>
                  </a:solidFill>
                </a:defRPr>
              </a:pPr>
              <a:r>
                <a:rPr sz="1500">
                  <a:solidFill>
                    <a:srgbClr val="848387"/>
                  </a:solidFill>
                </a:rPr>
                <a:t>Setup log streaming</a:t>
              </a:r>
            </a:p>
          </p:txBody>
        </p:sp>
        <p:pic>
          <p:nvPicPr>
            <p:cNvPr id="572" name="pasted-image.png"/>
            <p:cNvPicPr/>
            <p:nvPr/>
          </p:nvPicPr>
          <p:blipFill>
            <a:blip r:embed="rId8">
              <a:extLst/>
            </a:blip>
            <a:stretch>
              <a:fillRect/>
            </a:stretch>
          </p:blipFill>
          <p:spPr>
            <a:xfrm>
              <a:off x="1525315" y="197334"/>
              <a:ext cx="686514" cy="915352"/>
            </a:xfrm>
            <a:prstGeom prst="rect">
              <a:avLst/>
            </a:prstGeom>
            <a:ln w="12700" cap="flat">
              <a:noFill/>
              <a:miter lim="400000"/>
            </a:ln>
            <a:effectLst/>
          </p:spPr>
        </p:pic>
      </p:grpSp>
      <p:sp>
        <p:nvSpPr>
          <p:cNvPr id="574" name="Shape 574"/>
          <p:cNvSpPr/>
          <p:nvPr/>
        </p:nvSpPr>
        <p:spPr>
          <a:xfrm>
            <a:off x="340881" y="987055"/>
            <a:ext cx="1602989" cy="350663"/>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4D4D4D"/>
                </a:solidFill>
                <a:uFill>
                  <a:solidFill>
                    <a:srgbClr val="4D4D4D"/>
                  </a:solidFill>
                </a:uFill>
              </a:rPr>
              <a:t>Deploy to dev</a:t>
            </a:r>
          </a:p>
        </p:txBody>
      </p:sp>
      <p:sp>
        <p:nvSpPr>
          <p:cNvPr id="575" name="Shape 575"/>
          <p:cNvSpPr/>
          <p:nvPr/>
        </p:nvSpPr>
        <p:spPr>
          <a:xfrm>
            <a:off x="4546874" y="66994"/>
            <a:ext cx="4450880" cy="4547688"/>
          </a:xfrm>
          <a:prstGeom prst="roundRect">
            <a:avLst>
              <a:gd name="adj" fmla="val 5468"/>
            </a:avLst>
          </a:prstGeom>
          <a:solidFill>
            <a:srgbClr val="F2F2F2">
              <a:alpha val="73921"/>
            </a:srgbClr>
          </a:solidFill>
          <a:ln w="12700">
            <a:miter lim="400000"/>
          </a:ln>
        </p:spPr>
        <p:txBody>
          <a:bodyPr lIns="50800" tIns="50800" rIns="50800" bIns="50800" anchor="ctr"/>
          <a:lstStyle/>
          <a:p>
            <a:pPr lvl="0" algn="ctr" defTabSz="825500">
              <a:defRPr sz="3200">
                <a:solidFill>
                  <a:srgbClr val="FFFFFF"/>
                </a:solidFill>
                <a:uFillTx/>
                <a:latin typeface="Helvetica Light"/>
                <a:ea typeface="Helvetica Light"/>
                <a:cs typeface="Helvetica Light"/>
                <a:sym typeface="Helvetica Light"/>
              </a:defRPr>
            </a:pPr>
            <a:endParaRPr/>
          </a:p>
        </p:txBody>
      </p:sp>
      <p:sp>
        <p:nvSpPr>
          <p:cNvPr id="576" name="Shape 576"/>
          <p:cNvSpPr/>
          <p:nvPr/>
        </p:nvSpPr>
        <p:spPr>
          <a:xfrm rot="21505997">
            <a:off x="2254203" y="443948"/>
            <a:ext cx="1835260" cy="37523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000" b="1"/>
            </a:lvl1pPr>
          </a:lstStyle>
          <a:p>
            <a:pPr lvl="0">
              <a:defRPr sz="1800" b="0">
                <a:solidFill>
                  <a:srgbClr val="000000"/>
                </a:solidFill>
                <a:uFillTx/>
              </a:defRPr>
            </a:pPr>
            <a:r>
              <a:rPr sz="2000" b="1">
                <a:solidFill>
                  <a:srgbClr val="4D4D4D"/>
                </a:solidFill>
                <a:uFill>
                  <a:solidFill>
                    <a:srgbClr val="4D4D4D"/>
                  </a:solidFill>
                </a:uFill>
              </a:rPr>
              <a:t>Deploy to Test</a:t>
            </a:r>
          </a:p>
        </p:txBody>
      </p:sp>
      <p:sp>
        <p:nvSpPr>
          <p:cNvPr id="577" name="Shape 577"/>
          <p:cNvSpPr/>
          <p:nvPr/>
        </p:nvSpPr>
        <p:spPr>
          <a:xfrm rot="21593395">
            <a:off x="1597222" y="2065259"/>
            <a:ext cx="1793284" cy="387516"/>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100" b="1"/>
            </a:lvl1pPr>
          </a:lstStyle>
          <a:p>
            <a:pPr lvl="0">
              <a:defRPr sz="1800" b="0">
                <a:solidFill>
                  <a:srgbClr val="000000"/>
                </a:solidFill>
                <a:uFillTx/>
              </a:defRPr>
            </a:pPr>
            <a:r>
              <a:rPr sz="2100" b="1">
                <a:solidFill>
                  <a:srgbClr val="4D4D4D"/>
                </a:solidFill>
                <a:uFill>
                  <a:solidFill>
                    <a:srgbClr val="4D4D4D"/>
                  </a:solidFill>
                </a:uFill>
              </a:rPr>
              <a:t>Deploy to QA</a:t>
            </a:r>
          </a:p>
        </p:txBody>
      </p:sp>
      <p:sp>
        <p:nvSpPr>
          <p:cNvPr id="578" name="Shape 578"/>
          <p:cNvSpPr/>
          <p:nvPr/>
        </p:nvSpPr>
        <p:spPr>
          <a:xfrm rot="21300000">
            <a:off x="1772109" y="3301619"/>
            <a:ext cx="2799448" cy="362947"/>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1900" b="1"/>
            </a:lvl1pPr>
          </a:lstStyle>
          <a:p>
            <a:pPr lvl="0">
              <a:defRPr sz="1800" b="0">
                <a:solidFill>
                  <a:srgbClr val="000000"/>
                </a:solidFill>
                <a:uFillTx/>
              </a:defRPr>
            </a:pPr>
            <a:r>
              <a:rPr sz="1900" b="1">
                <a:solidFill>
                  <a:srgbClr val="4D4D4D"/>
                </a:solidFill>
                <a:uFill>
                  <a:solidFill>
                    <a:srgbClr val="4D4D4D"/>
                  </a:solidFill>
                </a:uFill>
              </a:rPr>
              <a:t>Promote to production</a:t>
            </a:r>
          </a:p>
        </p:txBody>
      </p:sp>
      <p:sp>
        <p:nvSpPr>
          <p:cNvPr id="579" name="Shape 579"/>
          <p:cNvSpPr/>
          <p:nvPr/>
        </p:nvSpPr>
        <p:spPr>
          <a:xfrm rot="21167637">
            <a:off x="2112852" y="1309791"/>
            <a:ext cx="1253256" cy="41250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200" b="1"/>
            </a:lvl1pPr>
          </a:lstStyle>
          <a:p>
            <a:pPr lvl="0">
              <a:defRPr sz="1800" b="0">
                <a:solidFill>
                  <a:srgbClr val="000000"/>
                </a:solidFill>
                <a:uFillTx/>
              </a:defRPr>
            </a:pPr>
            <a:r>
              <a:rPr sz="2200" b="1">
                <a:solidFill>
                  <a:srgbClr val="4D4D4D"/>
                </a:solidFill>
                <a:uFill>
                  <a:solidFill>
                    <a:srgbClr val="4D4D4D"/>
                  </a:solidFill>
                </a:uFill>
              </a:rPr>
              <a:t>Scale up</a:t>
            </a:r>
          </a:p>
        </p:txBody>
      </p:sp>
      <p:sp>
        <p:nvSpPr>
          <p:cNvPr id="580" name="Shape 580"/>
          <p:cNvSpPr/>
          <p:nvPr/>
        </p:nvSpPr>
        <p:spPr>
          <a:xfrm rot="21180000">
            <a:off x="629690" y="1752675"/>
            <a:ext cx="1611760" cy="387515"/>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2100" b="1"/>
            </a:lvl1pPr>
          </a:lstStyle>
          <a:p>
            <a:pPr lvl="0">
              <a:defRPr sz="1800" b="0">
                <a:solidFill>
                  <a:srgbClr val="000000"/>
                </a:solidFill>
                <a:uFillTx/>
              </a:defRPr>
            </a:pPr>
            <a:r>
              <a:rPr sz="2100" b="1">
                <a:solidFill>
                  <a:srgbClr val="4D4D4D"/>
                </a:solidFill>
                <a:uFill>
                  <a:solidFill>
                    <a:srgbClr val="4D4D4D"/>
                  </a:solidFill>
                </a:uFill>
              </a:rPr>
              <a:t>Update app</a:t>
            </a:r>
          </a:p>
        </p:txBody>
      </p:sp>
      <p:sp>
        <p:nvSpPr>
          <p:cNvPr id="581" name="Shape 581"/>
          <p:cNvSpPr/>
          <p:nvPr/>
        </p:nvSpPr>
        <p:spPr>
          <a:xfrm rot="420000">
            <a:off x="2582630" y="4078075"/>
            <a:ext cx="1501513" cy="37523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000" b="1"/>
            </a:lvl1pPr>
          </a:lstStyle>
          <a:p>
            <a:pPr lvl="0">
              <a:defRPr sz="1800" b="0">
                <a:solidFill>
                  <a:srgbClr val="000000"/>
                </a:solidFill>
                <a:uFillTx/>
              </a:defRPr>
            </a:pPr>
            <a:r>
              <a:rPr sz="2000" b="1">
                <a:solidFill>
                  <a:srgbClr val="4D4D4D"/>
                </a:solidFill>
                <a:uFill>
                  <a:solidFill>
                    <a:srgbClr val="4D4D4D"/>
                  </a:solidFill>
                </a:uFill>
              </a:rPr>
              <a:t>Scale down</a:t>
            </a:r>
          </a:p>
        </p:txBody>
      </p:sp>
      <p:sp>
        <p:nvSpPr>
          <p:cNvPr id="582" name="Shape 582"/>
          <p:cNvSpPr/>
          <p:nvPr/>
        </p:nvSpPr>
        <p:spPr>
          <a:xfrm rot="420000">
            <a:off x="2313190" y="1016541"/>
            <a:ext cx="1304551" cy="387516"/>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100" b="1"/>
            </a:lvl1pPr>
          </a:lstStyle>
          <a:p>
            <a:pPr lvl="0">
              <a:defRPr sz="1800" b="0">
                <a:solidFill>
                  <a:srgbClr val="000000"/>
                </a:solidFill>
                <a:uFillTx/>
              </a:defRPr>
            </a:pPr>
            <a:r>
              <a:rPr sz="2100" b="1">
                <a:solidFill>
                  <a:srgbClr val="4D4D4D"/>
                </a:solidFill>
                <a:uFill>
                  <a:solidFill>
                    <a:srgbClr val="4D4D4D"/>
                  </a:solidFill>
                </a:uFill>
              </a:rPr>
              <a:t>Redeploy</a:t>
            </a:r>
          </a:p>
        </p:txBody>
      </p:sp>
      <p:sp>
        <p:nvSpPr>
          <p:cNvPr id="583" name="Shape 583"/>
          <p:cNvSpPr/>
          <p:nvPr/>
        </p:nvSpPr>
        <p:spPr>
          <a:xfrm rot="240000">
            <a:off x="2575469" y="2718291"/>
            <a:ext cx="1742962" cy="35066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4D4D4D"/>
                </a:solidFill>
                <a:uFill>
                  <a:solidFill>
                    <a:srgbClr val="4D4D4D"/>
                  </a:solidFill>
                </a:uFill>
              </a:rPr>
              <a:t>Unbind service</a:t>
            </a:r>
          </a:p>
        </p:txBody>
      </p:sp>
      <p:sp>
        <p:nvSpPr>
          <p:cNvPr id="584" name="Shape 584"/>
          <p:cNvSpPr/>
          <p:nvPr/>
        </p:nvSpPr>
        <p:spPr>
          <a:xfrm rot="20868160">
            <a:off x="2594499" y="1614460"/>
            <a:ext cx="1614746" cy="37523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000" b="1"/>
            </a:lvl1pPr>
          </a:lstStyle>
          <a:p>
            <a:pPr lvl="0">
              <a:defRPr sz="1800" b="0">
                <a:solidFill>
                  <a:srgbClr val="000000"/>
                </a:solidFill>
                <a:uFillTx/>
              </a:defRPr>
            </a:pPr>
            <a:r>
              <a:rPr sz="2000" b="1">
                <a:solidFill>
                  <a:srgbClr val="4D4D4D"/>
                </a:solidFill>
                <a:uFill>
                  <a:solidFill>
                    <a:srgbClr val="4D4D4D"/>
                  </a:solidFill>
                </a:uFill>
              </a:rPr>
              <a:t>Bind service</a:t>
            </a:r>
          </a:p>
        </p:txBody>
      </p:sp>
      <p:sp>
        <p:nvSpPr>
          <p:cNvPr id="585" name="Shape 585"/>
          <p:cNvSpPr/>
          <p:nvPr/>
        </p:nvSpPr>
        <p:spPr>
          <a:xfrm rot="420000">
            <a:off x="253469" y="205265"/>
            <a:ext cx="1727260" cy="36294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900" b="1"/>
            </a:lvl1pPr>
          </a:lstStyle>
          <a:p>
            <a:pPr lvl="0">
              <a:defRPr sz="1800" b="0">
                <a:solidFill>
                  <a:srgbClr val="000000"/>
                </a:solidFill>
                <a:uFillTx/>
              </a:defRPr>
            </a:pPr>
            <a:r>
              <a:rPr sz="1900" b="1">
                <a:solidFill>
                  <a:srgbClr val="4D4D4D"/>
                </a:solidFill>
                <a:uFill>
                  <a:solidFill>
                    <a:srgbClr val="4D4D4D"/>
                  </a:solidFill>
                </a:uFill>
              </a:rPr>
              <a:t>Restart server</a:t>
            </a:r>
          </a:p>
        </p:txBody>
      </p:sp>
      <p:sp>
        <p:nvSpPr>
          <p:cNvPr id="586" name="Shape 586"/>
          <p:cNvSpPr/>
          <p:nvPr/>
        </p:nvSpPr>
        <p:spPr>
          <a:xfrm rot="240000">
            <a:off x="2100343" y="2896677"/>
            <a:ext cx="1577427" cy="350663"/>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4D4D4D"/>
                </a:solidFill>
                <a:uFill>
                  <a:solidFill>
                    <a:srgbClr val="4D4D4D"/>
                  </a:solidFill>
                </a:uFill>
              </a:rPr>
              <a:t>Change route</a:t>
            </a:r>
          </a:p>
        </p:txBody>
      </p:sp>
      <p:pic>
        <p:nvPicPr>
          <p:cNvPr id="587" name="pasted-image.png"/>
          <p:cNvPicPr/>
          <p:nvPr/>
        </p:nvPicPr>
        <p:blipFill>
          <a:blip r:embed="rId9">
            <a:extLst/>
          </a:blip>
          <a:stretch>
            <a:fillRect/>
          </a:stretch>
        </p:blipFill>
        <p:spPr>
          <a:xfrm>
            <a:off x="4837883" y="543285"/>
            <a:ext cx="2166406" cy="4332811"/>
          </a:xfrm>
          <a:prstGeom prst="rect">
            <a:avLst/>
          </a:prstGeom>
          <a:ln w="12700">
            <a:miter lim="400000"/>
          </a:ln>
        </p:spPr>
      </p:pic>
      <p:pic>
        <p:nvPicPr>
          <p:cNvPr id="588" name="pasted-image.png"/>
          <p:cNvPicPr/>
          <p:nvPr/>
        </p:nvPicPr>
        <p:blipFill>
          <a:blip r:embed="rId10">
            <a:extLst/>
          </a:blip>
          <a:stretch>
            <a:fillRect/>
          </a:stretch>
        </p:blipFill>
        <p:spPr>
          <a:xfrm>
            <a:off x="6588678" y="2035792"/>
            <a:ext cx="2166406" cy="2502199"/>
          </a:xfrm>
          <a:prstGeom prst="rect">
            <a:avLst/>
          </a:prstGeom>
          <a:ln w="12700">
            <a:miter lim="400000"/>
          </a:ln>
        </p:spPr>
      </p:pic>
      <p:sp>
        <p:nvSpPr>
          <p:cNvPr id="589" name="Shape 589"/>
          <p:cNvSpPr/>
          <p:nvPr/>
        </p:nvSpPr>
        <p:spPr>
          <a:xfrm rot="240000">
            <a:off x="296232" y="1340710"/>
            <a:ext cx="1692286" cy="35066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4D4D4D"/>
                </a:solidFill>
                <a:uFill>
                  <a:solidFill>
                    <a:srgbClr val="4D4D4D"/>
                  </a:solidFill>
                </a:uFill>
              </a:rPr>
              <a:t>Scale Platform</a:t>
            </a:r>
          </a:p>
        </p:txBody>
      </p:sp>
      <p:sp>
        <p:nvSpPr>
          <p:cNvPr id="590" name="Shape 590"/>
          <p:cNvSpPr/>
          <p:nvPr/>
        </p:nvSpPr>
        <p:spPr>
          <a:xfrm rot="20103">
            <a:off x="308678" y="614604"/>
            <a:ext cx="1667394" cy="350663"/>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4D4D4D"/>
                </a:solidFill>
                <a:uFill>
                  <a:solidFill>
                    <a:srgbClr val="4D4D4D"/>
                  </a:solidFill>
                </a:uFill>
              </a:rPr>
              <a:t>Create service</a:t>
            </a:r>
          </a:p>
        </p:txBody>
      </p:sp>
      <p:sp>
        <p:nvSpPr>
          <p:cNvPr id="591" name="Shape 591"/>
          <p:cNvSpPr/>
          <p:nvPr/>
        </p:nvSpPr>
        <p:spPr>
          <a:xfrm rot="20103">
            <a:off x="1398339" y="4271799"/>
            <a:ext cx="1289669" cy="35066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4D4D4D"/>
                </a:solidFill>
                <a:uFill>
                  <a:solidFill>
                    <a:srgbClr val="4D4D4D"/>
                  </a:solidFill>
                </a:uFill>
              </a:rPr>
              <a:t>Delete App</a:t>
            </a:r>
          </a:p>
        </p:txBody>
      </p:sp>
      <p:sp>
        <p:nvSpPr>
          <p:cNvPr id="592" name="Shape 592"/>
          <p:cNvSpPr/>
          <p:nvPr/>
        </p:nvSpPr>
        <p:spPr>
          <a:xfrm rot="21557452">
            <a:off x="1566794" y="6858"/>
            <a:ext cx="2644525" cy="35066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4D4D4D"/>
                </a:solidFill>
                <a:uFill>
                  <a:solidFill>
                    <a:srgbClr val="4D4D4D"/>
                  </a:solidFill>
                </a:uFill>
              </a:rPr>
              <a:t>Blue-green deployment</a:t>
            </a:r>
          </a:p>
        </p:txBody>
      </p:sp>
      <p:sp>
        <p:nvSpPr>
          <p:cNvPr id="593" name="Shape 593"/>
          <p:cNvSpPr/>
          <p:nvPr/>
        </p:nvSpPr>
        <p:spPr>
          <a:xfrm rot="20962820">
            <a:off x="2888276" y="3659767"/>
            <a:ext cx="1526975" cy="387516"/>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100" b="1"/>
            </a:lvl1pPr>
          </a:lstStyle>
          <a:p>
            <a:pPr lvl="0">
              <a:defRPr sz="1800" b="0">
                <a:solidFill>
                  <a:srgbClr val="000000"/>
                </a:solidFill>
                <a:uFillTx/>
              </a:defRPr>
            </a:pPr>
            <a:r>
              <a:rPr sz="2100" b="1">
                <a:solidFill>
                  <a:srgbClr val="4D4D4D"/>
                </a:solidFill>
                <a:uFill>
                  <a:solidFill>
                    <a:srgbClr val="4D4D4D"/>
                  </a:solidFill>
                </a:uFill>
              </a:rPr>
              <a:t>Check logs</a:t>
            </a:r>
          </a:p>
        </p:txBody>
      </p:sp>
      <p:sp>
        <p:nvSpPr>
          <p:cNvPr id="594" name="Shape 594"/>
          <p:cNvSpPr/>
          <p:nvPr/>
        </p:nvSpPr>
        <p:spPr>
          <a:xfrm rot="20962820">
            <a:off x="1732234" y="3598769"/>
            <a:ext cx="2061157" cy="387516"/>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100" b="1"/>
            </a:lvl1pPr>
          </a:lstStyle>
          <a:p>
            <a:pPr lvl="0">
              <a:defRPr sz="1800" b="0">
                <a:solidFill>
                  <a:srgbClr val="000000"/>
                </a:solidFill>
                <a:uFillTx/>
              </a:defRPr>
            </a:pPr>
            <a:r>
              <a:rPr sz="2100" b="1">
                <a:solidFill>
                  <a:srgbClr val="4D4D4D"/>
                </a:solidFill>
                <a:uFill>
                  <a:solidFill>
                    <a:srgbClr val="4D4D4D"/>
                  </a:solidFill>
                </a:uFill>
              </a:rPr>
              <a:t>Escale memory</a:t>
            </a:r>
          </a:p>
        </p:txBody>
      </p:sp>
      <p:sp>
        <p:nvSpPr>
          <p:cNvPr id="595" name="Shape 595"/>
          <p:cNvSpPr/>
          <p:nvPr/>
        </p:nvSpPr>
        <p:spPr>
          <a:xfrm rot="21122439">
            <a:off x="2283981" y="2326913"/>
            <a:ext cx="2098810" cy="350663"/>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4D4D4D"/>
                </a:solidFill>
                <a:uFill>
                  <a:solidFill>
                    <a:srgbClr val="4D4D4D"/>
                  </a:solidFill>
                </a:uFill>
              </a:rPr>
              <a:t>Update app server</a:t>
            </a:r>
          </a:p>
        </p:txBody>
      </p:sp>
      <p:sp>
        <p:nvSpPr>
          <p:cNvPr id="596" name="Shape 596"/>
          <p:cNvSpPr/>
          <p:nvPr/>
        </p:nvSpPr>
        <p:spPr>
          <a:xfrm rot="565034">
            <a:off x="2748591" y="869709"/>
            <a:ext cx="1463240" cy="35066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4D4D4D"/>
                </a:solidFill>
                <a:uFill>
                  <a:solidFill>
                    <a:srgbClr val="4D4D4D"/>
                  </a:solidFill>
                </a:uFill>
              </a:rPr>
              <a:t>Change JDK</a:t>
            </a:r>
          </a:p>
        </p:txBody>
      </p:sp>
      <p:sp>
        <p:nvSpPr>
          <p:cNvPr id="597" name="Shape 597"/>
          <p:cNvSpPr/>
          <p:nvPr/>
        </p:nvSpPr>
        <p:spPr>
          <a:xfrm rot="21148612">
            <a:off x="2118696" y="208723"/>
            <a:ext cx="1501303" cy="35066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4D4D4D"/>
                </a:solidFill>
                <a:uFill>
                  <a:solidFill>
                    <a:srgbClr val="4D4D4D"/>
                  </a:solidFill>
                </a:uFill>
              </a:rPr>
              <a:t>Upgrade app</a:t>
            </a:r>
          </a:p>
        </p:txBody>
      </p:sp>
    </p:spTree>
  </p:cSld>
  <p:clrMapOvr>
    <a:masterClrMapping/>
  </p:clrMapOvr>
  <mc:AlternateContent xmlns:mc="http://schemas.openxmlformats.org/markup-compatibility/2006" xmlns:p14="http://schemas.microsoft.com/office/powerpoint/2010/main">
    <mc:Choice Requires="p14">
      <p:transition p14:dur="0" advClick="0" advTm="1000"/>
    </mc:Choice>
    <mc:Fallback xmlns="">
      <p:transition xmlns:p14="http://schemas.microsoft.com/office/powerpoint/2010/main" advClick="0" advTm="1000"/>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3" presetClass="entr" presetSubtype="16" fill="hold" grpId="1" nodeType="clickEffect">
                                  <p:stCondLst>
                                    <p:cond delay="0"/>
                                  </p:stCondLst>
                                  <p:iterate>
                                    <p:tmAbs val="0"/>
                                  </p:iterate>
                                  <p:childTnLst>
                                    <p:set>
                                      <p:cBhvr>
                                        <p:cTn id="6" fill="hold"/>
                                        <p:tgtEl>
                                          <p:spTgt spid="576"/>
                                        </p:tgtEl>
                                        <p:attrNameLst>
                                          <p:attrName>style.visibility</p:attrName>
                                        </p:attrNameLst>
                                      </p:cBhvr>
                                      <p:to>
                                        <p:strVal val="visible"/>
                                      </p:to>
                                    </p:set>
                                    <p:anim calcmode="lin" valueType="num">
                                      <p:cBhvr>
                                        <p:cTn id="7" dur="500" fill="hold"/>
                                        <p:tgtEl>
                                          <p:spTgt spid="576"/>
                                        </p:tgtEl>
                                        <p:attrNameLst>
                                          <p:attrName>ppt_w</p:attrName>
                                        </p:attrNameLst>
                                      </p:cBhvr>
                                      <p:tavLst>
                                        <p:tav tm="0">
                                          <p:val>
                                            <p:fltVal val="0"/>
                                          </p:val>
                                        </p:tav>
                                        <p:tav tm="100000">
                                          <p:val>
                                            <p:strVal val="#ppt_w"/>
                                          </p:val>
                                        </p:tav>
                                      </p:tavLst>
                                    </p:anim>
                                    <p:anim calcmode="lin" valueType="num">
                                      <p:cBhvr>
                                        <p:cTn id="8" dur="500" fill="hold"/>
                                        <p:tgtEl>
                                          <p:spTgt spid="576"/>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grpId="2" nodeType="clickEffect">
                                  <p:stCondLst>
                                    <p:cond delay="0"/>
                                  </p:stCondLst>
                                  <p:iterate>
                                    <p:tmAbs val="0"/>
                                  </p:iterate>
                                  <p:childTnLst>
                                    <p:set>
                                      <p:cBhvr>
                                        <p:cTn id="12" fill="hold"/>
                                        <p:tgtEl>
                                          <p:spTgt spid="577"/>
                                        </p:tgtEl>
                                        <p:attrNameLst>
                                          <p:attrName>style.visibility</p:attrName>
                                        </p:attrNameLst>
                                      </p:cBhvr>
                                      <p:to>
                                        <p:strVal val="visible"/>
                                      </p:to>
                                    </p:set>
                                    <p:anim calcmode="lin" valueType="num">
                                      <p:cBhvr>
                                        <p:cTn id="13" dur="500" fill="hold"/>
                                        <p:tgtEl>
                                          <p:spTgt spid="577"/>
                                        </p:tgtEl>
                                        <p:attrNameLst>
                                          <p:attrName>ppt_w</p:attrName>
                                        </p:attrNameLst>
                                      </p:cBhvr>
                                      <p:tavLst>
                                        <p:tav tm="0">
                                          <p:val>
                                            <p:fltVal val="0"/>
                                          </p:val>
                                        </p:tav>
                                        <p:tav tm="100000">
                                          <p:val>
                                            <p:strVal val="#ppt_w"/>
                                          </p:val>
                                        </p:tav>
                                      </p:tavLst>
                                    </p:anim>
                                    <p:anim calcmode="lin" valueType="num">
                                      <p:cBhvr>
                                        <p:cTn id="14" dur="500" fill="hold"/>
                                        <p:tgtEl>
                                          <p:spTgt spid="577"/>
                                        </p:tgtEl>
                                        <p:attrNameLst>
                                          <p:attrName>ppt_h</p:attrName>
                                        </p:attrNameLst>
                                      </p:cBhvr>
                                      <p:tavLst>
                                        <p:tav tm="0">
                                          <p:val>
                                            <p:fltVal val="0"/>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23" presetClass="entr" presetSubtype="16" fill="hold" grpId="3" nodeType="clickEffect">
                                  <p:stCondLst>
                                    <p:cond delay="0"/>
                                  </p:stCondLst>
                                  <p:iterate>
                                    <p:tmAbs val="0"/>
                                  </p:iterate>
                                  <p:childTnLst>
                                    <p:set>
                                      <p:cBhvr>
                                        <p:cTn id="18" fill="hold"/>
                                        <p:tgtEl>
                                          <p:spTgt spid="578"/>
                                        </p:tgtEl>
                                        <p:attrNameLst>
                                          <p:attrName>style.visibility</p:attrName>
                                        </p:attrNameLst>
                                      </p:cBhvr>
                                      <p:to>
                                        <p:strVal val="visible"/>
                                      </p:to>
                                    </p:set>
                                    <p:anim calcmode="lin" valueType="num">
                                      <p:cBhvr>
                                        <p:cTn id="19" dur="350" fill="hold"/>
                                        <p:tgtEl>
                                          <p:spTgt spid="578"/>
                                        </p:tgtEl>
                                        <p:attrNameLst>
                                          <p:attrName>ppt_w</p:attrName>
                                        </p:attrNameLst>
                                      </p:cBhvr>
                                      <p:tavLst>
                                        <p:tav tm="0">
                                          <p:val>
                                            <p:fltVal val="0"/>
                                          </p:val>
                                        </p:tav>
                                        <p:tav tm="100000">
                                          <p:val>
                                            <p:strVal val="#ppt_w"/>
                                          </p:val>
                                        </p:tav>
                                      </p:tavLst>
                                    </p:anim>
                                    <p:anim calcmode="lin" valueType="num">
                                      <p:cBhvr>
                                        <p:cTn id="20" dur="350" fill="hold"/>
                                        <p:tgtEl>
                                          <p:spTgt spid="578"/>
                                        </p:tgtEl>
                                        <p:attrNameLst>
                                          <p:attrName>ppt_h</p:attrName>
                                        </p:attrNameLst>
                                      </p:cBhvr>
                                      <p:tavLst>
                                        <p:tav tm="0">
                                          <p:val>
                                            <p:fltVal val="0"/>
                                          </p:val>
                                        </p:tav>
                                        <p:tav tm="100000">
                                          <p:val>
                                            <p:strVal val="#ppt_h"/>
                                          </p:val>
                                        </p:tav>
                                      </p:tavLst>
                                    </p:anim>
                                  </p:childTnLst>
                                </p:cTn>
                              </p:par>
                            </p:childTnLst>
                          </p:cTn>
                        </p:par>
                      </p:childTnLst>
                    </p:cTn>
                  </p:par>
                  <p:par>
                    <p:cTn id="21" fill="hold">
                      <p:stCondLst>
                        <p:cond delay="indefinite"/>
                      </p:stCondLst>
                      <p:childTnLst>
                        <p:par>
                          <p:cTn id="22" fill="hold">
                            <p:stCondLst>
                              <p:cond delay="0"/>
                            </p:stCondLst>
                            <p:childTnLst>
                              <p:par>
                                <p:cTn id="23" presetID="23" presetClass="entr" presetSubtype="16" fill="hold" grpId="4" nodeType="clickEffect">
                                  <p:stCondLst>
                                    <p:cond delay="0"/>
                                  </p:stCondLst>
                                  <p:iterate>
                                    <p:tmAbs val="0"/>
                                  </p:iterate>
                                  <p:childTnLst>
                                    <p:set>
                                      <p:cBhvr>
                                        <p:cTn id="24" fill="hold"/>
                                        <p:tgtEl>
                                          <p:spTgt spid="579"/>
                                        </p:tgtEl>
                                        <p:attrNameLst>
                                          <p:attrName>style.visibility</p:attrName>
                                        </p:attrNameLst>
                                      </p:cBhvr>
                                      <p:to>
                                        <p:strVal val="visible"/>
                                      </p:to>
                                    </p:set>
                                    <p:anim calcmode="lin" valueType="num">
                                      <p:cBhvr>
                                        <p:cTn id="25" dur="250" fill="hold"/>
                                        <p:tgtEl>
                                          <p:spTgt spid="579"/>
                                        </p:tgtEl>
                                        <p:attrNameLst>
                                          <p:attrName>ppt_w</p:attrName>
                                        </p:attrNameLst>
                                      </p:cBhvr>
                                      <p:tavLst>
                                        <p:tav tm="0">
                                          <p:val>
                                            <p:fltVal val="0"/>
                                          </p:val>
                                        </p:tav>
                                        <p:tav tm="100000">
                                          <p:val>
                                            <p:strVal val="#ppt_w"/>
                                          </p:val>
                                        </p:tav>
                                      </p:tavLst>
                                    </p:anim>
                                    <p:anim calcmode="lin" valueType="num">
                                      <p:cBhvr>
                                        <p:cTn id="26" dur="250" fill="hold"/>
                                        <p:tgtEl>
                                          <p:spTgt spid="579"/>
                                        </p:tgtEl>
                                        <p:attrNameLst>
                                          <p:attrName>ppt_h</p:attrName>
                                        </p:attrNameLst>
                                      </p:cBhvr>
                                      <p:tavLst>
                                        <p:tav tm="0">
                                          <p:val>
                                            <p:fltVal val="0"/>
                                          </p:val>
                                        </p:tav>
                                        <p:tav tm="100000">
                                          <p:val>
                                            <p:strVal val="#ppt_h"/>
                                          </p:val>
                                        </p:tav>
                                      </p:tavLst>
                                    </p:anim>
                                  </p:childTnLst>
                                </p:cTn>
                              </p:par>
                            </p:childTnLst>
                          </p:cTn>
                        </p:par>
                      </p:childTnLst>
                    </p:cTn>
                  </p:par>
                  <p:par>
                    <p:cTn id="27" fill="hold">
                      <p:stCondLst>
                        <p:cond delay="indefinite"/>
                      </p:stCondLst>
                      <p:childTnLst>
                        <p:par>
                          <p:cTn id="28" fill="hold">
                            <p:stCondLst>
                              <p:cond delay="0"/>
                            </p:stCondLst>
                            <p:childTnLst>
                              <p:par>
                                <p:cTn id="29" presetID="23" presetClass="entr" presetSubtype="16" fill="hold" grpId="5" nodeType="clickEffect">
                                  <p:stCondLst>
                                    <p:cond delay="0"/>
                                  </p:stCondLst>
                                  <p:iterate>
                                    <p:tmAbs val="0"/>
                                  </p:iterate>
                                  <p:childTnLst>
                                    <p:set>
                                      <p:cBhvr>
                                        <p:cTn id="30" fill="hold"/>
                                        <p:tgtEl>
                                          <p:spTgt spid="580"/>
                                        </p:tgtEl>
                                        <p:attrNameLst>
                                          <p:attrName>style.visibility</p:attrName>
                                        </p:attrNameLst>
                                      </p:cBhvr>
                                      <p:to>
                                        <p:strVal val="visible"/>
                                      </p:to>
                                    </p:set>
                                    <p:anim calcmode="lin" valueType="num">
                                      <p:cBhvr>
                                        <p:cTn id="31" dur="200" fill="hold"/>
                                        <p:tgtEl>
                                          <p:spTgt spid="580"/>
                                        </p:tgtEl>
                                        <p:attrNameLst>
                                          <p:attrName>ppt_w</p:attrName>
                                        </p:attrNameLst>
                                      </p:cBhvr>
                                      <p:tavLst>
                                        <p:tav tm="0">
                                          <p:val>
                                            <p:fltVal val="0"/>
                                          </p:val>
                                        </p:tav>
                                        <p:tav tm="100000">
                                          <p:val>
                                            <p:strVal val="#ppt_w"/>
                                          </p:val>
                                        </p:tav>
                                      </p:tavLst>
                                    </p:anim>
                                    <p:anim calcmode="lin" valueType="num">
                                      <p:cBhvr>
                                        <p:cTn id="32" dur="200" fill="hold"/>
                                        <p:tgtEl>
                                          <p:spTgt spid="580"/>
                                        </p:tgtEl>
                                        <p:attrNameLst>
                                          <p:attrName>ppt_h</p:attrName>
                                        </p:attrNameLst>
                                      </p:cBhvr>
                                      <p:tavLst>
                                        <p:tav tm="0">
                                          <p:val>
                                            <p:fltVal val="0"/>
                                          </p:val>
                                        </p:tav>
                                        <p:tav tm="100000">
                                          <p:val>
                                            <p:strVal val="#ppt_h"/>
                                          </p:val>
                                        </p:tav>
                                      </p:tavLst>
                                    </p:anim>
                                  </p:childTnLst>
                                </p:cTn>
                              </p:par>
                            </p:childTnLst>
                          </p:cTn>
                        </p:par>
                      </p:childTnLst>
                    </p:cTn>
                  </p:par>
                  <p:par>
                    <p:cTn id="33" fill="hold">
                      <p:stCondLst>
                        <p:cond delay="indefinite"/>
                      </p:stCondLst>
                      <p:childTnLst>
                        <p:par>
                          <p:cTn id="34" fill="hold">
                            <p:stCondLst>
                              <p:cond delay="0"/>
                            </p:stCondLst>
                            <p:childTnLst>
                              <p:par>
                                <p:cTn id="35" presetID="23" presetClass="entr" presetSubtype="16" fill="hold" grpId="6" nodeType="clickEffect">
                                  <p:stCondLst>
                                    <p:cond delay="0"/>
                                  </p:stCondLst>
                                  <p:iterate>
                                    <p:tmAbs val="0"/>
                                  </p:iterate>
                                  <p:childTnLst>
                                    <p:set>
                                      <p:cBhvr>
                                        <p:cTn id="36" fill="hold"/>
                                        <p:tgtEl>
                                          <p:spTgt spid="581"/>
                                        </p:tgtEl>
                                        <p:attrNameLst>
                                          <p:attrName>style.visibility</p:attrName>
                                        </p:attrNameLst>
                                      </p:cBhvr>
                                      <p:to>
                                        <p:strVal val="visible"/>
                                      </p:to>
                                    </p:set>
                                    <p:anim calcmode="lin" valueType="num">
                                      <p:cBhvr>
                                        <p:cTn id="37" dur="250" fill="hold"/>
                                        <p:tgtEl>
                                          <p:spTgt spid="581"/>
                                        </p:tgtEl>
                                        <p:attrNameLst>
                                          <p:attrName>ppt_w</p:attrName>
                                        </p:attrNameLst>
                                      </p:cBhvr>
                                      <p:tavLst>
                                        <p:tav tm="0">
                                          <p:val>
                                            <p:fltVal val="0"/>
                                          </p:val>
                                        </p:tav>
                                        <p:tav tm="100000">
                                          <p:val>
                                            <p:strVal val="#ppt_w"/>
                                          </p:val>
                                        </p:tav>
                                      </p:tavLst>
                                    </p:anim>
                                    <p:anim calcmode="lin" valueType="num">
                                      <p:cBhvr>
                                        <p:cTn id="38" dur="250" fill="hold"/>
                                        <p:tgtEl>
                                          <p:spTgt spid="581"/>
                                        </p:tgtEl>
                                        <p:attrNameLst>
                                          <p:attrName>ppt_h</p:attrName>
                                        </p:attrNameLst>
                                      </p:cBhvr>
                                      <p:tavLst>
                                        <p:tav tm="0">
                                          <p:val>
                                            <p:fltVal val="0"/>
                                          </p:val>
                                        </p:tav>
                                        <p:tav tm="100000">
                                          <p:val>
                                            <p:strVal val="#ppt_h"/>
                                          </p:val>
                                        </p:tav>
                                      </p:tavLst>
                                    </p:anim>
                                  </p:childTnLst>
                                </p:cTn>
                              </p:par>
                            </p:childTnLst>
                          </p:cTn>
                        </p:par>
                      </p:childTnLst>
                    </p:cTn>
                  </p:par>
                  <p:par>
                    <p:cTn id="39" fill="hold">
                      <p:stCondLst>
                        <p:cond delay="indefinite"/>
                      </p:stCondLst>
                      <p:childTnLst>
                        <p:par>
                          <p:cTn id="40" fill="hold">
                            <p:stCondLst>
                              <p:cond delay="0"/>
                            </p:stCondLst>
                            <p:childTnLst>
                              <p:par>
                                <p:cTn id="41" presetID="23" presetClass="entr" presetSubtype="16" fill="hold" grpId="7" nodeType="clickEffect">
                                  <p:stCondLst>
                                    <p:cond delay="0"/>
                                  </p:stCondLst>
                                  <p:iterate>
                                    <p:tmAbs val="0"/>
                                  </p:iterate>
                                  <p:childTnLst>
                                    <p:set>
                                      <p:cBhvr>
                                        <p:cTn id="42" fill="hold"/>
                                        <p:tgtEl>
                                          <p:spTgt spid="582"/>
                                        </p:tgtEl>
                                        <p:attrNameLst>
                                          <p:attrName>style.visibility</p:attrName>
                                        </p:attrNameLst>
                                      </p:cBhvr>
                                      <p:to>
                                        <p:strVal val="visible"/>
                                      </p:to>
                                    </p:set>
                                    <p:anim calcmode="lin" valueType="num">
                                      <p:cBhvr>
                                        <p:cTn id="43" dur="100" fill="hold"/>
                                        <p:tgtEl>
                                          <p:spTgt spid="582"/>
                                        </p:tgtEl>
                                        <p:attrNameLst>
                                          <p:attrName>ppt_w</p:attrName>
                                        </p:attrNameLst>
                                      </p:cBhvr>
                                      <p:tavLst>
                                        <p:tav tm="0">
                                          <p:val>
                                            <p:fltVal val="0"/>
                                          </p:val>
                                        </p:tav>
                                        <p:tav tm="100000">
                                          <p:val>
                                            <p:strVal val="#ppt_w"/>
                                          </p:val>
                                        </p:tav>
                                      </p:tavLst>
                                    </p:anim>
                                    <p:anim calcmode="lin" valueType="num">
                                      <p:cBhvr>
                                        <p:cTn id="44" dur="100" fill="hold"/>
                                        <p:tgtEl>
                                          <p:spTgt spid="582"/>
                                        </p:tgtEl>
                                        <p:attrNameLst>
                                          <p:attrName>ppt_h</p:attrName>
                                        </p:attrNameLst>
                                      </p:cBhvr>
                                      <p:tavLst>
                                        <p:tav tm="0">
                                          <p:val>
                                            <p:fltVal val="0"/>
                                          </p:val>
                                        </p:tav>
                                        <p:tav tm="100000">
                                          <p:val>
                                            <p:strVal val="#ppt_h"/>
                                          </p:val>
                                        </p:tav>
                                      </p:tavLst>
                                    </p:anim>
                                  </p:childTnLst>
                                </p:cTn>
                              </p:par>
                            </p:childTnLst>
                          </p:cTn>
                        </p:par>
                        <p:par>
                          <p:cTn id="45" fill="hold">
                            <p:stCondLst>
                              <p:cond delay="100"/>
                            </p:stCondLst>
                            <p:childTnLst>
                              <p:par>
                                <p:cTn id="46" presetID="23" presetClass="entr" presetSubtype="16" fill="hold" grpId="8" nodeType="afterEffect">
                                  <p:stCondLst>
                                    <p:cond delay="0"/>
                                  </p:stCondLst>
                                  <p:iterate>
                                    <p:tmAbs val="0"/>
                                  </p:iterate>
                                  <p:childTnLst>
                                    <p:set>
                                      <p:cBhvr>
                                        <p:cTn id="47" fill="hold"/>
                                        <p:tgtEl>
                                          <p:spTgt spid="583"/>
                                        </p:tgtEl>
                                        <p:attrNameLst>
                                          <p:attrName>style.visibility</p:attrName>
                                        </p:attrNameLst>
                                      </p:cBhvr>
                                      <p:to>
                                        <p:strVal val="visible"/>
                                      </p:to>
                                    </p:set>
                                    <p:anim calcmode="lin" valueType="num">
                                      <p:cBhvr>
                                        <p:cTn id="48" dur="150" fill="hold"/>
                                        <p:tgtEl>
                                          <p:spTgt spid="583"/>
                                        </p:tgtEl>
                                        <p:attrNameLst>
                                          <p:attrName>ppt_w</p:attrName>
                                        </p:attrNameLst>
                                      </p:cBhvr>
                                      <p:tavLst>
                                        <p:tav tm="0">
                                          <p:val>
                                            <p:fltVal val="0"/>
                                          </p:val>
                                        </p:tav>
                                        <p:tav tm="100000">
                                          <p:val>
                                            <p:strVal val="#ppt_w"/>
                                          </p:val>
                                        </p:tav>
                                      </p:tavLst>
                                    </p:anim>
                                    <p:anim calcmode="lin" valueType="num">
                                      <p:cBhvr>
                                        <p:cTn id="49" dur="150" fill="hold"/>
                                        <p:tgtEl>
                                          <p:spTgt spid="583"/>
                                        </p:tgtEl>
                                        <p:attrNameLst>
                                          <p:attrName>ppt_h</p:attrName>
                                        </p:attrNameLst>
                                      </p:cBhvr>
                                      <p:tavLst>
                                        <p:tav tm="0">
                                          <p:val>
                                            <p:fltVal val="0"/>
                                          </p:val>
                                        </p:tav>
                                        <p:tav tm="100000">
                                          <p:val>
                                            <p:strVal val="#ppt_h"/>
                                          </p:val>
                                        </p:tav>
                                      </p:tavLst>
                                    </p:anim>
                                  </p:childTnLst>
                                </p:cTn>
                              </p:par>
                            </p:childTnLst>
                          </p:cTn>
                        </p:par>
                        <p:par>
                          <p:cTn id="50" fill="hold">
                            <p:stCondLst>
                              <p:cond delay="250"/>
                            </p:stCondLst>
                            <p:childTnLst>
                              <p:par>
                                <p:cTn id="51" presetID="23" presetClass="entr" presetSubtype="16" fill="hold" grpId="9" nodeType="afterEffect">
                                  <p:stCondLst>
                                    <p:cond delay="0"/>
                                  </p:stCondLst>
                                  <p:iterate>
                                    <p:tmAbs val="0"/>
                                  </p:iterate>
                                  <p:childTnLst>
                                    <p:set>
                                      <p:cBhvr>
                                        <p:cTn id="52" fill="hold"/>
                                        <p:tgtEl>
                                          <p:spTgt spid="584"/>
                                        </p:tgtEl>
                                        <p:attrNameLst>
                                          <p:attrName>style.visibility</p:attrName>
                                        </p:attrNameLst>
                                      </p:cBhvr>
                                      <p:to>
                                        <p:strVal val="visible"/>
                                      </p:to>
                                    </p:set>
                                    <p:anim calcmode="lin" valueType="num">
                                      <p:cBhvr>
                                        <p:cTn id="53" dur="200" fill="hold"/>
                                        <p:tgtEl>
                                          <p:spTgt spid="584"/>
                                        </p:tgtEl>
                                        <p:attrNameLst>
                                          <p:attrName>ppt_w</p:attrName>
                                        </p:attrNameLst>
                                      </p:cBhvr>
                                      <p:tavLst>
                                        <p:tav tm="0">
                                          <p:val>
                                            <p:fltVal val="0"/>
                                          </p:val>
                                        </p:tav>
                                        <p:tav tm="100000">
                                          <p:val>
                                            <p:strVal val="#ppt_w"/>
                                          </p:val>
                                        </p:tav>
                                      </p:tavLst>
                                    </p:anim>
                                    <p:anim calcmode="lin" valueType="num">
                                      <p:cBhvr>
                                        <p:cTn id="54" dur="200" fill="hold"/>
                                        <p:tgtEl>
                                          <p:spTgt spid="584"/>
                                        </p:tgtEl>
                                        <p:attrNameLst>
                                          <p:attrName>ppt_h</p:attrName>
                                        </p:attrNameLst>
                                      </p:cBhvr>
                                      <p:tavLst>
                                        <p:tav tm="0">
                                          <p:val>
                                            <p:fltVal val="0"/>
                                          </p:val>
                                        </p:tav>
                                        <p:tav tm="100000">
                                          <p:val>
                                            <p:strVal val="#ppt_h"/>
                                          </p:val>
                                        </p:tav>
                                      </p:tavLst>
                                    </p:anim>
                                  </p:childTnLst>
                                </p:cTn>
                              </p:par>
                            </p:childTnLst>
                          </p:cTn>
                        </p:par>
                        <p:par>
                          <p:cTn id="55" fill="hold">
                            <p:stCondLst>
                              <p:cond delay="450"/>
                            </p:stCondLst>
                            <p:childTnLst>
                              <p:par>
                                <p:cTn id="56" presetID="23" presetClass="entr" presetSubtype="16" fill="hold" grpId="10" nodeType="afterEffect">
                                  <p:stCondLst>
                                    <p:cond delay="0"/>
                                  </p:stCondLst>
                                  <p:iterate>
                                    <p:tmAbs val="0"/>
                                  </p:iterate>
                                  <p:childTnLst>
                                    <p:set>
                                      <p:cBhvr>
                                        <p:cTn id="57" fill="hold"/>
                                        <p:tgtEl>
                                          <p:spTgt spid="585"/>
                                        </p:tgtEl>
                                        <p:attrNameLst>
                                          <p:attrName>style.visibility</p:attrName>
                                        </p:attrNameLst>
                                      </p:cBhvr>
                                      <p:to>
                                        <p:strVal val="visible"/>
                                      </p:to>
                                    </p:set>
                                    <p:anim calcmode="lin" valueType="num">
                                      <p:cBhvr>
                                        <p:cTn id="58" dur="100" fill="hold"/>
                                        <p:tgtEl>
                                          <p:spTgt spid="585"/>
                                        </p:tgtEl>
                                        <p:attrNameLst>
                                          <p:attrName>ppt_w</p:attrName>
                                        </p:attrNameLst>
                                      </p:cBhvr>
                                      <p:tavLst>
                                        <p:tav tm="0">
                                          <p:val>
                                            <p:fltVal val="0"/>
                                          </p:val>
                                        </p:tav>
                                        <p:tav tm="100000">
                                          <p:val>
                                            <p:strVal val="#ppt_w"/>
                                          </p:val>
                                        </p:tav>
                                      </p:tavLst>
                                    </p:anim>
                                    <p:anim calcmode="lin" valueType="num">
                                      <p:cBhvr>
                                        <p:cTn id="59" dur="100" fill="hold"/>
                                        <p:tgtEl>
                                          <p:spTgt spid="585"/>
                                        </p:tgtEl>
                                        <p:attrNameLst>
                                          <p:attrName>ppt_h</p:attrName>
                                        </p:attrNameLst>
                                      </p:cBhvr>
                                      <p:tavLst>
                                        <p:tav tm="0">
                                          <p:val>
                                            <p:fltVal val="0"/>
                                          </p:val>
                                        </p:tav>
                                        <p:tav tm="100000">
                                          <p:val>
                                            <p:strVal val="#ppt_h"/>
                                          </p:val>
                                        </p:tav>
                                      </p:tavLst>
                                    </p:anim>
                                  </p:childTnLst>
                                </p:cTn>
                              </p:par>
                            </p:childTnLst>
                          </p:cTn>
                        </p:par>
                        <p:par>
                          <p:cTn id="60" fill="hold">
                            <p:stCondLst>
                              <p:cond delay="550"/>
                            </p:stCondLst>
                            <p:childTnLst>
                              <p:par>
                                <p:cTn id="61" presetID="23" presetClass="entr" presetSubtype="16" fill="hold" grpId="11" nodeType="afterEffect">
                                  <p:stCondLst>
                                    <p:cond delay="0"/>
                                  </p:stCondLst>
                                  <p:iterate>
                                    <p:tmAbs val="0"/>
                                  </p:iterate>
                                  <p:childTnLst>
                                    <p:set>
                                      <p:cBhvr>
                                        <p:cTn id="62" fill="hold"/>
                                        <p:tgtEl>
                                          <p:spTgt spid="586"/>
                                        </p:tgtEl>
                                        <p:attrNameLst>
                                          <p:attrName>style.visibility</p:attrName>
                                        </p:attrNameLst>
                                      </p:cBhvr>
                                      <p:to>
                                        <p:strVal val="visible"/>
                                      </p:to>
                                    </p:set>
                                    <p:anim calcmode="lin" valueType="num">
                                      <p:cBhvr>
                                        <p:cTn id="63" dur="150" fill="hold"/>
                                        <p:tgtEl>
                                          <p:spTgt spid="586"/>
                                        </p:tgtEl>
                                        <p:attrNameLst>
                                          <p:attrName>ppt_w</p:attrName>
                                        </p:attrNameLst>
                                      </p:cBhvr>
                                      <p:tavLst>
                                        <p:tav tm="0">
                                          <p:val>
                                            <p:fltVal val="0"/>
                                          </p:val>
                                        </p:tav>
                                        <p:tav tm="100000">
                                          <p:val>
                                            <p:strVal val="#ppt_w"/>
                                          </p:val>
                                        </p:tav>
                                      </p:tavLst>
                                    </p:anim>
                                    <p:anim calcmode="lin" valueType="num">
                                      <p:cBhvr>
                                        <p:cTn id="64" dur="150" fill="hold"/>
                                        <p:tgtEl>
                                          <p:spTgt spid="586"/>
                                        </p:tgtEl>
                                        <p:attrNameLst>
                                          <p:attrName>ppt_h</p:attrName>
                                        </p:attrNameLst>
                                      </p:cBhvr>
                                      <p:tavLst>
                                        <p:tav tm="0">
                                          <p:val>
                                            <p:fltVal val="0"/>
                                          </p:val>
                                        </p:tav>
                                        <p:tav tm="100000">
                                          <p:val>
                                            <p:strVal val="#ppt_h"/>
                                          </p:val>
                                        </p:tav>
                                      </p:tavLst>
                                    </p:anim>
                                  </p:childTnLst>
                                </p:cTn>
                              </p:par>
                            </p:childTnLst>
                          </p:cTn>
                        </p:par>
                        <p:par>
                          <p:cTn id="65" fill="hold">
                            <p:stCondLst>
                              <p:cond delay="700"/>
                            </p:stCondLst>
                            <p:childTnLst>
                              <p:par>
                                <p:cTn id="66" presetID="23" presetClass="entr" presetSubtype="16" fill="hold" grpId="12" nodeType="afterEffect">
                                  <p:stCondLst>
                                    <p:cond delay="0"/>
                                  </p:stCondLst>
                                  <p:iterate>
                                    <p:tmAbs val="0"/>
                                  </p:iterate>
                                  <p:childTnLst>
                                    <p:set>
                                      <p:cBhvr>
                                        <p:cTn id="67" fill="hold"/>
                                        <p:tgtEl>
                                          <p:spTgt spid="589"/>
                                        </p:tgtEl>
                                        <p:attrNameLst>
                                          <p:attrName>style.visibility</p:attrName>
                                        </p:attrNameLst>
                                      </p:cBhvr>
                                      <p:to>
                                        <p:strVal val="visible"/>
                                      </p:to>
                                    </p:set>
                                    <p:anim calcmode="lin" valueType="num">
                                      <p:cBhvr>
                                        <p:cTn id="68" dur="150" fill="hold"/>
                                        <p:tgtEl>
                                          <p:spTgt spid="589"/>
                                        </p:tgtEl>
                                        <p:attrNameLst>
                                          <p:attrName>ppt_w</p:attrName>
                                        </p:attrNameLst>
                                      </p:cBhvr>
                                      <p:tavLst>
                                        <p:tav tm="0">
                                          <p:val>
                                            <p:fltVal val="0"/>
                                          </p:val>
                                        </p:tav>
                                        <p:tav tm="100000">
                                          <p:val>
                                            <p:strVal val="#ppt_w"/>
                                          </p:val>
                                        </p:tav>
                                      </p:tavLst>
                                    </p:anim>
                                    <p:anim calcmode="lin" valueType="num">
                                      <p:cBhvr>
                                        <p:cTn id="69" dur="150" fill="hold"/>
                                        <p:tgtEl>
                                          <p:spTgt spid="589"/>
                                        </p:tgtEl>
                                        <p:attrNameLst>
                                          <p:attrName>ppt_h</p:attrName>
                                        </p:attrNameLst>
                                      </p:cBhvr>
                                      <p:tavLst>
                                        <p:tav tm="0">
                                          <p:val>
                                            <p:fltVal val="0"/>
                                          </p:val>
                                        </p:tav>
                                        <p:tav tm="100000">
                                          <p:val>
                                            <p:strVal val="#ppt_h"/>
                                          </p:val>
                                        </p:tav>
                                      </p:tavLst>
                                    </p:anim>
                                  </p:childTnLst>
                                </p:cTn>
                              </p:par>
                            </p:childTnLst>
                          </p:cTn>
                        </p:par>
                        <p:par>
                          <p:cTn id="70" fill="hold">
                            <p:stCondLst>
                              <p:cond delay="850"/>
                            </p:stCondLst>
                            <p:childTnLst>
                              <p:par>
                                <p:cTn id="71" presetID="23" presetClass="entr" presetSubtype="16" fill="hold" grpId="13" nodeType="afterEffect">
                                  <p:stCondLst>
                                    <p:cond delay="0"/>
                                  </p:stCondLst>
                                  <p:iterate>
                                    <p:tmAbs val="0"/>
                                  </p:iterate>
                                  <p:childTnLst>
                                    <p:set>
                                      <p:cBhvr>
                                        <p:cTn id="72" fill="hold"/>
                                        <p:tgtEl>
                                          <p:spTgt spid="590"/>
                                        </p:tgtEl>
                                        <p:attrNameLst>
                                          <p:attrName>style.visibility</p:attrName>
                                        </p:attrNameLst>
                                      </p:cBhvr>
                                      <p:to>
                                        <p:strVal val="visible"/>
                                      </p:to>
                                    </p:set>
                                    <p:anim calcmode="lin" valueType="num">
                                      <p:cBhvr>
                                        <p:cTn id="73" dur="150" fill="hold"/>
                                        <p:tgtEl>
                                          <p:spTgt spid="590"/>
                                        </p:tgtEl>
                                        <p:attrNameLst>
                                          <p:attrName>ppt_w</p:attrName>
                                        </p:attrNameLst>
                                      </p:cBhvr>
                                      <p:tavLst>
                                        <p:tav tm="0">
                                          <p:val>
                                            <p:fltVal val="0"/>
                                          </p:val>
                                        </p:tav>
                                        <p:tav tm="100000">
                                          <p:val>
                                            <p:strVal val="#ppt_w"/>
                                          </p:val>
                                        </p:tav>
                                      </p:tavLst>
                                    </p:anim>
                                    <p:anim calcmode="lin" valueType="num">
                                      <p:cBhvr>
                                        <p:cTn id="74" dur="150" fill="hold"/>
                                        <p:tgtEl>
                                          <p:spTgt spid="590"/>
                                        </p:tgtEl>
                                        <p:attrNameLst>
                                          <p:attrName>ppt_h</p:attrName>
                                        </p:attrNameLst>
                                      </p:cBhvr>
                                      <p:tavLst>
                                        <p:tav tm="0">
                                          <p:val>
                                            <p:fltVal val="0"/>
                                          </p:val>
                                        </p:tav>
                                        <p:tav tm="100000">
                                          <p:val>
                                            <p:strVal val="#ppt_h"/>
                                          </p:val>
                                        </p:tav>
                                      </p:tavLst>
                                    </p:anim>
                                  </p:childTnLst>
                                </p:cTn>
                              </p:par>
                            </p:childTnLst>
                          </p:cTn>
                        </p:par>
                        <p:par>
                          <p:cTn id="75" fill="hold">
                            <p:stCondLst>
                              <p:cond delay="1000"/>
                            </p:stCondLst>
                            <p:childTnLst>
                              <p:par>
                                <p:cTn id="76" presetID="23" presetClass="entr" presetSubtype="16" fill="hold" grpId="14" nodeType="afterEffect">
                                  <p:stCondLst>
                                    <p:cond delay="0"/>
                                  </p:stCondLst>
                                  <p:iterate>
                                    <p:tmAbs val="0"/>
                                  </p:iterate>
                                  <p:childTnLst>
                                    <p:set>
                                      <p:cBhvr>
                                        <p:cTn id="77" fill="hold"/>
                                        <p:tgtEl>
                                          <p:spTgt spid="591"/>
                                        </p:tgtEl>
                                        <p:attrNameLst>
                                          <p:attrName>style.visibility</p:attrName>
                                        </p:attrNameLst>
                                      </p:cBhvr>
                                      <p:to>
                                        <p:strVal val="visible"/>
                                      </p:to>
                                    </p:set>
                                    <p:anim calcmode="lin" valueType="num">
                                      <p:cBhvr>
                                        <p:cTn id="78" dur="150" fill="hold"/>
                                        <p:tgtEl>
                                          <p:spTgt spid="591"/>
                                        </p:tgtEl>
                                        <p:attrNameLst>
                                          <p:attrName>ppt_w</p:attrName>
                                        </p:attrNameLst>
                                      </p:cBhvr>
                                      <p:tavLst>
                                        <p:tav tm="0">
                                          <p:val>
                                            <p:fltVal val="0"/>
                                          </p:val>
                                        </p:tav>
                                        <p:tav tm="100000">
                                          <p:val>
                                            <p:strVal val="#ppt_w"/>
                                          </p:val>
                                        </p:tav>
                                      </p:tavLst>
                                    </p:anim>
                                    <p:anim calcmode="lin" valueType="num">
                                      <p:cBhvr>
                                        <p:cTn id="79" dur="150" fill="hold"/>
                                        <p:tgtEl>
                                          <p:spTgt spid="591"/>
                                        </p:tgtEl>
                                        <p:attrNameLst>
                                          <p:attrName>ppt_h</p:attrName>
                                        </p:attrNameLst>
                                      </p:cBhvr>
                                      <p:tavLst>
                                        <p:tav tm="0">
                                          <p:val>
                                            <p:fltVal val="0"/>
                                          </p:val>
                                        </p:tav>
                                        <p:tav tm="100000">
                                          <p:val>
                                            <p:strVal val="#ppt_h"/>
                                          </p:val>
                                        </p:tav>
                                      </p:tavLst>
                                    </p:anim>
                                  </p:childTnLst>
                                </p:cTn>
                              </p:par>
                            </p:childTnLst>
                          </p:cTn>
                        </p:par>
                        <p:par>
                          <p:cTn id="80" fill="hold">
                            <p:stCondLst>
                              <p:cond delay="1150"/>
                            </p:stCondLst>
                            <p:childTnLst>
                              <p:par>
                                <p:cTn id="81" presetID="23" presetClass="entr" presetSubtype="16" fill="hold" grpId="15" nodeType="afterEffect">
                                  <p:stCondLst>
                                    <p:cond delay="0"/>
                                  </p:stCondLst>
                                  <p:iterate>
                                    <p:tmAbs val="0"/>
                                  </p:iterate>
                                  <p:childTnLst>
                                    <p:set>
                                      <p:cBhvr>
                                        <p:cTn id="82" fill="hold"/>
                                        <p:tgtEl>
                                          <p:spTgt spid="592"/>
                                        </p:tgtEl>
                                        <p:attrNameLst>
                                          <p:attrName>style.visibility</p:attrName>
                                        </p:attrNameLst>
                                      </p:cBhvr>
                                      <p:to>
                                        <p:strVal val="visible"/>
                                      </p:to>
                                    </p:set>
                                    <p:anim calcmode="lin" valueType="num">
                                      <p:cBhvr>
                                        <p:cTn id="83" dur="150" fill="hold"/>
                                        <p:tgtEl>
                                          <p:spTgt spid="592"/>
                                        </p:tgtEl>
                                        <p:attrNameLst>
                                          <p:attrName>ppt_w</p:attrName>
                                        </p:attrNameLst>
                                      </p:cBhvr>
                                      <p:tavLst>
                                        <p:tav tm="0">
                                          <p:val>
                                            <p:fltVal val="0"/>
                                          </p:val>
                                        </p:tav>
                                        <p:tav tm="100000">
                                          <p:val>
                                            <p:strVal val="#ppt_w"/>
                                          </p:val>
                                        </p:tav>
                                      </p:tavLst>
                                    </p:anim>
                                    <p:anim calcmode="lin" valueType="num">
                                      <p:cBhvr>
                                        <p:cTn id="84" dur="150" fill="hold"/>
                                        <p:tgtEl>
                                          <p:spTgt spid="592"/>
                                        </p:tgtEl>
                                        <p:attrNameLst>
                                          <p:attrName>ppt_h</p:attrName>
                                        </p:attrNameLst>
                                      </p:cBhvr>
                                      <p:tavLst>
                                        <p:tav tm="0">
                                          <p:val>
                                            <p:fltVal val="0"/>
                                          </p:val>
                                        </p:tav>
                                        <p:tav tm="100000">
                                          <p:val>
                                            <p:strVal val="#ppt_h"/>
                                          </p:val>
                                        </p:tav>
                                      </p:tavLst>
                                    </p:anim>
                                  </p:childTnLst>
                                </p:cTn>
                              </p:par>
                            </p:childTnLst>
                          </p:cTn>
                        </p:par>
                        <p:par>
                          <p:cTn id="85" fill="hold">
                            <p:stCondLst>
                              <p:cond delay="1300"/>
                            </p:stCondLst>
                            <p:childTnLst>
                              <p:par>
                                <p:cTn id="86" presetID="23" presetClass="entr" presetSubtype="16" fill="hold" grpId="16" nodeType="afterEffect">
                                  <p:stCondLst>
                                    <p:cond delay="0"/>
                                  </p:stCondLst>
                                  <p:iterate>
                                    <p:tmAbs val="0"/>
                                  </p:iterate>
                                  <p:childTnLst>
                                    <p:set>
                                      <p:cBhvr>
                                        <p:cTn id="87" fill="hold"/>
                                        <p:tgtEl>
                                          <p:spTgt spid="593"/>
                                        </p:tgtEl>
                                        <p:attrNameLst>
                                          <p:attrName>style.visibility</p:attrName>
                                        </p:attrNameLst>
                                      </p:cBhvr>
                                      <p:to>
                                        <p:strVal val="visible"/>
                                      </p:to>
                                    </p:set>
                                    <p:anim calcmode="lin" valueType="num">
                                      <p:cBhvr>
                                        <p:cTn id="88" dur="100" fill="hold"/>
                                        <p:tgtEl>
                                          <p:spTgt spid="593"/>
                                        </p:tgtEl>
                                        <p:attrNameLst>
                                          <p:attrName>ppt_w</p:attrName>
                                        </p:attrNameLst>
                                      </p:cBhvr>
                                      <p:tavLst>
                                        <p:tav tm="0">
                                          <p:val>
                                            <p:fltVal val="0"/>
                                          </p:val>
                                        </p:tav>
                                        <p:tav tm="100000">
                                          <p:val>
                                            <p:strVal val="#ppt_w"/>
                                          </p:val>
                                        </p:tav>
                                      </p:tavLst>
                                    </p:anim>
                                    <p:anim calcmode="lin" valueType="num">
                                      <p:cBhvr>
                                        <p:cTn id="89" dur="100" fill="hold"/>
                                        <p:tgtEl>
                                          <p:spTgt spid="593"/>
                                        </p:tgtEl>
                                        <p:attrNameLst>
                                          <p:attrName>ppt_h</p:attrName>
                                        </p:attrNameLst>
                                      </p:cBhvr>
                                      <p:tavLst>
                                        <p:tav tm="0">
                                          <p:val>
                                            <p:fltVal val="0"/>
                                          </p:val>
                                        </p:tav>
                                        <p:tav tm="100000">
                                          <p:val>
                                            <p:strVal val="#ppt_h"/>
                                          </p:val>
                                        </p:tav>
                                      </p:tavLst>
                                    </p:anim>
                                  </p:childTnLst>
                                </p:cTn>
                              </p:par>
                            </p:childTnLst>
                          </p:cTn>
                        </p:par>
                        <p:par>
                          <p:cTn id="90" fill="hold">
                            <p:stCondLst>
                              <p:cond delay="1400"/>
                            </p:stCondLst>
                            <p:childTnLst>
                              <p:par>
                                <p:cTn id="91" presetID="23" presetClass="entr" presetSubtype="16" fill="hold" grpId="17" nodeType="afterEffect">
                                  <p:stCondLst>
                                    <p:cond delay="0"/>
                                  </p:stCondLst>
                                  <p:iterate>
                                    <p:tmAbs val="0"/>
                                  </p:iterate>
                                  <p:childTnLst>
                                    <p:set>
                                      <p:cBhvr>
                                        <p:cTn id="92" fill="hold"/>
                                        <p:tgtEl>
                                          <p:spTgt spid="594"/>
                                        </p:tgtEl>
                                        <p:attrNameLst>
                                          <p:attrName>style.visibility</p:attrName>
                                        </p:attrNameLst>
                                      </p:cBhvr>
                                      <p:to>
                                        <p:strVal val="visible"/>
                                      </p:to>
                                    </p:set>
                                    <p:anim calcmode="lin" valueType="num">
                                      <p:cBhvr>
                                        <p:cTn id="93" dur="100" fill="hold"/>
                                        <p:tgtEl>
                                          <p:spTgt spid="594"/>
                                        </p:tgtEl>
                                        <p:attrNameLst>
                                          <p:attrName>ppt_w</p:attrName>
                                        </p:attrNameLst>
                                      </p:cBhvr>
                                      <p:tavLst>
                                        <p:tav tm="0">
                                          <p:val>
                                            <p:fltVal val="0"/>
                                          </p:val>
                                        </p:tav>
                                        <p:tav tm="100000">
                                          <p:val>
                                            <p:strVal val="#ppt_w"/>
                                          </p:val>
                                        </p:tav>
                                      </p:tavLst>
                                    </p:anim>
                                    <p:anim calcmode="lin" valueType="num">
                                      <p:cBhvr>
                                        <p:cTn id="94" dur="100" fill="hold"/>
                                        <p:tgtEl>
                                          <p:spTgt spid="594"/>
                                        </p:tgtEl>
                                        <p:attrNameLst>
                                          <p:attrName>ppt_h</p:attrName>
                                        </p:attrNameLst>
                                      </p:cBhvr>
                                      <p:tavLst>
                                        <p:tav tm="0">
                                          <p:val>
                                            <p:fltVal val="0"/>
                                          </p:val>
                                        </p:tav>
                                        <p:tav tm="100000">
                                          <p:val>
                                            <p:strVal val="#ppt_h"/>
                                          </p:val>
                                        </p:tav>
                                      </p:tavLst>
                                    </p:anim>
                                  </p:childTnLst>
                                </p:cTn>
                              </p:par>
                            </p:childTnLst>
                          </p:cTn>
                        </p:par>
                        <p:par>
                          <p:cTn id="95" fill="hold">
                            <p:stCondLst>
                              <p:cond delay="1500"/>
                            </p:stCondLst>
                            <p:childTnLst>
                              <p:par>
                                <p:cTn id="96" presetID="23" presetClass="entr" presetSubtype="16" fill="hold" grpId="18" nodeType="afterEffect">
                                  <p:stCondLst>
                                    <p:cond delay="0"/>
                                  </p:stCondLst>
                                  <p:iterate>
                                    <p:tmAbs val="0"/>
                                  </p:iterate>
                                  <p:childTnLst>
                                    <p:set>
                                      <p:cBhvr>
                                        <p:cTn id="97" fill="hold"/>
                                        <p:tgtEl>
                                          <p:spTgt spid="595"/>
                                        </p:tgtEl>
                                        <p:attrNameLst>
                                          <p:attrName>style.visibility</p:attrName>
                                        </p:attrNameLst>
                                      </p:cBhvr>
                                      <p:to>
                                        <p:strVal val="visible"/>
                                      </p:to>
                                    </p:set>
                                    <p:anim calcmode="lin" valueType="num">
                                      <p:cBhvr>
                                        <p:cTn id="98" dur="150" fill="hold"/>
                                        <p:tgtEl>
                                          <p:spTgt spid="595"/>
                                        </p:tgtEl>
                                        <p:attrNameLst>
                                          <p:attrName>ppt_w</p:attrName>
                                        </p:attrNameLst>
                                      </p:cBhvr>
                                      <p:tavLst>
                                        <p:tav tm="0">
                                          <p:val>
                                            <p:fltVal val="0"/>
                                          </p:val>
                                        </p:tav>
                                        <p:tav tm="100000">
                                          <p:val>
                                            <p:strVal val="#ppt_w"/>
                                          </p:val>
                                        </p:tav>
                                      </p:tavLst>
                                    </p:anim>
                                    <p:anim calcmode="lin" valueType="num">
                                      <p:cBhvr>
                                        <p:cTn id="99" dur="150" fill="hold"/>
                                        <p:tgtEl>
                                          <p:spTgt spid="595"/>
                                        </p:tgtEl>
                                        <p:attrNameLst>
                                          <p:attrName>ppt_h</p:attrName>
                                        </p:attrNameLst>
                                      </p:cBhvr>
                                      <p:tavLst>
                                        <p:tav tm="0">
                                          <p:val>
                                            <p:fltVal val="0"/>
                                          </p:val>
                                        </p:tav>
                                        <p:tav tm="100000">
                                          <p:val>
                                            <p:strVal val="#ppt_h"/>
                                          </p:val>
                                        </p:tav>
                                      </p:tavLst>
                                    </p:anim>
                                  </p:childTnLst>
                                </p:cTn>
                              </p:par>
                            </p:childTnLst>
                          </p:cTn>
                        </p:par>
                        <p:par>
                          <p:cTn id="100" fill="hold">
                            <p:stCondLst>
                              <p:cond delay="1650"/>
                            </p:stCondLst>
                            <p:childTnLst>
                              <p:par>
                                <p:cTn id="101" presetID="23" presetClass="entr" presetSubtype="16" fill="hold" grpId="19" nodeType="afterEffect">
                                  <p:stCondLst>
                                    <p:cond delay="0"/>
                                  </p:stCondLst>
                                  <p:iterate>
                                    <p:tmAbs val="0"/>
                                  </p:iterate>
                                  <p:childTnLst>
                                    <p:set>
                                      <p:cBhvr>
                                        <p:cTn id="102" fill="hold"/>
                                        <p:tgtEl>
                                          <p:spTgt spid="596"/>
                                        </p:tgtEl>
                                        <p:attrNameLst>
                                          <p:attrName>style.visibility</p:attrName>
                                        </p:attrNameLst>
                                      </p:cBhvr>
                                      <p:to>
                                        <p:strVal val="visible"/>
                                      </p:to>
                                    </p:set>
                                    <p:anim calcmode="lin" valueType="num">
                                      <p:cBhvr>
                                        <p:cTn id="103" dur="150" fill="hold"/>
                                        <p:tgtEl>
                                          <p:spTgt spid="596"/>
                                        </p:tgtEl>
                                        <p:attrNameLst>
                                          <p:attrName>ppt_w</p:attrName>
                                        </p:attrNameLst>
                                      </p:cBhvr>
                                      <p:tavLst>
                                        <p:tav tm="0">
                                          <p:val>
                                            <p:fltVal val="0"/>
                                          </p:val>
                                        </p:tav>
                                        <p:tav tm="100000">
                                          <p:val>
                                            <p:strVal val="#ppt_w"/>
                                          </p:val>
                                        </p:tav>
                                      </p:tavLst>
                                    </p:anim>
                                    <p:anim calcmode="lin" valueType="num">
                                      <p:cBhvr>
                                        <p:cTn id="104" dur="150" fill="hold"/>
                                        <p:tgtEl>
                                          <p:spTgt spid="596"/>
                                        </p:tgtEl>
                                        <p:attrNameLst>
                                          <p:attrName>ppt_h</p:attrName>
                                        </p:attrNameLst>
                                      </p:cBhvr>
                                      <p:tavLst>
                                        <p:tav tm="0">
                                          <p:val>
                                            <p:fltVal val="0"/>
                                          </p:val>
                                        </p:tav>
                                        <p:tav tm="100000">
                                          <p:val>
                                            <p:strVal val="#ppt_h"/>
                                          </p:val>
                                        </p:tav>
                                      </p:tavLst>
                                    </p:anim>
                                  </p:childTnLst>
                                </p:cTn>
                              </p:par>
                            </p:childTnLst>
                          </p:cTn>
                        </p:par>
                        <p:par>
                          <p:cTn id="105" fill="hold">
                            <p:stCondLst>
                              <p:cond delay="1800"/>
                            </p:stCondLst>
                            <p:childTnLst>
                              <p:par>
                                <p:cTn id="106" presetID="23" presetClass="entr" presetSubtype="16" fill="hold" grpId="20" nodeType="afterEffect">
                                  <p:stCondLst>
                                    <p:cond delay="0"/>
                                  </p:stCondLst>
                                  <p:iterate>
                                    <p:tmAbs val="0"/>
                                  </p:iterate>
                                  <p:childTnLst>
                                    <p:set>
                                      <p:cBhvr>
                                        <p:cTn id="107" fill="hold"/>
                                        <p:tgtEl>
                                          <p:spTgt spid="597"/>
                                        </p:tgtEl>
                                        <p:attrNameLst>
                                          <p:attrName>style.visibility</p:attrName>
                                        </p:attrNameLst>
                                      </p:cBhvr>
                                      <p:to>
                                        <p:strVal val="visible"/>
                                      </p:to>
                                    </p:set>
                                    <p:anim calcmode="lin" valueType="num">
                                      <p:cBhvr>
                                        <p:cTn id="108" dur="150" fill="hold"/>
                                        <p:tgtEl>
                                          <p:spTgt spid="597"/>
                                        </p:tgtEl>
                                        <p:attrNameLst>
                                          <p:attrName>ppt_w</p:attrName>
                                        </p:attrNameLst>
                                      </p:cBhvr>
                                      <p:tavLst>
                                        <p:tav tm="0">
                                          <p:val>
                                            <p:fltVal val="0"/>
                                          </p:val>
                                        </p:tav>
                                        <p:tav tm="100000">
                                          <p:val>
                                            <p:strVal val="#ppt_w"/>
                                          </p:val>
                                        </p:tav>
                                      </p:tavLst>
                                    </p:anim>
                                    <p:anim calcmode="lin" valueType="num">
                                      <p:cBhvr>
                                        <p:cTn id="109" dur="150" fill="hold"/>
                                        <p:tgtEl>
                                          <p:spTgt spid="597"/>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6" grpId="1" animBg="1" advAuto="0"/>
      <p:bldP spid="577" grpId="2" animBg="1" advAuto="0"/>
      <p:bldP spid="578" grpId="3" animBg="1" advAuto="0"/>
      <p:bldP spid="579" grpId="4" animBg="1" advAuto="0"/>
      <p:bldP spid="580" grpId="5" animBg="1" advAuto="0"/>
      <p:bldP spid="581" grpId="6" animBg="1" advAuto="0"/>
      <p:bldP spid="582" grpId="7" animBg="1" advAuto="0"/>
      <p:bldP spid="583" grpId="8" animBg="1" advAuto="0"/>
      <p:bldP spid="584" grpId="9" animBg="1" advAuto="0"/>
      <p:bldP spid="585" grpId="10" animBg="1" advAuto="0"/>
      <p:bldP spid="586" grpId="11" animBg="1" advAuto="0"/>
      <p:bldP spid="589" grpId="12" animBg="1" advAuto="0"/>
      <p:bldP spid="590" grpId="13" animBg="1" advAuto="0"/>
      <p:bldP spid="591" grpId="14" animBg="1" advAuto="0"/>
      <p:bldP spid="592" grpId="15" animBg="1" advAuto="0"/>
      <p:bldP spid="593" grpId="16" animBg="1" advAuto="0"/>
      <p:bldP spid="594" grpId="17" animBg="1" advAuto="0"/>
      <p:bldP spid="595" grpId="18" animBg="1" advAuto="0"/>
      <p:bldP spid="596" grpId="19" animBg="1" advAuto="0"/>
      <p:bldP spid="597" grpId="20" animBg="1" advAuto="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9" name="Shape 599"/>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24</a:t>
            </a:fld>
            <a:endParaRPr sz="800">
              <a:solidFill>
                <a:srgbClr val="808080"/>
              </a:solidFill>
              <a:uFill>
                <a:solidFill>
                  <a:srgbClr val="808080"/>
                </a:solidFill>
              </a:uFill>
            </a:endParaRPr>
          </a:p>
        </p:txBody>
      </p:sp>
      <p:grpSp>
        <p:nvGrpSpPr>
          <p:cNvPr id="602" name="Group 602"/>
          <p:cNvGrpSpPr/>
          <p:nvPr/>
        </p:nvGrpSpPr>
        <p:grpSpPr>
          <a:xfrm>
            <a:off x="5469016" y="104621"/>
            <a:ext cx="3037443" cy="891670"/>
            <a:chOff x="0" y="0"/>
            <a:chExt cx="3037441" cy="891668"/>
          </a:xfrm>
        </p:grpSpPr>
        <p:sp>
          <p:nvSpPr>
            <p:cNvPr id="600" name="Shape 600"/>
            <p:cNvSpPr/>
            <p:nvPr/>
          </p:nvSpPr>
          <p:spPr>
            <a:xfrm>
              <a:off x="784502" y="221689"/>
              <a:ext cx="2252940" cy="5756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marL="457200" indent="-228600" defTabSz="457200">
                <a:defRPr sz="1400">
                  <a:solidFill>
                    <a:srgbClr val="848387"/>
                  </a:solidFill>
                  <a:uFillTx/>
                  <a:latin typeface="Cooper Black"/>
                  <a:ea typeface="Cooper Black"/>
                  <a:cs typeface="Cooper Black"/>
                  <a:sym typeface="Cooper Black"/>
                </a:defRPr>
              </a:lvl1pPr>
            </a:lstStyle>
            <a:p>
              <a:pPr lvl="0">
                <a:defRPr sz="1800">
                  <a:solidFill>
                    <a:srgbClr val="000000"/>
                  </a:solidFill>
                </a:defRPr>
              </a:pPr>
              <a:r>
                <a:rPr sz="1400">
                  <a:solidFill>
                    <a:srgbClr val="848387"/>
                  </a:solidFill>
                </a:rPr>
                <a:t>Install runtime and container</a:t>
              </a:r>
            </a:p>
          </p:txBody>
        </p:sp>
        <p:pic>
          <p:nvPicPr>
            <p:cNvPr id="601" name="pasted-image.png"/>
            <p:cNvPicPr/>
            <p:nvPr/>
          </p:nvPicPr>
          <p:blipFill>
            <a:blip r:embed="rId2">
              <a:extLst/>
            </a:blip>
            <a:stretch>
              <a:fillRect/>
            </a:stretch>
          </p:blipFill>
          <p:spPr>
            <a:xfrm>
              <a:off x="0" y="0"/>
              <a:ext cx="891668" cy="891669"/>
            </a:xfrm>
            <a:prstGeom prst="rect">
              <a:avLst/>
            </a:prstGeom>
            <a:ln w="12700" cap="flat">
              <a:noFill/>
              <a:miter lim="400000"/>
            </a:ln>
            <a:effectLst/>
          </p:spPr>
        </p:pic>
      </p:grpSp>
      <p:pic>
        <p:nvPicPr>
          <p:cNvPr id="603" name="pasted-image.png"/>
          <p:cNvPicPr/>
          <p:nvPr/>
        </p:nvPicPr>
        <p:blipFill>
          <a:blip r:embed="rId3">
            <a:extLst/>
          </a:blip>
          <a:stretch>
            <a:fillRect/>
          </a:stretch>
        </p:blipFill>
        <p:spPr>
          <a:xfrm>
            <a:off x="34864" y="2207745"/>
            <a:ext cx="1794026" cy="2242531"/>
          </a:xfrm>
          <a:prstGeom prst="rect">
            <a:avLst/>
          </a:prstGeom>
          <a:ln w="12700">
            <a:miter lim="400000"/>
          </a:ln>
        </p:spPr>
      </p:pic>
      <p:grpSp>
        <p:nvGrpSpPr>
          <p:cNvPr id="606" name="Group 606"/>
          <p:cNvGrpSpPr/>
          <p:nvPr/>
        </p:nvGrpSpPr>
        <p:grpSpPr>
          <a:xfrm>
            <a:off x="5153070" y="990796"/>
            <a:ext cx="3171059" cy="901797"/>
            <a:chOff x="485999" y="-59179"/>
            <a:chExt cx="3171058" cy="901795"/>
          </a:xfrm>
        </p:grpSpPr>
        <p:pic>
          <p:nvPicPr>
            <p:cNvPr id="604" name="pasted-image.png"/>
            <p:cNvPicPr/>
            <p:nvPr/>
          </p:nvPicPr>
          <p:blipFill>
            <a:blip r:embed="rId4">
              <a:extLst/>
            </a:blip>
            <a:stretch>
              <a:fillRect/>
            </a:stretch>
          </p:blipFill>
          <p:spPr>
            <a:xfrm>
              <a:off x="2919225" y="-59180"/>
              <a:ext cx="737834" cy="901796"/>
            </a:xfrm>
            <a:prstGeom prst="rect">
              <a:avLst/>
            </a:prstGeom>
            <a:ln w="12700" cap="flat">
              <a:noFill/>
              <a:miter lim="400000"/>
            </a:ln>
            <a:effectLst/>
          </p:spPr>
        </p:pic>
        <p:sp>
          <p:nvSpPr>
            <p:cNvPr id="605" name="Shape 605"/>
            <p:cNvSpPr/>
            <p:nvPr/>
          </p:nvSpPr>
          <p:spPr>
            <a:xfrm>
              <a:off x="485999" y="110916"/>
              <a:ext cx="2972757" cy="4598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p>
              <a:pPr marL="457200" lvl="0" indent="-228600" defTabSz="457200">
                <a:defRPr>
                  <a:solidFill>
                    <a:srgbClr val="000000"/>
                  </a:solidFill>
                  <a:uFillTx/>
                </a:defRPr>
              </a:pPr>
              <a:r>
                <a:rPr sz="1400">
                  <a:solidFill>
                    <a:srgbClr val="848387"/>
                  </a:solidFill>
                  <a:latin typeface="Cooper Black"/>
                  <a:ea typeface="Cooper Black"/>
                  <a:cs typeface="Cooper Black"/>
                  <a:sym typeface="Cooper Black"/>
                </a:rPr>
                <a:t>Install services (db, </a:t>
              </a:r>
            </a:p>
            <a:p>
              <a:pPr marL="457200" lvl="0" indent="-228600" defTabSz="457200">
                <a:defRPr>
                  <a:solidFill>
                    <a:srgbClr val="000000"/>
                  </a:solidFill>
                  <a:uFillTx/>
                </a:defRPr>
              </a:pPr>
              <a:r>
                <a:rPr sz="1400">
                  <a:solidFill>
                    <a:srgbClr val="848387"/>
                  </a:solidFill>
                  <a:latin typeface="Cooper Black"/>
                  <a:ea typeface="Cooper Black"/>
                  <a:cs typeface="Cooper Black"/>
                  <a:sym typeface="Cooper Black"/>
                </a:rPr>
                <a:t>messaging, hadoop, …)</a:t>
              </a:r>
            </a:p>
          </p:txBody>
        </p:sp>
      </p:grpSp>
      <p:grpSp>
        <p:nvGrpSpPr>
          <p:cNvPr id="609" name="Group 609"/>
          <p:cNvGrpSpPr/>
          <p:nvPr/>
        </p:nvGrpSpPr>
        <p:grpSpPr>
          <a:xfrm>
            <a:off x="5033800" y="1773060"/>
            <a:ext cx="3507446" cy="725777"/>
            <a:chOff x="267585" y="85153"/>
            <a:chExt cx="3507444" cy="725776"/>
          </a:xfrm>
        </p:grpSpPr>
        <p:sp>
          <p:nvSpPr>
            <p:cNvPr id="607" name="Shape 607"/>
            <p:cNvSpPr/>
            <p:nvPr/>
          </p:nvSpPr>
          <p:spPr>
            <a:xfrm>
              <a:off x="720868" y="266623"/>
              <a:ext cx="3054162" cy="4978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marL="457200" indent="-228600" defTabSz="457200">
                <a:defRPr sz="1400">
                  <a:solidFill>
                    <a:srgbClr val="848387"/>
                  </a:solidFill>
                  <a:uFillTx/>
                  <a:latin typeface="Cooper Black"/>
                  <a:ea typeface="Cooper Black"/>
                  <a:cs typeface="Cooper Black"/>
                  <a:sym typeface="Cooper Black"/>
                </a:defRPr>
              </a:lvl1pPr>
            </a:lstStyle>
            <a:p>
              <a:pPr lvl="0">
                <a:defRPr sz="1800">
                  <a:solidFill>
                    <a:srgbClr val="000000"/>
                  </a:solidFill>
                </a:defRPr>
              </a:pPr>
              <a:r>
                <a:rPr sz="1400">
                  <a:solidFill>
                    <a:srgbClr val="848387"/>
                  </a:solidFill>
                </a:rPr>
                <a:t>Setup load-balancing and dynamic routing</a:t>
              </a:r>
            </a:p>
          </p:txBody>
        </p:sp>
        <p:pic>
          <p:nvPicPr>
            <p:cNvPr id="608" name="pasted-image.png"/>
            <p:cNvPicPr/>
            <p:nvPr/>
          </p:nvPicPr>
          <p:blipFill>
            <a:blip r:embed="rId5">
              <a:extLst/>
            </a:blip>
            <a:stretch>
              <a:fillRect/>
            </a:stretch>
          </p:blipFill>
          <p:spPr>
            <a:xfrm>
              <a:off x="267585" y="85153"/>
              <a:ext cx="582822" cy="725778"/>
            </a:xfrm>
            <a:prstGeom prst="rect">
              <a:avLst/>
            </a:prstGeom>
            <a:ln w="12700" cap="flat">
              <a:noFill/>
              <a:miter lim="400000"/>
            </a:ln>
            <a:effectLst/>
          </p:spPr>
        </p:pic>
      </p:grpSp>
      <p:grpSp>
        <p:nvGrpSpPr>
          <p:cNvPr id="612" name="Group 612"/>
          <p:cNvGrpSpPr/>
          <p:nvPr/>
        </p:nvGrpSpPr>
        <p:grpSpPr>
          <a:xfrm>
            <a:off x="5783018" y="2607861"/>
            <a:ext cx="3054163" cy="802064"/>
            <a:chOff x="342900" y="-553452"/>
            <a:chExt cx="3054161" cy="802063"/>
          </a:xfrm>
        </p:grpSpPr>
        <p:sp>
          <p:nvSpPr>
            <p:cNvPr id="610" name="Shape 610"/>
            <p:cNvSpPr/>
            <p:nvPr/>
          </p:nvSpPr>
          <p:spPr>
            <a:xfrm>
              <a:off x="342900" y="-465507"/>
              <a:ext cx="3054162" cy="4978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marL="457200" indent="-228600" defTabSz="457200">
                <a:defRPr sz="1400">
                  <a:solidFill>
                    <a:srgbClr val="848387"/>
                  </a:solidFill>
                  <a:uFillTx/>
                  <a:latin typeface="Cooper Black"/>
                  <a:ea typeface="Cooper Black"/>
                  <a:cs typeface="Cooper Black"/>
                  <a:sym typeface="Cooper Black"/>
                </a:defRPr>
              </a:lvl1pPr>
            </a:lstStyle>
            <a:p>
              <a:pPr lvl="0">
                <a:defRPr sz="1800">
                  <a:solidFill>
                    <a:srgbClr val="000000"/>
                  </a:solidFill>
                </a:defRPr>
              </a:pPr>
              <a:r>
                <a:rPr sz="1400">
                  <a:solidFill>
                    <a:srgbClr val="848387"/>
                  </a:solidFill>
                </a:rPr>
                <a:t>Setup / config High Availability</a:t>
              </a:r>
            </a:p>
          </p:txBody>
        </p:sp>
        <p:pic>
          <p:nvPicPr>
            <p:cNvPr id="611" name="pasted-image.png"/>
            <p:cNvPicPr/>
            <p:nvPr/>
          </p:nvPicPr>
          <p:blipFill>
            <a:blip r:embed="rId6">
              <a:extLst/>
            </a:blip>
            <a:stretch>
              <a:fillRect/>
            </a:stretch>
          </p:blipFill>
          <p:spPr>
            <a:xfrm>
              <a:off x="2306092" y="-553453"/>
              <a:ext cx="727205" cy="802064"/>
            </a:xfrm>
            <a:prstGeom prst="rect">
              <a:avLst/>
            </a:prstGeom>
            <a:ln w="12700" cap="flat">
              <a:noFill/>
              <a:miter lim="400000"/>
            </a:ln>
            <a:effectLst/>
          </p:spPr>
        </p:pic>
      </p:grpSp>
      <p:grpSp>
        <p:nvGrpSpPr>
          <p:cNvPr id="615" name="Group 615"/>
          <p:cNvGrpSpPr/>
          <p:nvPr/>
        </p:nvGrpSpPr>
        <p:grpSpPr>
          <a:xfrm>
            <a:off x="5054475" y="2944083"/>
            <a:ext cx="3368248" cy="935021"/>
            <a:chOff x="1989823" y="-47045"/>
            <a:chExt cx="3368246" cy="935020"/>
          </a:xfrm>
        </p:grpSpPr>
        <p:pic>
          <p:nvPicPr>
            <p:cNvPr id="613" name="pasted-image.png"/>
            <p:cNvPicPr/>
            <p:nvPr/>
          </p:nvPicPr>
          <p:blipFill>
            <a:blip r:embed="rId7">
              <a:extLst/>
            </a:blip>
            <a:stretch>
              <a:fillRect/>
            </a:stretch>
          </p:blipFill>
          <p:spPr>
            <a:xfrm>
              <a:off x="1989823" y="-47046"/>
              <a:ext cx="642828" cy="935021"/>
            </a:xfrm>
            <a:prstGeom prst="rect">
              <a:avLst/>
            </a:prstGeom>
            <a:ln w="12700" cap="flat">
              <a:noFill/>
              <a:miter lim="400000"/>
            </a:ln>
            <a:effectLst/>
          </p:spPr>
        </p:pic>
        <p:sp>
          <p:nvSpPr>
            <p:cNvPr id="614" name="Shape 614"/>
            <p:cNvSpPr/>
            <p:nvPr/>
          </p:nvSpPr>
          <p:spPr>
            <a:xfrm>
              <a:off x="2590800" y="342900"/>
              <a:ext cx="2767271" cy="29464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marL="457200" indent="-228600" defTabSz="457200">
                <a:defRPr sz="1400">
                  <a:solidFill>
                    <a:srgbClr val="848387"/>
                  </a:solidFill>
                  <a:uFillTx/>
                  <a:latin typeface="Cooper Black"/>
                  <a:ea typeface="Cooper Black"/>
                  <a:cs typeface="Cooper Black"/>
                  <a:sym typeface="Cooper Black"/>
                </a:defRPr>
              </a:lvl1pPr>
            </a:lstStyle>
            <a:p>
              <a:pPr lvl="0">
                <a:defRPr sz="1800">
                  <a:solidFill>
                    <a:srgbClr val="000000"/>
                  </a:solidFill>
                </a:defRPr>
              </a:pPr>
              <a:r>
                <a:rPr sz="1400">
                  <a:solidFill>
                    <a:srgbClr val="848387"/>
                  </a:solidFill>
                </a:rPr>
                <a:t>Setup APM</a:t>
              </a:r>
            </a:p>
          </p:txBody>
        </p:sp>
      </p:grpSp>
      <p:grpSp>
        <p:nvGrpSpPr>
          <p:cNvPr id="618" name="Group 618"/>
          <p:cNvGrpSpPr/>
          <p:nvPr/>
        </p:nvGrpSpPr>
        <p:grpSpPr>
          <a:xfrm>
            <a:off x="5666399" y="3716283"/>
            <a:ext cx="2211829" cy="915352"/>
            <a:chOff x="0" y="197334"/>
            <a:chExt cx="2211828" cy="915350"/>
          </a:xfrm>
        </p:grpSpPr>
        <p:sp>
          <p:nvSpPr>
            <p:cNvPr id="616" name="Shape 616"/>
            <p:cNvSpPr/>
            <p:nvPr/>
          </p:nvSpPr>
          <p:spPr>
            <a:xfrm>
              <a:off x="0" y="393390"/>
              <a:ext cx="2133462" cy="5232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marL="457200" indent="-228600" defTabSz="457200">
                <a:defRPr sz="1500">
                  <a:solidFill>
                    <a:srgbClr val="848387"/>
                  </a:solidFill>
                  <a:uFillTx/>
                  <a:latin typeface="Cooper Black"/>
                  <a:ea typeface="Cooper Black"/>
                  <a:cs typeface="Cooper Black"/>
                  <a:sym typeface="Cooper Black"/>
                </a:defRPr>
              </a:lvl1pPr>
            </a:lstStyle>
            <a:p>
              <a:pPr lvl="0">
                <a:defRPr sz="1800">
                  <a:solidFill>
                    <a:srgbClr val="000000"/>
                  </a:solidFill>
                </a:defRPr>
              </a:pPr>
              <a:r>
                <a:rPr sz="1500">
                  <a:solidFill>
                    <a:srgbClr val="848387"/>
                  </a:solidFill>
                </a:rPr>
                <a:t>Setup log streaming</a:t>
              </a:r>
            </a:p>
          </p:txBody>
        </p:sp>
        <p:pic>
          <p:nvPicPr>
            <p:cNvPr id="617" name="pasted-image.png"/>
            <p:cNvPicPr/>
            <p:nvPr/>
          </p:nvPicPr>
          <p:blipFill>
            <a:blip r:embed="rId8">
              <a:extLst/>
            </a:blip>
            <a:stretch>
              <a:fillRect/>
            </a:stretch>
          </p:blipFill>
          <p:spPr>
            <a:xfrm>
              <a:off x="1525315" y="197334"/>
              <a:ext cx="686514" cy="915352"/>
            </a:xfrm>
            <a:prstGeom prst="rect">
              <a:avLst/>
            </a:prstGeom>
            <a:ln w="12700" cap="flat">
              <a:noFill/>
              <a:miter lim="400000"/>
            </a:ln>
            <a:effectLst/>
          </p:spPr>
        </p:pic>
      </p:grpSp>
      <p:sp>
        <p:nvSpPr>
          <p:cNvPr id="619" name="Shape 619"/>
          <p:cNvSpPr/>
          <p:nvPr/>
        </p:nvSpPr>
        <p:spPr>
          <a:xfrm>
            <a:off x="340881" y="987055"/>
            <a:ext cx="1602989" cy="350663"/>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4D4D4D"/>
                </a:solidFill>
                <a:uFill>
                  <a:solidFill>
                    <a:srgbClr val="4D4D4D"/>
                  </a:solidFill>
                </a:uFill>
              </a:rPr>
              <a:t>Deploy to dev</a:t>
            </a:r>
          </a:p>
        </p:txBody>
      </p:sp>
      <p:sp>
        <p:nvSpPr>
          <p:cNvPr id="620" name="Shape 620"/>
          <p:cNvSpPr/>
          <p:nvPr/>
        </p:nvSpPr>
        <p:spPr>
          <a:xfrm>
            <a:off x="4546874" y="66994"/>
            <a:ext cx="4450880" cy="4547688"/>
          </a:xfrm>
          <a:prstGeom prst="roundRect">
            <a:avLst>
              <a:gd name="adj" fmla="val 5468"/>
            </a:avLst>
          </a:prstGeom>
          <a:solidFill>
            <a:srgbClr val="F2F2F2">
              <a:alpha val="73921"/>
            </a:srgbClr>
          </a:solidFill>
          <a:ln w="12700">
            <a:miter lim="400000"/>
          </a:ln>
        </p:spPr>
        <p:txBody>
          <a:bodyPr lIns="50800" tIns="50800" rIns="50800" bIns="50800" anchor="ctr"/>
          <a:lstStyle/>
          <a:p>
            <a:pPr lvl="0" algn="ctr" defTabSz="825500">
              <a:defRPr sz="3200">
                <a:solidFill>
                  <a:srgbClr val="FFFFFF"/>
                </a:solidFill>
                <a:uFillTx/>
                <a:latin typeface="Helvetica Light"/>
                <a:ea typeface="Helvetica Light"/>
                <a:cs typeface="Helvetica Light"/>
                <a:sym typeface="Helvetica Light"/>
              </a:defRPr>
            </a:pPr>
            <a:endParaRPr/>
          </a:p>
        </p:txBody>
      </p:sp>
      <p:sp>
        <p:nvSpPr>
          <p:cNvPr id="621" name="Shape 621"/>
          <p:cNvSpPr/>
          <p:nvPr/>
        </p:nvSpPr>
        <p:spPr>
          <a:xfrm rot="21505997">
            <a:off x="2254203" y="443948"/>
            <a:ext cx="1835260" cy="37523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000" b="1"/>
            </a:lvl1pPr>
          </a:lstStyle>
          <a:p>
            <a:pPr lvl="0">
              <a:defRPr sz="1800" b="0">
                <a:solidFill>
                  <a:srgbClr val="000000"/>
                </a:solidFill>
                <a:uFillTx/>
              </a:defRPr>
            </a:pPr>
            <a:r>
              <a:rPr sz="2000" b="1">
                <a:solidFill>
                  <a:srgbClr val="4D4D4D"/>
                </a:solidFill>
                <a:uFill>
                  <a:solidFill>
                    <a:srgbClr val="4D4D4D"/>
                  </a:solidFill>
                </a:uFill>
              </a:rPr>
              <a:t>Deploy to Test</a:t>
            </a:r>
          </a:p>
        </p:txBody>
      </p:sp>
      <p:sp>
        <p:nvSpPr>
          <p:cNvPr id="622" name="Shape 622"/>
          <p:cNvSpPr/>
          <p:nvPr/>
        </p:nvSpPr>
        <p:spPr>
          <a:xfrm rot="21593395">
            <a:off x="1597222" y="2065259"/>
            <a:ext cx="1793284" cy="387516"/>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100" b="1"/>
            </a:lvl1pPr>
          </a:lstStyle>
          <a:p>
            <a:pPr lvl="0">
              <a:defRPr sz="1800" b="0">
                <a:solidFill>
                  <a:srgbClr val="000000"/>
                </a:solidFill>
                <a:uFillTx/>
              </a:defRPr>
            </a:pPr>
            <a:r>
              <a:rPr sz="2100" b="1">
                <a:solidFill>
                  <a:srgbClr val="4D4D4D"/>
                </a:solidFill>
                <a:uFill>
                  <a:solidFill>
                    <a:srgbClr val="4D4D4D"/>
                  </a:solidFill>
                </a:uFill>
              </a:rPr>
              <a:t>Deploy to QA</a:t>
            </a:r>
          </a:p>
        </p:txBody>
      </p:sp>
      <p:sp>
        <p:nvSpPr>
          <p:cNvPr id="623" name="Shape 623"/>
          <p:cNvSpPr/>
          <p:nvPr/>
        </p:nvSpPr>
        <p:spPr>
          <a:xfrm rot="21300000">
            <a:off x="1772109" y="3301619"/>
            <a:ext cx="2799448" cy="362947"/>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1900" b="1"/>
            </a:lvl1pPr>
          </a:lstStyle>
          <a:p>
            <a:pPr lvl="0">
              <a:defRPr sz="1800" b="0">
                <a:solidFill>
                  <a:srgbClr val="000000"/>
                </a:solidFill>
                <a:uFillTx/>
              </a:defRPr>
            </a:pPr>
            <a:r>
              <a:rPr sz="1900" b="1">
                <a:solidFill>
                  <a:srgbClr val="4D4D4D"/>
                </a:solidFill>
                <a:uFill>
                  <a:solidFill>
                    <a:srgbClr val="4D4D4D"/>
                  </a:solidFill>
                </a:uFill>
              </a:rPr>
              <a:t>Promote to production</a:t>
            </a:r>
          </a:p>
        </p:txBody>
      </p:sp>
      <p:sp>
        <p:nvSpPr>
          <p:cNvPr id="624" name="Shape 624"/>
          <p:cNvSpPr/>
          <p:nvPr/>
        </p:nvSpPr>
        <p:spPr>
          <a:xfrm rot="21167637">
            <a:off x="2112852" y="1309791"/>
            <a:ext cx="1253256" cy="41250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200" b="1"/>
            </a:lvl1pPr>
          </a:lstStyle>
          <a:p>
            <a:pPr lvl="0">
              <a:defRPr sz="1800" b="0">
                <a:solidFill>
                  <a:srgbClr val="000000"/>
                </a:solidFill>
                <a:uFillTx/>
              </a:defRPr>
            </a:pPr>
            <a:r>
              <a:rPr sz="2200" b="1">
                <a:solidFill>
                  <a:srgbClr val="4D4D4D"/>
                </a:solidFill>
                <a:uFill>
                  <a:solidFill>
                    <a:srgbClr val="4D4D4D"/>
                  </a:solidFill>
                </a:uFill>
              </a:rPr>
              <a:t>Scale up</a:t>
            </a:r>
          </a:p>
        </p:txBody>
      </p:sp>
      <p:sp>
        <p:nvSpPr>
          <p:cNvPr id="625" name="Shape 625"/>
          <p:cNvSpPr/>
          <p:nvPr/>
        </p:nvSpPr>
        <p:spPr>
          <a:xfrm rot="21180000">
            <a:off x="629690" y="1752675"/>
            <a:ext cx="1611760" cy="387515"/>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2100" b="1"/>
            </a:lvl1pPr>
          </a:lstStyle>
          <a:p>
            <a:pPr lvl="0">
              <a:defRPr sz="1800" b="0">
                <a:solidFill>
                  <a:srgbClr val="000000"/>
                </a:solidFill>
                <a:uFillTx/>
              </a:defRPr>
            </a:pPr>
            <a:r>
              <a:rPr sz="2100" b="1">
                <a:solidFill>
                  <a:srgbClr val="4D4D4D"/>
                </a:solidFill>
                <a:uFill>
                  <a:solidFill>
                    <a:srgbClr val="4D4D4D"/>
                  </a:solidFill>
                </a:uFill>
              </a:rPr>
              <a:t>Update app</a:t>
            </a:r>
          </a:p>
        </p:txBody>
      </p:sp>
      <p:sp>
        <p:nvSpPr>
          <p:cNvPr id="626" name="Shape 626"/>
          <p:cNvSpPr/>
          <p:nvPr/>
        </p:nvSpPr>
        <p:spPr>
          <a:xfrm rot="420000">
            <a:off x="2582630" y="4078075"/>
            <a:ext cx="1501513" cy="37523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000" b="1"/>
            </a:lvl1pPr>
          </a:lstStyle>
          <a:p>
            <a:pPr lvl="0">
              <a:defRPr sz="1800" b="0">
                <a:solidFill>
                  <a:srgbClr val="000000"/>
                </a:solidFill>
                <a:uFillTx/>
              </a:defRPr>
            </a:pPr>
            <a:r>
              <a:rPr sz="2000" b="1">
                <a:solidFill>
                  <a:srgbClr val="4D4D4D"/>
                </a:solidFill>
                <a:uFill>
                  <a:solidFill>
                    <a:srgbClr val="4D4D4D"/>
                  </a:solidFill>
                </a:uFill>
              </a:rPr>
              <a:t>Scale down</a:t>
            </a:r>
          </a:p>
        </p:txBody>
      </p:sp>
      <p:sp>
        <p:nvSpPr>
          <p:cNvPr id="627" name="Shape 627"/>
          <p:cNvSpPr/>
          <p:nvPr/>
        </p:nvSpPr>
        <p:spPr>
          <a:xfrm rot="420000">
            <a:off x="2313190" y="1016541"/>
            <a:ext cx="1304551" cy="387516"/>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100" b="1"/>
            </a:lvl1pPr>
          </a:lstStyle>
          <a:p>
            <a:pPr lvl="0">
              <a:defRPr sz="1800" b="0">
                <a:solidFill>
                  <a:srgbClr val="000000"/>
                </a:solidFill>
                <a:uFillTx/>
              </a:defRPr>
            </a:pPr>
            <a:r>
              <a:rPr sz="2100" b="1">
                <a:solidFill>
                  <a:srgbClr val="4D4D4D"/>
                </a:solidFill>
                <a:uFill>
                  <a:solidFill>
                    <a:srgbClr val="4D4D4D"/>
                  </a:solidFill>
                </a:uFill>
              </a:rPr>
              <a:t>Redeploy</a:t>
            </a:r>
          </a:p>
        </p:txBody>
      </p:sp>
      <p:sp>
        <p:nvSpPr>
          <p:cNvPr id="628" name="Shape 628"/>
          <p:cNvSpPr/>
          <p:nvPr/>
        </p:nvSpPr>
        <p:spPr>
          <a:xfrm rot="240000">
            <a:off x="2575469" y="2718291"/>
            <a:ext cx="1742962" cy="35066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4D4D4D"/>
                </a:solidFill>
                <a:uFill>
                  <a:solidFill>
                    <a:srgbClr val="4D4D4D"/>
                  </a:solidFill>
                </a:uFill>
              </a:rPr>
              <a:t>Unbind service</a:t>
            </a:r>
          </a:p>
        </p:txBody>
      </p:sp>
      <p:sp>
        <p:nvSpPr>
          <p:cNvPr id="629" name="Shape 629"/>
          <p:cNvSpPr/>
          <p:nvPr/>
        </p:nvSpPr>
        <p:spPr>
          <a:xfrm rot="20868160">
            <a:off x="2594499" y="1614460"/>
            <a:ext cx="1614746" cy="37523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000" b="1"/>
            </a:lvl1pPr>
          </a:lstStyle>
          <a:p>
            <a:pPr lvl="0">
              <a:defRPr sz="1800" b="0">
                <a:solidFill>
                  <a:srgbClr val="000000"/>
                </a:solidFill>
                <a:uFillTx/>
              </a:defRPr>
            </a:pPr>
            <a:r>
              <a:rPr sz="2000" b="1">
                <a:solidFill>
                  <a:srgbClr val="4D4D4D"/>
                </a:solidFill>
                <a:uFill>
                  <a:solidFill>
                    <a:srgbClr val="4D4D4D"/>
                  </a:solidFill>
                </a:uFill>
              </a:rPr>
              <a:t>Bind service</a:t>
            </a:r>
          </a:p>
        </p:txBody>
      </p:sp>
      <p:sp>
        <p:nvSpPr>
          <p:cNvPr id="630" name="Shape 630"/>
          <p:cNvSpPr/>
          <p:nvPr/>
        </p:nvSpPr>
        <p:spPr>
          <a:xfrm rot="420000">
            <a:off x="253469" y="205265"/>
            <a:ext cx="1727260" cy="36294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900" b="1"/>
            </a:lvl1pPr>
          </a:lstStyle>
          <a:p>
            <a:pPr lvl="0">
              <a:defRPr sz="1800" b="0">
                <a:solidFill>
                  <a:srgbClr val="000000"/>
                </a:solidFill>
                <a:uFillTx/>
              </a:defRPr>
            </a:pPr>
            <a:r>
              <a:rPr sz="1900" b="1">
                <a:solidFill>
                  <a:srgbClr val="4D4D4D"/>
                </a:solidFill>
                <a:uFill>
                  <a:solidFill>
                    <a:srgbClr val="4D4D4D"/>
                  </a:solidFill>
                </a:uFill>
              </a:rPr>
              <a:t>Restart server</a:t>
            </a:r>
          </a:p>
        </p:txBody>
      </p:sp>
      <p:sp>
        <p:nvSpPr>
          <p:cNvPr id="631" name="Shape 631"/>
          <p:cNvSpPr/>
          <p:nvPr/>
        </p:nvSpPr>
        <p:spPr>
          <a:xfrm rot="240000">
            <a:off x="2100343" y="2896677"/>
            <a:ext cx="1577427" cy="350663"/>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4D4D4D"/>
                </a:solidFill>
                <a:uFill>
                  <a:solidFill>
                    <a:srgbClr val="4D4D4D"/>
                  </a:solidFill>
                </a:uFill>
              </a:rPr>
              <a:t>Change route</a:t>
            </a:r>
          </a:p>
        </p:txBody>
      </p:sp>
      <p:pic>
        <p:nvPicPr>
          <p:cNvPr id="632" name="pasted-image.png"/>
          <p:cNvPicPr/>
          <p:nvPr/>
        </p:nvPicPr>
        <p:blipFill>
          <a:blip r:embed="rId9">
            <a:extLst/>
          </a:blip>
          <a:stretch>
            <a:fillRect/>
          </a:stretch>
        </p:blipFill>
        <p:spPr>
          <a:xfrm>
            <a:off x="4837883" y="543285"/>
            <a:ext cx="2166406" cy="4332811"/>
          </a:xfrm>
          <a:prstGeom prst="rect">
            <a:avLst/>
          </a:prstGeom>
          <a:ln w="12700">
            <a:miter lim="400000"/>
          </a:ln>
        </p:spPr>
      </p:pic>
      <p:pic>
        <p:nvPicPr>
          <p:cNvPr id="633" name="pasted-image.png"/>
          <p:cNvPicPr/>
          <p:nvPr/>
        </p:nvPicPr>
        <p:blipFill>
          <a:blip r:embed="rId10">
            <a:extLst/>
          </a:blip>
          <a:stretch>
            <a:fillRect/>
          </a:stretch>
        </p:blipFill>
        <p:spPr>
          <a:xfrm>
            <a:off x="6588678" y="2035792"/>
            <a:ext cx="2166406" cy="2502199"/>
          </a:xfrm>
          <a:prstGeom prst="rect">
            <a:avLst/>
          </a:prstGeom>
          <a:ln w="12700">
            <a:miter lim="400000"/>
          </a:ln>
        </p:spPr>
      </p:pic>
      <p:sp>
        <p:nvSpPr>
          <p:cNvPr id="634" name="Shape 634"/>
          <p:cNvSpPr/>
          <p:nvPr/>
        </p:nvSpPr>
        <p:spPr>
          <a:xfrm rot="240000">
            <a:off x="296232" y="1340710"/>
            <a:ext cx="1692286" cy="35066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4D4D4D"/>
                </a:solidFill>
                <a:uFill>
                  <a:solidFill>
                    <a:srgbClr val="4D4D4D"/>
                  </a:solidFill>
                </a:uFill>
              </a:rPr>
              <a:t>Scale Platform</a:t>
            </a:r>
          </a:p>
        </p:txBody>
      </p:sp>
      <p:sp>
        <p:nvSpPr>
          <p:cNvPr id="635" name="Shape 635"/>
          <p:cNvSpPr/>
          <p:nvPr/>
        </p:nvSpPr>
        <p:spPr>
          <a:xfrm rot="20103">
            <a:off x="308678" y="614604"/>
            <a:ext cx="1667394" cy="350663"/>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4D4D4D"/>
                </a:solidFill>
                <a:uFill>
                  <a:solidFill>
                    <a:srgbClr val="4D4D4D"/>
                  </a:solidFill>
                </a:uFill>
              </a:rPr>
              <a:t>Create service</a:t>
            </a:r>
          </a:p>
        </p:txBody>
      </p:sp>
      <p:sp>
        <p:nvSpPr>
          <p:cNvPr id="636" name="Shape 636"/>
          <p:cNvSpPr/>
          <p:nvPr/>
        </p:nvSpPr>
        <p:spPr>
          <a:xfrm rot="20103">
            <a:off x="1398339" y="4271799"/>
            <a:ext cx="1289669" cy="35066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4D4D4D"/>
                </a:solidFill>
                <a:uFill>
                  <a:solidFill>
                    <a:srgbClr val="4D4D4D"/>
                  </a:solidFill>
                </a:uFill>
              </a:rPr>
              <a:t>Delete App</a:t>
            </a:r>
          </a:p>
        </p:txBody>
      </p:sp>
      <p:sp>
        <p:nvSpPr>
          <p:cNvPr id="637" name="Shape 637"/>
          <p:cNvSpPr/>
          <p:nvPr/>
        </p:nvSpPr>
        <p:spPr>
          <a:xfrm rot="21557452">
            <a:off x="1566794" y="6858"/>
            <a:ext cx="2644525" cy="35066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4D4D4D"/>
                </a:solidFill>
                <a:uFill>
                  <a:solidFill>
                    <a:srgbClr val="4D4D4D"/>
                  </a:solidFill>
                </a:uFill>
              </a:rPr>
              <a:t>Blue-green deployment</a:t>
            </a:r>
          </a:p>
        </p:txBody>
      </p:sp>
      <p:sp>
        <p:nvSpPr>
          <p:cNvPr id="638" name="Shape 638"/>
          <p:cNvSpPr/>
          <p:nvPr/>
        </p:nvSpPr>
        <p:spPr>
          <a:xfrm rot="20962820">
            <a:off x="2888276" y="3659767"/>
            <a:ext cx="1526975" cy="387516"/>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100" b="1"/>
            </a:lvl1pPr>
          </a:lstStyle>
          <a:p>
            <a:pPr lvl="0">
              <a:defRPr sz="1800" b="0">
                <a:solidFill>
                  <a:srgbClr val="000000"/>
                </a:solidFill>
                <a:uFillTx/>
              </a:defRPr>
            </a:pPr>
            <a:r>
              <a:rPr sz="2100" b="1">
                <a:solidFill>
                  <a:srgbClr val="4D4D4D"/>
                </a:solidFill>
                <a:uFill>
                  <a:solidFill>
                    <a:srgbClr val="4D4D4D"/>
                  </a:solidFill>
                </a:uFill>
              </a:rPr>
              <a:t>Check logs</a:t>
            </a:r>
          </a:p>
        </p:txBody>
      </p:sp>
      <p:sp>
        <p:nvSpPr>
          <p:cNvPr id="639" name="Shape 639"/>
          <p:cNvSpPr/>
          <p:nvPr/>
        </p:nvSpPr>
        <p:spPr>
          <a:xfrm rot="20962820">
            <a:off x="1732234" y="3598769"/>
            <a:ext cx="2061157" cy="387516"/>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100" b="1"/>
            </a:lvl1pPr>
          </a:lstStyle>
          <a:p>
            <a:pPr lvl="0">
              <a:defRPr sz="1800" b="0">
                <a:solidFill>
                  <a:srgbClr val="000000"/>
                </a:solidFill>
                <a:uFillTx/>
              </a:defRPr>
            </a:pPr>
            <a:r>
              <a:rPr sz="2100" b="1">
                <a:solidFill>
                  <a:srgbClr val="4D4D4D"/>
                </a:solidFill>
                <a:uFill>
                  <a:solidFill>
                    <a:srgbClr val="4D4D4D"/>
                  </a:solidFill>
                </a:uFill>
              </a:rPr>
              <a:t>Escale memory</a:t>
            </a:r>
          </a:p>
        </p:txBody>
      </p:sp>
      <p:sp>
        <p:nvSpPr>
          <p:cNvPr id="640" name="Shape 640"/>
          <p:cNvSpPr/>
          <p:nvPr/>
        </p:nvSpPr>
        <p:spPr>
          <a:xfrm rot="21122439">
            <a:off x="2283981" y="2326913"/>
            <a:ext cx="2098810" cy="350663"/>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4D4D4D"/>
                </a:solidFill>
                <a:uFill>
                  <a:solidFill>
                    <a:srgbClr val="4D4D4D"/>
                  </a:solidFill>
                </a:uFill>
              </a:rPr>
              <a:t>Update app server</a:t>
            </a:r>
          </a:p>
        </p:txBody>
      </p:sp>
      <p:sp>
        <p:nvSpPr>
          <p:cNvPr id="641" name="Shape 641"/>
          <p:cNvSpPr/>
          <p:nvPr/>
        </p:nvSpPr>
        <p:spPr>
          <a:xfrm rot="565034">
            <a:off x="2748591" y="869709"/>
            <a:ext cx="1463240" cy="35066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4D4D4D"/>
                </a:solidFill>
                <a:uFill>
                  <a:solidFill>
                    <a:srgbClr val="4D4D4D"/>
                  </a:solidFill>
                </a:uFill>
              </a:rPr>
              <a:t>Change JDK</a:t>
            </a:r>
          </a:p>
        </p:txBody>
      </p:sp>
      <p:sp>
        <p:nvSpPr>
          <p:cNvPr id="642" name="Shape 642"/>
          <p:cNvSpPr/>
          <p:nvPr/>
        </p:nvSpPr>
        <p:spPr>
          <a:xfrm rot="21148612">
            <a:off x="2118696" y="208723"/>
            <a:ext cx="1501303" cy="35066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4D4D4D"/>
                </a:solidFill>
                <a:uFill>
                  <a:solidFill>
                    <a:srgbClr val="4D4D4D"/>
                  </a:solidFill>
                </a:uFill>
              </a:rPr>
              <a:t>Upgrade app</a:t>
            </a:r>
          </a:p>
        </p:txBody>
      </p:sp>
      <p:sp>
        <p:nvSpPr>
          <p:cNvPr id="643" name="Shape 643"/>
          <p:cNvSpPr/>
          <p:nvPr/>
        </p:nvSpPr>
        <p:spPr>
          <a:xfrm>
            <a:off x="146246" y="66994"/>
            <a:ext cx="8851508" cy="4547688"/>
          </a:xfrm>
          <a:prstGeom prst="roundRect">
            <a:avLst>
              <a:gd name="adj" fmla="val 5352"/>
            </a:avLst>
          </a:prstGeom>
          <a:solidFill>
            <a:srgbClr val="F2F2F2">
              <a:alpha val="73921"/>
            </a:srgbClr>
          </a:solidFill>
          <a:ln w="12700">
            <a:miter lim="400000"/>
          </a:ln>
        </p:spPr>
        <p:txBody>
          <a:bodyPr lIns="50800" tIns="50800" rIns="50800" bIns="50800" anchor="ctr"/>
          <a:lstStyle/>
          <a:p>
            <a:pPr lvl="0" algn="ctr" defTabSz="825500">
              <a:defRPr sz="3200">
                <a:solidFill>
                  <a:srgbClr val="FFFFFF"/>
                </a:solidFill>
                <a:uFillTx/>
                <a:latin typeface="Helvetica Light"/>
                <a:ea typeface="Helvetica Light"/>
                <a:cs typeface="Helvetica Light"/>
                <a:sym typeface="Helvetica Light"/>
              </a:defRPr>
            </a:pPr>
            <a:endParaRPr/>
          </a:p>
        </p:txBody>
      </p:sp>
      <p:pic>
        <p:nvPicPr>
          <p:cNvPr id="644" name="pasted-image.png"/>
          <p:cNvPicPr/>
          <p:nvPr/>
        </p:nvPicPr>
        <p:blipFill>
          <a:blip r:embed="rId11">
            <a:extLst/>
          </a:blip>
          <a:stretch>
            <a:fillRect/>
          </a:stretch>
        </p:blipFill>
        <p:spPr>
          <a:xfrm>
            <a:off x="1630965" y="220369"/>
            <a:ext cx="5882070" cy="4039023"/>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1" nodeType="afterEffect">
                                  <p:stCondLst>
                                    <p:cond delay="200"/>
                                  </p:stCondLst>
                                  <p:iterate>
                                    <p:tmAbs val="0"/>
                                  </p:iterate>
                                  <p:childTnLst>
                                    <p:set>
                                      <p:cBhvr>
                                        <p:cTn id="6" fill="hold"/>
                                        <p:tgtEl>
                                          <p:spTgt spid="644"/>
                                        </p:tgtEl>
                                        <p:attrNameLst>
                                          <p:attrName>style.visibility</p:attrName>
                                        </p:attrNameLst>
                                      </p:cBhvr>
                                      <p:to>
                                        <p:strVal val="visible"/>
                                      </p:to>
                                    </p:set>
                                    <p:anim calcmode="lin" valueType="num">
                                      <p:cBhvr>
                                        <p:cTn id="7" dur="750" fill="hold"/>
                                        <p:tgtEl>
                                          <p:spTgt spid="644"/>
                                        </p:tgtEl>
                                        <p:attrNameLst>
                                          <p:attrName>ppt_x</p:attrName>
                                        </p:attrNameLst>
                                      </p:cBhvr>
                                      <p:tavLst>
                                        <p:tav tm="0">
                                          <p:val>
                                            <p:strVal val="#ppt_x"/>
                                          </p:val>
                                        </p:tav>
                                        <p:tav tm="100000">
                                          <p:val>
                                            <p:strVal val="#ppt_x"/>
                                          </p:val>
                                        </p:tav>
                                      </p:tavLst>
                                    </p:anim>
                                    <p:anim calcmode="lin" valueType="num">
                                      <p:cBhvr>
                                        <p:cTn id="8" dur="750" fill="hold"/>
                                        <p:tgtEl>
                                          <p:spTgt spid="64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4" grpId="1" animBg="1" advAuto="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6" name="Shape 646"/>
          <p:cNvSpPr/>
          <p:nvPr/>
        </p:nvSpPr>
        <p:spPr>
          <a:xfrm>
            <a:off x="4908744" y="1054667"/>
            <a:ext cx="3941203" cy="3260534"/>
          </a:xfrm>
          <a:prstGeom prst="roundRect">
            <a:avLst>
              <a:gd name="adj" fmla="val 5375"/>
            </a:avLst>
          </a:prstGeom>
          <a:gradFill>
            <a:gsLst>
              <a:gs pos="0">
                <a:srgbClr val="29756E"/>
              </a:gs>
              <a:gs pos="100000">
                <a:srgbClr val="33928A"/>
              </a:gs>
            </a:gsLst>
            <a:lin ang="5400000"/>
          </a:gradFill>
          <a:ln w="12700">
            <a:miter lim="400000"/>
          </a:ln>
        </p:spPr>
        <p:txBody>
          <a:bodyPr lIns="50800" tIns="50800" rIns="50800" bIns="50800" anchor="ctr"/>
          <a:lstStyle/>
          <a:p>
            <a:pPr lvl="0">
              <a:defRPr>
                <a:solidFill>
                  <a:srgbClr val="008881"/>
                </a:solidFill>
                <a:uFill>
                  <a:solidFill>
                    <a:srgbClr val="008881"/>
                  </a:solidFill>
                </a:uFill>
              </a:defRPr>
            </a:pPr>
            <a:endParaRPr/>
          </a:p>
        </p:txBody>
      </p:sp>
      <p:sp>
        <p:nvSpPr>
          <p:cNvPr id="647" name="Shape 647"/>
          <p:cNvSpPr>
            <a:spLocks noGrp="1"/>
          </p:cNvSpPr>
          <p:nvPr>
            <p:ph type="sldNum" sz="quarter" idx="2"/>
          </p:nvPr>
        </p:nvSpPr>
        <p:spPr>
          <a:xfrm>
            <a:off x="8553450" y="5275495"/>
            <a:ext cx="533400" cy="12700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25</a:t>
            </a:fld>
            <a:endParaRPr sz="800">
              <a:solidFill>
                <a:srgbClr val="808080"/>
              </a:solidFill>
              <a:uFill>
                <a:solidFill>
                  <a:srgbClr val="808080"/>
                </a:solidFill>
              </a:uFill>
            </a:endParaRPr>
          </a:p>
        </p:txBody>
      </p:sp>
      <p:pic>
        <p:nvPicPr>
          <p:cNvPr id="648" name="pasted-image.png"/>
          <p:cNvPicPr/>
          <p:nvPr/>
        </p:nvPicPr>
        <p:blipFill>
          <a:blip r:embed="rId2">
            <a:extLst/>
          </a:blip>
          <a:stretch>
            <a:fillRect/>
          </a:stretch>
        </p:blipFill>
        <p:spPr>
          <a:xfrm>
            <a:off x="399918" y="758210"/>
            <a:ext cx="1209445" cy="1511806"/>
          </a:xfrm>
          <a:prstGeom prst="rect">
            <a:avLst/>
          </a:prstGeom>
          <a:ln w="12700">
            <a:miter lim="400000"/>
          </a:ln>
        </p:spPr>
      </p:pic>
      <p:pic>
        <p:nvPicPr>
          <p:cNvPr id="649" name="Picture 648"/>
          <p:cNvPicPr/>
          <p:nvPr/>
        </p:nvPicPr>
        <p:blipFill>
          <a:blip r:embed="rId3">
            <a:extLst/>
          </a:blip>
          <a:stretch>
            <a:fillRect/>
          </a:stretch>
        </p:blipFill>
        <p:spPr>
          <a:xfrm>
            <a:off x="1966363" y="1242167"/>
            <a:ext cx="2585381" cy="543892"/>
          </a:xfrm>
          <a:prstGeom prst="rect">
            <a:avLst/>
          </a:prstGeom>
          <a:effectLst>
            <a:outerShdw blurRad="38100" dist="20000" dir="5400000" rotWithShape="0">
              <a:srgbClr val="000000">
                <a:alpha val="38000"/>
              </a:srgbClr>
            </a:outerShdw>
          </a:effectLst>
        </p:spPr>
      </p:pic>
      <p:sp>
        <p:nvSpPr>
          <p:cNvPr id="650" name="Shape 650"/>
          <p:cNvSpPr/>
          <p:nvPr/>
        </p:nvSpPr>
        <p:spPr>
          <a:xfrm>
            <a:off x="2176705" y="910519"/>
            <a:ext cx="1602989" cy="35066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4D4D4D"/>
                </a:solidFill>
                <a:uFill>
                  <a:solidFill>
                    <a:srgbClr val="4D4D4D"/>
                  </a:solidFill>
                </a:uFill>
              </a:rPr>
              <a:t>Deploy to dev</a:t>
            </a:r>
          </a:p>
        </p:txBody>
      </p:sp>
      <p:pic>
        <p:nvPicPr>
          <p:cNvPr id="651" name="CF_Logo_Square_White_HighRes.png"/>
          <p:cNvPicPr/>
          <p:nvPr/>
        </p:nvPicPr>
        <p:blipFill>
          <a:blip r:embed="rId4">
            <a:alphaModFix amt="88458"/>
            <a:extLst/>
          </a:blip>
          <a:stretch>
            <a:fillRect/>
          </a:stretch>
        </p:blipFill>
        <p:spPr>
          <a:xfrm>
            <a:off x="5657763" y="1458673"/>
            <a:ext cx="2443054" cy="2433294"/>
          </a:xfrm>
          <a:prstGeom prst="rect">
            <a:avLst/>
          </a:prstGeom>
          <a:ln w="12700">
            <a:miter lim="400000"/>
          </a:ln>
          <a:effectLst>
            <a:outerShdw blurRad="177800" dist="25400" dir="5400000" rotWithShape="0">
              <a:srgbClr val="FFFFFF">
                <a:alpha val="77870"/>
              </a:srgbClr>
            </a:outerShdw>
          </a:effectLst>
        </p:spPr>
      </p:pic>
      <p:sp>
        <p:nvSpPr>
          <p:cNvPr id="652" name="Shape 652"/>
          <p:cNvSpPr/>
          <p:nvPr/>
        </p:nvSpPr>
        <p:spPr>
          <a:xfrm>
            <a:off x="5056551" y="1159888"/>
            <a:ext cx="3645589" cy="3050091"/>
          </a:xfrm>
          <a:prstGeom prst="roundRect">
            <a:avLst>
              <a:gd name="adj" fmla="val 7720"/>
            </a:avLst>
          </a:prstGeom>
          <a:solidFill>
            <a:srgbClr val="F2F2F2">
              <a:alpha val="73921"/>
            </a:srgbClr>
          </a:solidFill>
          <a:ln w="12700">
            <a:miter lim="400000"/>
          </a:ln>
        </p:spPr>
        <p:txBody>
          <a:bodyPr lIns="50800" tIns="50800" rIns="50800" bIns="50800" anchor="ctr"/>
          <a:lstStyle/>
          <a:p>
            <a:pPr lvl="0" algn="ctr" defTabSz="825500">
              <a:defRPr sz="3200">
                <a:solidFill>
                  <a:srgbClr val="FFFFFF"/>
                </a:solidFill>
                <a:uFillTx/>
                <a:latin typeface="Helvetica Light"/>
                <a:ea typeface="Helvetica Light"/>
                <a:cs typeface="Helvetica Light"/>
                <a:sym typeface="Helvetica Light"/>
              </a:defRPr>
            </a:pPr>
            <a:endParaRPr/>
          </a:p>
        </p:txBody>
      </p:sp>
      <p:sp>
        <p:nvSpPr>
          <p:cNvPr id="653" name="Shape 653"/>
          <p:cNvSpPr>
            <a:spLocks noGrp="1"/>
          </p:cNvSpPr>
          <p:nvPr>
            <p:ph type="title" idx="4294967295"/>
          </p:nvPr>
        </p:nvSpPr>
        <p:spPr>
          <a:xfrm>
            <a:off x="289675" y="141838"/>
            <a:ext cx="8410576" cy="460376"/>
          </a:xfrm>
          <a:prstGeom prst="rect">
            <a:avLst/>
          </a:prstGeom>
        </p:spPr>
        <p:txBody>
          <a:bodyPr/>
          <a:lstStyle>
            <a:lvl1pPr>
              <a:lnSpc>
                <a:spcPct val="100000"/>
              </a:lnSpc>
              <a:defRPr>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sz="3200">
                <a:solidFill>
                  <a:srgbClr val="29756E"/>
                </a:solidFill>
                <a:uFill>
                  <a:solidFill>
                    <a:srgbClr val="2C95DD"/>
                  </a:solidFill>
                </a:uFill>
              </a:rPr>
              <a:t>The Pivotal CF way</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1" nodeType="afterEffect">
                                  <p:stCondLst>
                                    <p:cond delay="0"/>
                                  </p:stCondLst>
                                  <p:iterate>
                                    <p:tmAbs val="0"/>
                                  </p:iterate>
                                  <p:childTnLst>
                                    <p:set>
                                      <p:cBhvr>
                                        <p:cTn id="6" fill="hold"/>
                                        <p:tgtEl>
                                          <p:spTgt spid="652"/>
                                        </p:tgtEl>
                                        <p:attrNameLst>
                                          <p:attrName>style.visibility</p:attrName>
                                        </p:attrNameLst>
                                      </p:cBhvr>
                                      <p:to>
                                        <p:strVal val="visible"/>
                                      </p:to>
                                    </p:set>
                                    <p:animEffect transition="in" filter="wipe(left)">
                                      <p:cBhvr>
                                        <p:cTn id="7" dur="400"/>
                                        <p:tgtEl>
                                          <p:spTgt spid="6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2" grpId="1" animBg="1" advAuto="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 name="Shape 655"/>
          <p:cNvSpPr/>
          <p:nvPr/>
        </p:nvSpPr>
        <p:spPr>
          <a:xfrm>
            <a:off x="4908744" y="1054667"/>
            <a:ext cx="3941203" cy="3260534"/>
          </a:xfrm>
          <a:prstGeom prst="roundRect">
            <a:avLst>
              <a:gd name="adj" fmla="val 5375"/>
            </a:avLst>
          </a:prstGeom>
          <a:gradFill>
            <a:gsLst>
              <a:gs pos="0">
                <a:srgbClr val="29756E"/>
              </a:gs>
              <a:gs pos="100000">
                <a:srgbClr val="33928A"/>
              </a:gs>
            </a:gsLst>
            <a:lin ang="5400000"/>
          </a:gradFill>
          <a:ln w="12700">
            <a:miter lim="400000"/>
          </a:ln>
        </p:spPr>
        <p:txBody>
          <a:bodyPr lIns="50800" tIns="50800" rIns="50800" bIns="50800" anchor="ctr"/>
          <a:lstStyle/>
          <a:p>
            <a:pPr lvl="0">
              <a:defRPr>
                <a:solidFill>
                  <a:srgbClr val="008881"/>
                </a:solidFill>
                <a:uFill>
                  <a:solidFill>
                    <a:srgbClr val="008881"/>
                  </a:solidFill>
                </a:uFill>
              </a:defRPr>
            </a:pPr>
            <a:endParaRPr/>
          </a:p>
        </p:txBody>
      </p:sp>
      <p:sp>
        <p:nvSpPr>
          <p:cNvPr id="656" name="Shape 656"/>
          <p:cNvSpPr/>
          <p:nvPr/>
        </p:nvSpPr>
        <p:spPr>
          <a:xfrm>
            <a:off x="5056551" y="1159888"/>
            <a:ext cx="3645589" cy="3050091"/>
          </a:xfrm>
          <a:prstGeom prst="roundRect">
            <a:avLst>
              <a:gd name="adj" fmla="val 7720"/>
            </a:avLst>
          </a:prstGeom>
          <a:solidFill>
            <a:srgbClr val="F2F2F2">
              <a:alpha val="73921"/>
            </a:srgbClr>
          </a:solidFill>
          <a:ln w="12700">
            <a:miter lim="400000"/>
          </a:ln>
        </p:spPr>
        <p:txBody>
          <a:bodyPr lIns="50800" tIns="50800" rIns="50800" bIns="50800" anchor="ctr"/>
          <a:lstStyle/>
          <a:p>
            <a:pPr lvl="0" algn="ctr" defTabSz="825500">
              <a:defRPr sz="3200">
                <a:solidFill>
                  <a:srgbClr val="FFFFFF"/>
                </a:solidFill>
                <a:uFillTx/>
                <a:latin typeface="Helvetica Light"/>
                <a:ea typeface="Helvetica Light"/>
                <a:cs typeface="Helvetica Light"/>
                <a:sym typeface="Helvetica Light"/>
              </a:defRPr>
            </a:pPr>
            <a:endParaRPr/>
          </a:p>
        </p:txBody>
      </p:sp>
      <p:sp>
        <p:nvSpPr>
          <p:cNvPr id="657" name="Shape 657"/>
          <p:cNvSpPr>
            <a:spLocks noGrp="1"/>
          </p:cNvSpPr>
          <p:nvPr>
            <p:ph type="sldNum" sz="quarter" idx="2"/>
          </p:nvPr>
        </p:nvSpPr>
        <p:spPr>
          <a:xfrm>
            <a:off x="8553450" y="5275495"/>
            <a:ext cx="533400" cy="12700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26</a:t>
            </a:fld>
            <a:endParaRPr sz="800">
              <a:solidFill>
                <a:srgbClr val="808080"/>
              </a:solidFill>
              <a:uFill>
                <a:solidFill>
                  <a:srgbClr val="808080"/>
                </a:solidFill>
              </a:uFill>
            </a:endParaRPr>
          </a:p>
        </p:txBody>
      </p:sp>
      <p:pic>
        <p:nvPicPr>
          <p:cNvPr id="658" name="pasted-image.png"/>
          <p:cNvPicPr/>
          <p:nvPr/>
        </p:nvPicPr>
        <p:blipFill>
          <a:blip r:embed="rId2">
            <a:extLst/>
          </a:blip>
          <a:stretch>
            <a:fillRect/>
          </a:stretch>
        </p:blipFill>
        <p:spPr>
          <a:xfrm>
            <a:off x="399918" y="758210"/>
            <a:ext cx="1209445" cy="1511806"/>
          </a:xfrm>
          <a:prstGeom prst="rect">
            <a:avLst/>
          </a:prstGeom>
          <a:ln w="12700">
            <a:miter lim="400000"/>
          </a:ln>
        </p:spPr>
      </p:pic>
      <p:pic>
        <p:nvPicPr>
          <p:cNvPr id="659" name="Picture 658"/>
          <p:cNvPicPr/>
          <p:nvPr/>
        </p:nvPicPr>
        <p:blipFill>
          <a:blip r:embed="rId3">
            <a:extLst/>
          </a:blip>
          <a:stretch>
            <a:fillRect/>
          </a:stretch>
        </p:blipFill>
        <p:spPr>
          <a:xfrm>
            <a:off x="1966363" y="1242167"/>
            <a:ext cx="2585381" cy="543892"/>
          </a:xfrm>
          <a:prstGeom prst="rect">
            <a:avLst/>
          </a:prstGeom>
          <a:effectLst>
            <a:outerShdw blurRad="38100" dist="20000" dir="5400000" rotWithShape="0">
              <a:srgbClr val="000000">
                <a:alpha val="38000"/>
              </a:srgbClr>
            </a:outerShdw>
          </a:effectLst>
        </p:spPr>
      </p:pic>
      <p:sp>
        <p:nvSpPr>
          <p:cNvPr id="660" name="Shape 660"/>
          <p:cNvSpPr/>
          <p:nvPr/>
        </p:nvSpPr>
        <p:spPr>
          <a:xfrm>
            <a:off x="2176705" y="910519"/>
            <a:ext cx="1602989" cy="35066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4D4D4D"/>
                </a:solidFill>
                <a:uFill>
                  <a:solidFill>
                    <a:srgbClr val="4D4D4D"/>
                  </a:solidFill>
                </a:uFill>
              </a:rPr>
              <a:t>Deploy to dev</a:t>
            </a:r>
          </a:p>
        </p:txBody>
      </p:sp>
      <p:sp>
        <p:nvSpPr>
          <p:cNvPr id="661" name="Shape 661"/>
          <p:cNvSpPr/>
          <p:nvPr/>
        </p:nvSpPr>
        <p:spPr>
          <a:xfrm>
            <a:off x="1260285" y="1567333"/>
            <a:ext cx="3641937" cy="558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0" algn="ctr" defTabSz="825500">
              <a:defRPr>
                <a:solidFill>
                  <a:srgbClr val="000000"/>
                </a:solidFill>
                <a:uFillTx/>
              </a:defRPr>
            </a:pPr>
            <a:r>
              <a:rPr sz="3000">
                <a:latin typeface="Courier"/>
                <a:ea typeface="Courier"/>
                <a:cs typeface="Courier"/>
                <a:sym typeface="Courier"/>
              </a:rPr>
              <a:t>&gt;</a:t>
            </a:r>
            <a:r>
              <a:rPr sz="100">
                <a:latin typeface="Courier"/>
                <a:ea typeface="Courier"/>
                <a:cs typeface="Courier"/>
                <a:sym typeface="Courier"/>
              </a:rPr>
              <a:t> </a:t>
            </a:r>
            <a:r>
              <a:rPr sz="3000">
                <a:latin typeface="Courier"/>
                <a:ea typeface="Courier"/>
                <a:cs typeface="Courier"/>
                <a:sym typeface="Courier"/>
              </a:rPr>
              <a:t>cf push</a:t>
            </a:r>
          </a:p>
        </p:txBody>
      </p:sp>
      <p:pic>
        <p:nvPicPr>
          <p:cNvPr id="662" name="CF_Logo_Square_White_HighRes.png"/>
          <p:cNvPicPr/>
          <p:nvPr/>
        </p:nvPicPr>
        <p:blipFill>
          <a:blip r:embed="rId4">
            <a:alphaModFix amt="88458"/>
            <a:extLst/>
          </a:blip>
          <a:stretch>
            <a:fillRect/>
          </a:stretch>
        </p:blipFill>
        <p:spPr>
          <a:xfrm>
            <a:off x="5657763" y="1458673"/>
            <a:ext cx="2443054" cy="2433294"/>
          </a:xfrm>
          <a:prstGeom prst="rect">
            <a:avLst/>
          </a:prstGeom>
          <a:ln w="12700">
            <a:miter lim="400000"/>
          </a:ln>
          <a:effectLst>
            <a:outerShdw blurRad="177800" dist="25400" dir="5400000" rotWithShape="0">
              <a:srgbClr val="FFFFFF">
                <a:alpha val="77870"/>
              </a:srgbClr>
            </a:outerShdw>
          </a:effectLst>
        </p:spPr>
      </p:pic>
      <p:grpSp>
        <p:nvGrpSpPr>
          <p:cNvPr id="665" name="Group 665"/>
          <p:cNvGrpSpPr/>
          <p:nvPr/>
        </p:nvGrpSpPr>
        <p:grpSpPr>
          <a:xfrm>
            <a:off x="2060422" y="7232370"/>
            <a:ext cx="2840288" cy="1607438"/>
            <a:chOff x="-53881" y="-53881"/>
            <a:chExt cx="2840287" cy="1607436"/>
          </a:xfrm>
        </p:grpSpPr>
        <p:sp>
          <p:nvSpPr>
            <p:cNvPr id="664" name="Shape 664"/>
            <p:cNvSpPr/>
            <p:nvPr/>
          </p:nvSpPr>
          <p:spPr>
            <a:xfrm>
              <a:off x="0" y="0"/>
              <a:ext cx="2732525" cy="1499674"/>
            </a:xfrm>
            <a:prstGeom prst="rect">
              <a:avLst/>
            </a:prstGeom>
            <a:solidFill>
              <a:srgbClr val="D5E9F9">
                <a:alpha val="50000"/>
              </a:srgbClr>
            </a:solid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825500">
                <a:defRPr sz="2800">
                  <a:solidFill>
                    <a:srgbClr val="000000"/>
                  </a:solidFill>
                  <a:uFillTx/>
                  <a:latin typeface="Helvetica Neue Light"/>
                  <a:ea typeface="Helvetica Neue Light"/>
                  <a:cs typeface="Helvetica Neue Light"/>
                  <a:sym typeface="Helvetica Neue Light"/>
                </a:defRPr>
              </a:lvl1pPr>
            </a:lstStyle>
            <a:p>
              <a:pPr lvl="0">
                <a:defRPr sz="1800"/>
              </a:pPr>
              <a:r>
                <a:rPr sz="2800"/>
                <a:t>Router</a:t>
              </a:r>
            </a:p>
          </p:txBody>
        </p:sp>
        <p:pic>
          <p:nvPicPr>
            <p:cNvPr id="663" name="Picture 662"/>
            <p:cNvPicPr/>
            <p:nvPr/>
          </p:nvPicPr>
          <p:blipFill>
            <a:blip r:embed="rId5">
              <a:extLst/>
            </a:blip>
            <a:stretch>
              <a:fillRect/>
            </a:stretch>
          </p:blipFill>
          <p:spPr>
            <a:xfrm>
              <a:off x="-53882" y="-53882"/>
              <a:ext cx="2840288" cy="1607438"/>
            </a:xfrm>
            <a:prstGeom prst="rect">
              <a:avLst/>
            </a:prstGeom>
            <a:effectLst/>
          </p:spPr>
        </p:pic>
      </p:grpSp>
      <p:grpSp>
        <p:nvGrpSpPr>
          <p:cNvPr id="668" name="Group 668"/>
          <p:cNvGrpSpPr/>
          <p:nvPr/>
        </p:nvGrpSpPr>
        <p:grpSpPr>
          <a:xfrm>
            <a:off x="5164034" y="1176405"/>
            <a:ext cx="1103326" cy="675417"/>
            <a:chOff x="-53881" y="-53881"/>
            <a:chExt cx="1103324" cy="675415"/>
          </a:xfrm>
        </p:grpSpPr>
        <p:sp>
          <p:nvSpPr>
            <p:cNvPr id="667" name="Shape 667"/>
            <p:cNvSpPr/>
            <p:nvPr/>
          </p:nvSpPr>
          <p:spPr>
            <a:xfrm>
              <a:off x="0" y="0"/>
              <a:ext cx="995562" cy="567653"/>
            </a:xfrm>
            <a:prstGeom prst="rect">
              <a:avLst/>
            </a:prstGeom>
            <a:solidFill>
              <a:srgbClr val="D5E9F9">
                <a:alpha val="50000"/>
              </a:srgbClr>
            </a:solid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p>
              <a:pPr lvl="0" algn="ctr" defTabSz="825500">
                <a:defRPr>
                  <a:solidFill>
                    <a:srgbClr val="000000"/>
                  </a:solidFill>
                  <a:uFillTx/>
                </a:defRPr>
              </a:pPr>
              <a:r>
                <a:rPr sz="1300">
                  <a:latin typeface="Helvetica Neue Light"/>
                  <a:ea typeface="Helvetica Neue Light"/>
                  <a:cs typeface="Helvetica Neue Light"/>
                  <a:sym typeface="Helvetica Neue Light"/>
                </a:rPr>
                <a:t>Cloud</a:t>
              </a:r>
            </a:p>
            <a:p>
              <a:pPr lvl="0" algn="ctr" defTabSz="825500">
                <a:defRPr>
                  <a:solidFill>
                    <a:srgbClr val="000000"/>
                  </a:solidFill>
                  <a:uFillTx/>
                </a:defRPr>
              </a:pPr>
              <a:r>
                <a:rPr sz="1300">
                  <a:latin typeface="Helvetica Neue Light"/>
                  <a:ea typeface="Helvetica Neue Light"/>
                  <a:cs typeface="Helvetica Neue Light"/>
                  <a:sym typeface="Helvetica Neue Light"/>
                </a:rPr>
                <a:t>Controller</a:t>
              </a:r>
            </a:p>
          </p:txBody>
        </p:sp>
        <p:pic>
          <p:nvPicPr>
            <p:cNvPr id="666" name="Picture 665"/>
            <p:cNvPicPr/>
            <p:nvPr/>
          </p:nvPicPr>
          <p:blipFill>
            <a:blip r:embed="rId6">
              <a:extLst/>
            </a:blip>
            <a:stretch>
              <a:fillRect/>
            </a:stretch>
          </p:blipFill>
          <p:spPr>
            <a:xfrm>
              <a:off x="-53882" y="-53882"/>
              <a:ext cx="1103325" cy="675417"/>
            </a:xfrm>
            <a:prstGeom prst="rect">
              <a:avLst/>
            </a:prstGeom>
            <a:effectLst/>
          </p:spPr>
        </p:pic>
      </p:grpSp>
      <p:grpSp>
        <p:nvGrpSpPr>
          <p:cNvPr id="671" name="Group 671"/>
          <p:cNvGrpSpPr/>
          <p:nvPr/>
        </p:nvGrpSpPr>
        <p:grpSpPr>
          <a:xfrm>
            <a:off x="6630772" y="1176405"/>
            <a:ext cx="1209445" cy="675417"/>
            <a:chOff x="-53881" y="-53881"/>
            <a:chExt cx="1209444" cy="675415"/>
          </a:xfrm>
        </p:grpSpPr>
        <p:sp>
          <p:nvSpPr>
            <p:cNvPr id="670" name="Shape 670"/>
            <p:cNvSpPr/>
            <p:nvPr/>
          </p:nvSpPr>
          <p:spPr>
            <a:xfrm>
              <a:off x="0" y="0"/>
              <a:ext cx="1101682" cy="567653"/>
            </a:xfrm>
            <a:prstGeom prst="rect">
              <a:avLst/>
            </a:prstGeom>
            <a:solidFill>
              <a:srgbClr val="FFCECC"/>
            </a:solid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825500">
                <a:defRPr sz="1200">
                  <a:solidFill>
                    <a:srgbClr val="000000"/>
                  </a:solidFill>
                  <a:uFillTx/>
                  <a:latin typeface="Helvetica Neue Light"/>
                  <a:ea typeface="Helvetica Neue Light"/>
                  <a:cs typeface="Helvetica Neue Light"/>
                  <a:sym typeface="Helvetica Neue Light"/>
                </a:defRPr>
              </a:lvl1pPr>
            </a:lstStyle>
            <a:p>
              <a:pPr lvl="0">
                <a:defRPr sz="1800"/>
              </a:pPr>
              <a:r>
                <a:rPr sz="1200"/>
                <a:t>Health Manager</a:t>
              </a:r>
            </a:p>
          </p:txBody>
        </p:sp>
        <p:pic>
          <p:nvPicPr>
            <p:cNvPr id="669" name="Picture 668"/>
            <p:cNvPicPr/>
            <p:nvPr/>
          </p:nvPicPr>
          <p:blipFill>
            <a:blip r:embed="rId7">
              <a:extLst/>
            </a:blip>
            <a:stretch>
              <a:fillRect/>
            </a:stretch>
          </p:blipFill>
          <p:spPr>
            <a:xfrm>
              <a:off x="-53882" y="-53882"/>
              <a:ext cx="1209445" cy="675417"/>
            </a:xfrm>
            <a:prstGeom prst="rect">
              <a:avLst/>
            </a:prstGeom>
            <a:effectLst/>
          </p:spPr>
        </p:pic>
      </p:grpSp>
      <p:grpSp>
        <p:nvGrpSpPr>
          <p:cNvPr id="674" name="Group 674"/>
          <p:cNvGrpSpPr/>
          <p:nvPr/>
        </p:nvGrpSpPr>
        <p:grpSpPr>
          <a:xfrm>
            <a:off x="5193137" y="2493874"/>
            <a:ext cx="1314143" cy="675416"/>
            <a:chOff x="-53881" y="-53881"/>
            <a:chExt cx="1314142" cy="675415"/>
          </a:xfrm>
        </p:grpSpPr>
        <p:sp>
          <p:nvSpPr>
            <p:cNvPr id="673" name="Shape 673"/>
            <p:cNvSpPr/>
            <p:nvPr/>
          </p:nvSpPr>
          <p:spPr>
            <a:xfrm>
              <a:off x="0" y="0"/>
              <a:ext cx="1206380" cy="567653"/>
            </a:xfrm>
            <a:prstGeom prst="rect">
              <a:avLst/>
            </a:prstGeom>
            <a:solidFill>
              <a:srgbClr val="CEFFB1"/>
            </a:solid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p>
              <a:pPr lvl="0" algn="ctr" defTabSz="825500">
                <a:defRPr>
                  <a:solidFill>
                    <a:srgbClr val="000000"/>
                  </a:solidFill>
                  <a:uFillTx/>
                </a:defRPr>
              </a:pPr>
              <a:r>
                <a:rPr sz="1200">
                  <a:latin typeface="Helvetica Neue Light"/>
                  <a:ea typeface="Helvetica Neue Light"/>
                  <a:cs typeface="Helvetica Neue Light"/>
                  <a:sym typeface="Helvetica Neue Light"/>
                </a:rPr>
                <a:t>NATS</a:t>
              </a:r>
            </a:p>
            <a:p>
              <a:pPr lvl="0" algn="ctr" defTabSz="825500">
                <a:defRPr>
                  <a:solidFill>
                    <a:srgbClr val="000000"/>
                  </a:solidFill>
                  <a:uFillTx/>
                </a:defRPr>
              </a:pPr>
              <a:r>
                <a:rPr sz="1200">
                  <a:latin typeface="Helvetica Neue Thin"/>
                  <a:ea typeface="Helvetica Neue Thin"/>
                  <a:cs typeface="Helvetica Neue Thin"/>
                  <a:sym typeface="Helvetica Neue Thin"/>
                </a:rPr>
                <a:t>(message bus)</a:t>
              </a:r>
            </a:p>
          </p:txBody>
        </p:sp>
        <p:pic>
          <p:nvPicPr>
            <p:cNvPr id="672" name="Picture 671"/>
            <p:cNvPicPr/>
            <p:nvPr/>
          </p:nvPicPr>
          <p:blipFill>
            <a:blip r:embed="rId8">
              <a:extLst/>
            </a:blip>
            <a:stretch>
              <a:fillRect/>
            </a:stretch>
          </p:blipFill>
          <p:spPr>
            <a:xfrm>
              <a:off x="-53882" y="-53882"/>
              <a:ext cx="1314143" cy="675417"/>
            </a:xfrm>
            <a:prstGeom prst="rect">
              <a:avLst/>
            </a:prstGeom>
            <a:effectLst/>
          </p:spPr>
        </p:pic>
      </p:grpSp>
      <p:pic>
        <p:nvPicPr>
          <p:cNvPr id="733" name="Picture 732"/>
          <p:cNvPicPr/>
          <p:nvPr/>
        </p:nvPicPr>
        <p:blipFill>
          <a:blip r:embed="rId9">
            <a:extLst/>
          </a:blip>
          <a:stretch>
            <a:fillRect/>
          </a:stretch>
        </p:blipFill>
        <p:spPr>
          <a:xfrm>
            <a:off x="5614563" y="1799228"/>
            <a:ext cx="335494" cy="746214"/>
          </a:xfrm>
          <a:prstGeom prst="rect">
            <a:avLst/>
          </a:prstGeom>
        </p:spPr>
      </p:pic>
      <p:pic>
        <p:nvPicPr>
          <p:cNvPr id="735" name="Picture 734"/>
          <p:cNvPicPr/>
          <p:nvPr/>
        </p:nvPicPr>
        <p:blipFill>
          <a:blip r:embed="rId10">
            <a:extLst/>
          </a:blip>
          <a:stretch>
            <a:fillRect/>
          </a:stretch>
        </p:blipFill>
        <p:spPr>
          <a:xfrm>
            <a:off x="5749772" y="3117465"/>
            <a:ext cx="200873" cy="493450"/>
          </a:xfrm>
          <a:prstGeom prst="rect">
            <a:avLst/>
          </a:prstGeom>
        </p:spPr>
      </p:pic>
      <p:grpSp>
        <p:nvGrpSpPr>
          <p:cNvPr id="679" name="Group 679"/>
          <p:cNvGrpSpPr/>
          <p:nvPr/>
        </p:nvGrpSpPr>
        <p:grpSpPr>
          <a:xfrm>
            <a:off x="5184728" y="3559211"/>
            <a:ext cx="1330961" cy="498268"/>
            <a:chOff x="-53881" y="-53881"/>
            <a:chExt cx="1330960" cy="498267"/>
          </a:xfrm>
        </p:grpSpPr>
        <p:sp>
          <p:nvSpPr>
            <p:cNvPr id="678" name="Shape 678"/>
            <p:cNvSpPr/>
            <p:nvPr/>
          </p:nvSpPr>
          <p:spPr>
            <a:xfrm>
              <a:off x="0" y="0"/>
              <a:ext cx="1223197" cy="390505"/>
            </a:xfrm>
            <a:prstGeom prst="rect">
              <a:avLst/>
            </a:prstGeom>
            <a:solidFill>
              <a:srgbClr val="D5E9F9">
                <a:alpha val="50000"/>
              </a:srgbClr>
            </a:solid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825500">
                <a:defRPr sz="1500">
                  <a:solidFill>
                    <a:srgbClr val="000000"/>
                  </a:solidFill>
                  <a:uFillTx/>
                  <a:latin typeface="Helvetica Neue Light"/>
                  <a:ea typeface="Helvetica Neue Light"/>
                  <a:cs typeface="Helvetica Neue Light"/>
                  <a:sym typeface="Helvetica Neue Light"/>
                </a:defRPr>
              </a:lvl1pPr>
            </a:lstStyle>
            <a:p>
              <a:pPr lvl="0">
                <a:defRPr sz="1800"/>
              </a:pPr>
              <a:r>
                <a:rPr sz="1500"/>
                <a:t>Router</a:t>
              </a:r>
            </a:p>
          </p:txBody>
        </p:sp>
        <p:pic>
          <p:nvPicPr>
            <p:cNvPr id="677" name="Picture 676"/>
            <p:cNvPicPr/>
            <p:nvPr/>
          </p:nvPicPr>
          <p:blipFill>
            <a:blip r:embed="rId11">
              <a:extLst/>
            </a:blip>
            <a:stretch>
              <a:fillRect/>
            </a:stretch>
          </p:blipFill>
          <p:spPr>
            <a:xfrm>
              <a:off x="-53882" y="-53882"/>
              <a:ext cx="1330961" cy="498268"/>
            </a:xfrm>
            <a:prstGeom prst="rect">
              <a:avLst/>
            </a:prstGeom>
            <a:effectLst/>
          </p:spPr>
        </p:pic>
      </p:grpSp>
      <p:pic>
        <p:nvPicPr>
          <p:cNvPr id="737" name="Picture 736"/>
          <p:cNvPicPr/>
          <p:nvPr/>
        </p:nvPicPr>
        <p:blipFill>
          <a:blip r:embed="rId12">
            <a:extLst/>
          </a:blip>
          <a:stretch>
            <a:fillRect/>
          </a:stretch>
        </p:blipFill>
        <p:spPr>
          <a:xfrm>
            <a:off x="6455697" y="2793477"/>
            <a:ext cx="1419154" cy="283990"/>
          </a:xfrm>
          <a:prstGeom prst="rect">
            <a:avLst/>
          </a:prstGeom>
        </p:spPr>
      </p:pic>
      <p:grpSp>
        <p:nvGrpSpPr>
          <p:cNvPr id="714" name="Group 714"/>
          <p:cNvGrpSpPr/>
          <p:nvPr/>
        </p:nvGrpSpPr>
        <p:grpSpPr>
          <a:xfrm>
            <a:off x="6934759" y="1857695"/>
            <a:ext cx="1655942" cy="2287393"/>
            <a:chOff x="-53881" y="-53881"/>
            <a:chExt cx="1655940" cy="2287391"/>
          </a:xfrm>
        </p:grpSpPr>
        <p:grpSp>
          <p:nvGrpSpPr>
            <p:cNvPr id="683" name="Group 683"/>
            <p:cNvGrpSpPr/>
            <p:nvPr/>
          </p:nvGrpSpPr>
          <p:grpSpPr>
            <a:xfrm>
              <a:off x="108678" y="-53882"/>
              <a:ext cx="1493382" cy="2092050"/>
              <a:chOff x="-53881" y="-53881"/>
              <a:chExt cx="1493380" cy="2092048"/>
            </a:xfrm>
          </p:grpSpPr>
          <p:sp>
            <p:nvSpPr>
              <p:cNvPr id="682" name="Shape 682"/>
              <p:cNvSpPr/>
              <p:nvPr/>
            </p:nvSpPr>
            <p:spPr>
              <a:xfrm>
                <a:off x="0" y="0"/>
                <a:ext cx="1385618" cy="1984286"/>
              </a:xfrm>
              <a:prstGeom prst="rect">
                <a:avLst/>
              </a:prstGeom>
              <a:solidFill>
                <a:srgbClr val="FFFFFF"/>
              </a:solidFill>
              <a:ln>
                <a:noFill/>
              </a:ln>
              <a:effectLst/>
            </p:spPr>
            <p:txBody>
              <a:bodyPr wrap="square" lIns="50800" tIns="50800" rIns="50800" bIns="50800" numCol="1" anchor="ctr">
                <a:noAutofit/>
              </a:bodyPr>
              <a:lstStyle/>
              <a:p>
                <a:pPr lvl="0" algn="ctr" defTabSz="825500">
                  <a:defRPr sz="2800">
                    <a:solidFill>
                      <a:srgbClr val="000000"/>
                    </a:solidFill>
                    <a:uFillTx/>
                    <a:latin typeface="Helvetica Neue Light"/>
                    <a:ea typeface="Helvetica Neue Light"/>
                    <a:cs typeface="Helvetica Neue Light"/>
                    <a:sym typeface="Helvetica Neue Light"/>
                  </a:defRPr>
                </a:pPr>
                <a:endParaRPr/>
              </a:p>
            </p:txBody>
          </p:sp>
          <p:pic>
            <p:nvPicPr>
              <p:cNvPr id="681" name="Picture 680"/>
              <p:cNvPicPr/>
              <p:nvPr/>
            </p:nvPicPr>
            <p:blipFill>
              <a:blip r:embed="rId13">
                <a:extLst/>
              </a:blip>
              <a:stretch>
                <a:fillRect/>
              </a:stretch>
            </p:blipFill>
            <p:spPr>
              <a:xfrm>
                <a:off x="-53882" y="-53882"/>
                <a:ext cx="1493381" cy="2092050"/>
              </a:xfrm>
              <a:prstGeom prst="rect">
                <a:avLst/>
              </a:prstGeom>
              <a:effectLst/>
            </p:spPr>
          </p:pic>
        </p:grpSp>
        <p:grpSp>
          <p:nvGrpSpPr>
            <p:cNvPr id="686" name="Group 686"/>
            <p:cNvGrpSpPr/>
            <p:nvPr/>
          </p:nvGrpSpPr>
          <p:grpSpPr>
            <a:xfrm>
              <a:off x="30838" y="41384"/>
              <a:ext cx="1493381" cy="2092050"/>
              <a:chOff x="-53881" y="-53881"/>
              <a:chExt cx="1493380" cy="2092048"/>
            </a:xfrm>
          </p:grpSpPr>
          <p:sp>
            <p:nvSpPr>
              <p:cNvPr id="685" name="Shape 685"/>
              <p:cNvSpPr/>
              <p:nvPr/>
            </p:nvSpPr>
            <p:spPr>
              <a:xfrm>
                <a:off x="0" y="0"/>
                <a:ext cx="1385618" cy="1984286"/>
              </a:xfrm>
              <a:prstGeom prst="rect">
                <a:avLst/>
              </a:prstGeom>
              <a:solidFill>
                <a:srgbClr val="FFFFFF"/>
              </a:solidFill>
              <a:ln>
                <a:noFill/>
              </a:ln>
              <a:effectLst/>
            </p:spPr>
            <p:txBody>
              <a:bodyPr wrap="square" lIns="50800" tIns="50800" rIns="50800" bIns="50800" numCol="1" anchor="ctr">
                <a:noAutofit/>
              </a:bodyPr>
              <a:lstStyle/>
              <a:p>
                <a:pPr lvl="0" algn="ctr" defTabSz="825500">
                  <a:defRPr sz="2800">
                    <a:solidFill>
                      <a:srgbClr val="000000"/>
                    </a:solidFill>
                    <a:uFillTx/>
                    <a:latin typeface="Helvetica Neue Light"/>
                    <a:ea typeface="Helvetica Neue Light"/>
                    <a:cs typeface="Helvetica Neue Light"/>
                    <a:sym typeface="Helvetica Neue Light"/>
                  </a:defRPr>
                </a:pPr>
                <a:endParaRPr/>
              </a:p>
            </p:txBody>
          </p:sp>
          <p:pic>
            <p:nvPicPr>
              <p:cNvPr id="684" name="Picture 683"/>
              <p:cNvPicPr/>
              <p:nvPr/>
            </p:nvPicPr>
            <p:blipFill>
              <a:blip r:embed="rId13">
                <a:extLst/>
              </a:blip>
              <a:stretch>
                <a:fillRect/>
              </a:stretch>
            </p:blipFill>
            <p:spPr>
              <a:xfrm>
                <a:off x="-53882" y="-53882"/>
                <a:ext cx="1493381" cy="2092050"/>
              </a:xfrm>
              <a:prstGeom prst="rect">
                <a:avLst/>
              </a:prstGeom>
              <a:effectLst/>
            </p:spPr>
          </p:pic>
        </p:grpSp>
        <p:grpSp>
          <p:nvGrpSpPr>
            <p:cNvPr id="689" name="Group 689"/>
            <p:cNvGrpSpPr/>
            <p:nvPr/>
          </p:nvGrpSpPr>
          <p:grpSpPr>
            <a:xfrm>
              <a:off x="-53882" y="141461"/>
              <a:ext cx="1493381" cy="2092050"/>
              <a:chOff x="-53881" y="-53881"/>
              <a:chExt cx="1493380" cy="2092048"/>
            </a:xfrm>
          </p:grpSpPr>
          <p:sp>
            <p:nvSpPr>
              <p:cNvPr id="688" name="Shape 688"/>
              <p:cNvSpPr/>
              <p:nvPr/>
            </p:nvSpPr>
            <p:spPr>
              <a:xfrm>
                <a:off x="0" y="0"/>
                <a:ext cx="1385618" cy="1984286"/>
              </a:xfrm>
              <a:prstGeom prst="rect">
                <a:avLst/>
              </a:prstGeom>
              <a:solidFill>
                <a:srgbClr val="FFFFFF"/>
              </a:solidFill>
              <a:ln>
                <a:noFill/>
              </a:ln>
              <a:effectLst/>
            </p:spPr>
            <p:txBody>
              <a:bodyPr wrap="square" lIns="50800" tIns="50800" rIns="50800" bIns="50800" numCol="1" anchor="ctr">
                <a:noAutofit/>
              </a:bodyPr>
              <a:lstStyle/>
              <a:p>
                <a:pPr lvl="0" algn="ctr" defTabSz="825500">
                  <a:defRPr sz="2800">
                    <a:solidFill>
                      <a:srgbClr val="000000"/>
                    </a:solidFill>
                    <a:uFillTx/>
                    <a:latin typeface="Helvetica Neue Light"/>
                    <a:ea typeface="Helvetica Neue Light"/>
                    <a:cs typeface="Helvetica Neue Light"/>
                    <a:sym typeface="Helvetica Neue Light"/>
                  </a:defRPr>
                </a:pPr>
                <a:endParaRPr/>
              </a:p>
            </p:txBody>
          </p:sp>
          <p:pic>
            <p:nvPicPr>
              <p:cNvPr id="687" name="Picture 686"/>
              <p:cNvPicPr/>
              <p:nvPr/>
            </p:nvPicPr>
            <p:blipFill>
              <a:blip r:embed="rId13">
                <a:extLst/>
              </a:blip>
              <a:stretch>
                <a:fillRect/>
              </a:stretch>
            </p:blipFill>
            <p:spPr>
              <a:xfrm>
                <a:off x="-53882" y="-53882"/>
                <a:ext cx="1493381" cy="2092050"/>
              </a:xfrm>
              <a:prstGeom prst="rect">
                <a:avLst/>
              </a:prstGeom>
              <a:effectLst/>
            </p:spPr>
          </p:pic>
        </p:grpSp>
        <p:grpSp>
          <p:nvGrpSpPr>
            <p:cNvPr id="692" name="Group 692"/>
            <p:cNvGrpSpPr/>
            <p:nvPr/>
          </p:nvGrpSpPr>
          <p:grpSpPr>
            <a:xfrm>
              <a:off x="104387" y="271952"/>
              <a:ext cx="378981" cy="449307"/>
              <a:chOff x="-53881" y="-53881"/>
              <a:chExt cx="378979" cy="449305"/>
            </a:xfrm>
          </p:grpSpPr>
          <p:sp>
            <p:nvSpPr>
              <p:cNvPr id="691" name="Shape 691"/>
              <p:cNvSpPr/>
              <p:nvPr/>
            </p:nvSpPr>
            <p:spPr>
              <a:xfrm>
                <a:off x="0" y="0"/>
                <a:ext cx="271217" cy="341543"/>
              </a:xfrm>
              <a:prstGeom prst="rect">
                <a:avLst/>
              </a:prstGeom>
              <a:solidFill>
                <a:srgbClr val="DCDEE0"/>
              </a:solidFill>
              <a:ln>
                <a:noFill/>
              </a:ln>
              <a:effectLst/>
            </p:spPr>
            <p:txBody>
              <a:bodyPr wrap="square" lIns="50800" tIns="50800" rIns="50800" bIns="50800" numCol="1" anchor="ctr">
                <a:noAutofit/>
              </a:bodyPr>
              <a:lstStyle/>
              <a:p>
                <a:pPr lvl="0" algn="ctr" defTabSz="825500">
                  <a:defRPr sz="2800">
                    <a:solidFill>
                      <a:srgbClr val="000000"/>
                    </a:solidFill>
                    <a:uFillTx/>
                    <a:latin typeface="Helvetica Neue Light"/>
                    <a:ea typeface="Helvetica Neue Light"/>
                    <a:cs typeface="Helvetica Neue Light"/>
                    <a:sym typeface="Helvetica Neue Light"/>
                  </a:defRPr>
                </a:pPr>
                <a:endParaRPr/>
              </a:p>
            </p:txBody>
          </p:sp>
          <p:pic>
            <p:nvPicPr>
              <p:cNvPr id="690" name="Picture 689"/>
              <p:cNvPicPr/>
              <p:nvPr/>
            </p:nvPicPr>
            <p:blipFill>
              <a:blip r:embed="rId14">
                <a:extLst/>
              </a:blip>
              <a:stretch>
                <a:fillRect/>
              </a:stretch>
            </p:blipFill>
            <p:spPr>
              <a:xfrm>
                <a:off x="-53882" y="-53882"/>
                <a:ext cx="378981" cy="449307"/>
              </a:xfrm>
              <a:prstGeom prst="rect">
                <a:avLst/>
              </a:prstGeom>
              <a:effectLst/>
            </p:spPr>
          </p:pic>
        </p:grpSp>
        <p:grpSp>
          <p:nvGrpSpPr>
            <p:cNvPr id="695" name="Group 695"/>
            <p:cNvGrpSpPr/>
            <p:nvPr/>
          </p:nvGrpSpPr>
          <p:grpSpPr>
            <a:xfrm>
              <a:off x="511838" y="271952"/>
              <a:ext cx="378981" cy="449307"/>
              <a:chOff x="-53881" y="-53881"/>
              <a:chExt cx="378979" cy="449305"/>
            </a:xfrm>
          </p:grpSpPr>
          <p:sp>
            <p:nvSpPr>
              <p:cNvPr id="694" name="Shape 694"/>
              <p:cNvSpPr/>
              <p:nvPr/>
            </p:nvSpPr>
            <p:spPr>
              <a:xfrm>
                <a:off x="0" y="0"/>
                <a:ext cx="271217" cy="341543"/>
              </a:xfrm>
              <a:prstGeom prst="rect">
                <a:avLst/>
              </a:prstGeom>
              <a:solidFill>
                <a:srgbClr val="DCDEE0"/>
              </a:solidFill>
              <a:ln>
                <a:noFill/>
              </a:ln>
              <a:effectLst/>
            </p:spPr>
            <p:txBody>
              <a:bodyPr wrap="square" lIns="50800" tIns="50800" rIns="50800" bIns="50800" numCol="1" anchor="ctr">
                <a:noAutofit/>
              </a:bodyPr>
              <a:lstStyle/>
              <a:p>
                <a:pPr lvl="0" algn="ctr" defTabSz="825500">
                  <a:defRPr sz="2800">
                    <a:solidFill>
                      <a:srgbClr val="000000"/>
                    </a:solidFill>
                    <a:uFillTx/>
                    <a:latin typeface="Helvetica Neue Light"/>
                    <a:ea typeface="Helvetica Neue Light"/>
                    <a:cs typeface="Helvetica Neue Light"/>
                    <a:sym typeface="Helvetica Neue Light"/>
                  </a:defRPr>
                </a:pPr>
                <a:endParaRPr/>
              </a:p>
            </p:txBody>
          </p:sp>
          <p:pic>
            <p:nvPicPr>
              <p:cNvPr id="693" name="Picture 692"/>
              <p:cNvPicPr/>
              <p:nvPr/>
            </p:nvPicPr>
            <p:blipFill>
              <a:blip r:embed="rId14">
                <a:extLst/>
              </a:blip>
              <a:stretch>
                <a:fillRect/>
              </a:stretch>
            </p:blipFill>
            <p:spPr>
              <a:xfrm>
                <a:off x="-53882" y="-53882"/>
                <a:ext cx="378981" cy="449307"/>
              </a:xfrm>
              <a:prstGeom prst="rect">
                <a:avLst/>
              </a:prstGeom>
              <a:effectLst/>
            </p:spPr>
          </p:pic>
        </p:grpSp>
        <p:grpSp>
          <p:nvGrpSpPr>
            <p:cNvPr id="698" name="Group 698"/>
            <p:cNvGrpSpPr/>
            <p:nvPr/>
          </p:nvGrpSpPr>
          <p:grpSpPr>
            <a:xfrm>
              <a:off x="919289" y="271952"/>
              <a:ext cx="378981" cy="449307"/>
              <a:chOff x="-53881" y="-53881"/>
              <a:chExt cx="378979" cy="449305"/>
            </a:xfrm>
          </p:grpSpPr>
          <p:sp>
            <p:nvSpPr>
              <p:cNvPr id="697" name="Shape 697"/>
              <p:cNvSpPr/>
              <p:nvPr/>
            </p:nvSpPr>
            <p:spPr>
              <a:xfrm>
                <a:off x="0" y="0"/>
                <a:ext cx="271217" cy="341543"/>
              </a:xfrm>
              <a:prstGeom prst="rect">
                <a:avLst/>
              </a:prstGeom>
              <a:solidFill>
                <a:srgbClr val="DCDEE0"/>
              </a:solidFill>
              <a:ln>
                <a:noFill/>
              </a:ln>
              <a:effectLst/>
            </p:spPr>
            <p:txBody>
              <a:bodyPr wrap="square" lIns="50800" tIns="50800" rIns="50800" bIns="50800" numCol="1" anchor="ctr">
                <a:noAutofit/>
              </a:bodyPr>
              <a:lstStyle/>
              <a:p>
                <a:pPr lvl="0" algn="ctr" defTabSz="825500">
                  <a:defRPr sz="2800">
                    <a:solidFill>
                      <a:srgbClr val="000000"/>
                    </a:solidFill>
                    <a:uFillTx/>
                    <a:latin typeface="Helvetica Neue Light"/>
                    <a:ea typeface="Helvetica Neue Light"/>
                    <a:cs typeface="Helvetica Neue Light"/>
                    <a:sym typeface="Helvetica Neue Light"/>
                  </a:defRPr>
                </a:pPr>
                <a:endParaRPr/>
              </a:p>
            </p:txBody>
          </p:sp>
          <p:pic>
            <p:nvPicPr>
              <p:cNvPr id="696" name="Picture 695"/>
              <p:cNvPicPr/>
              <p:nvPr/>
            </p:nvPicPr>
            <p:blipFill>
              <a:blip r:embed="rId14">
                <a:extLst/>
              </a:blip>
              <a:stretch>
                <a:fillRect/>
              </a:stretch>
            </p:blipFill>
            <p:spPr>
              <a:xfrm>
                <a:off x="-53882" y="-53882"/>
                <a:ext cx="378981" cy="449307"/>
              </a:xfrm>
              <a:prstGeom prst="rect">
                <a:avLst/>
              </a:prstGeom>
              <a:effectLst/>
            </p:spPr>
          </p:pic>
        </p:grpSp>
        <p:grpSp>
          <p:nvGrpSpPr>
            <p:cNvPr id="701" name="Group 701"/>
            <p:cNvGrpSpPr/>
            <p:nvPr/>
          </p:nvGrpSpPr>
          <p:grpSpPr>
            <a:xfrm>
              <a:off x="104387" y="701103"/>
              <a:ext cx="378981" cy="449307"/>
              <a:chOff x="-53881" y="-53881"/>
              <a:chExt cx="378979" cy="449305"/>
            </a:xfrm>
          </p:grpSpPr>
          <p:sp>
            <p:nvSpPr>
              <p:cNvPr id="700" name="Shape 700"/>
              <p:cNvSpPr/>
              <p:nvPr/>
            </p:nvSpPr>
            <p:spPr>
              <a:xfrm>
                <a:off x="0" y="0"/>
                <a:ext cx="271217" cy="341543"/>
              </a:xfrm>
              <a:prstGeom prst="rect">
                <a:avLst/>
              </a:prstGeom>
              <a:solidFill>
                <a:srgbClr val="DCDEE0"/>
              </a:solidFill>
              <a:ln>
                <a:noFill/>
              </a:ln>
              <a:effectLst/>
            </p:spPr>
            <p:txBody>
              <a:bodyPr wrap="square" lIns="50800" tIns="50800" rIns="50800" bIns="50800" numCol="1" anchor="ctr">
                <a:noAutofit/>
              </a:bodyPr>
              <a:lstStyle/>
              <a:p>
                <a:pPr lvl="0" algn="ctr" defTabSz="825500">
                  <a:defRPr sz="2800">
                    <a:solidFill>
                      <a:srgbClr val="000000"/>
                    </a:solidFill>
                    <a:uFillTx/>
                    <a:latin typeface="Helvetica Neue Light"/>
                    <a:ea typeface="Helvetica Neue Light"/>
                    <a:cs typeface="Helvetica Neue Light"/>
                    <a:sym typeface="Helvetica Neue Light"/>
                  </a:defRPr>
                </a:pPr>
                <a:endParaRPr/>
              </a:p>
            </p:txBody>
          </p:sp>
          <p:pic>
            <p:nvPicPr>
              <p:cNvPr id="699" name="Picture 698"/>
              <p:cNvPicPr/>
              <p:nvPr/>
            </p:nvPicPr>
            <p:blipFill>
              <a:blip r:embed="rId14">
                <a:extLst/>
              </a:blip>
              <a:stretch>
                <a:fillRect/>
              </a:stretch>
            </p:blipFill>
            <p:spPr>
              <a:xfrm>
                <a:off x="-53882" y="-53882"/>
                <a:ext cx="378981" cy="449307"/>
              </a:xfrm>
              <a:prstGeom prst="rect">
                <a:avLst/>
              </a:prstGeom>
              <a:effectLst/>
            </p:spPr>
          </p:pic>
        </p:grpSp>
        <p:grpSp>
          <p:nvGrpSpPr>
            <p:cNvPr id="704" name="Group 704"/>
            <p:cNvGrpSpPr/>
            <p:nvPr/>
          </p:nvGrpSpPr>
          <p:grpSpPr>
            <a:xfrm>
              <a:off x="511838" y="701103"/>
              <a:ext cx="378981" cy="449307"/>
              <a:chOff x="-53881" y="-53881"/>
              <a:chExt cx="378979" cy="449305"/>
            </a:xfrm>
          </p:grpSpPr>
          <p:sp>
            <p:nvSpPr>
              <p:cNvPr id="703" name="Shape 703"/>
              <p:cNvSpPr/>
              <p:nvPr/>
            </p:nvSpPr>
            <p:spPr>
              <a:xfrm>
                <a:off x="0" y="0"/>
                <a:ext cx="271217" cy="341543"/>
              </a:xfrm>
              <a:prstGeom prst="rect">
                <a:avLst/>
              </a:prstGeom>
              <a:solidFill>
                <a:srgbClr val="DCDEE0"/>
              </a:solidFill>
              <a:ln>
                <a:noFill/>
              </a:ln>
              <a:effectLst/>
            </p:spPr>
            <p:txBody>
              <a:bodyPr wrap="square" lIns="50800" tIns="50800" rIns="50800" bIns="50800" numCol="1" anchor="ctr">
                <a:noAutofit/>
              </a:bodyPr>
              <a:lstStyle/>
              <a:p>
                <a:pPr lvl="0" algn="ctr" defTabSz="825500">
                  <a:defRPr sz="2800">
                    <a:solidFill>
                      <a:srgbClr val="000000"/>
                    </a:solidFill>
                    <a:uFillTx/>
                    <a:latin typeface="Helvetica Neue Light"/>
                    <a:ea typeface="Helvetica Neue Light"/>
                    <a:cs typeface="Helvetica Neue Light"/>
                    <a:sym typeface="Helvetica Neue Light"/>
                  </a:defRPr>
                </a:pPr>
                <a:endParaRPr/>
              </a:p>
            </p:txBody>
          </p:sp>
          <p:pic>
            <p:nvPicPr>
              <p:cNvPr id="702" name="Picture 701"/>
              <p:cNvPicPr/>
              <p:nvPr/>
            </p:nvPicPr>
            <p:blipFill>
              <a:blip r:embed="rId14">
                <a:extLst/>
              </a:blip>
              <a:stretch>
                <a:fillRect/>
              </a:stretch>
            </p:blipFill>
            <p:spPr>
              <a:xfrm>
                <a:off x="-53882" y="-53882"/>
                <a:ext cx="378981" cy="449307"/>
              </a:xfrm>
              <a:prstGeom prst="rect">
                <a:avLst/>
              </a:prstGeom>
              <a:effectLst/>
            </p:spPr>
          </p:pic>
        </p:grpSp>
        <p:grpSp>
          <p:nvGrpSpPr>
            <p:cNvPr id="707" name="Group 707"/>
            <p:cNvGrpSpPr/>
            <p:nvPr/>
          </p:nvGrpSpPr>
          <p:grpSpPr>
            <a:xfrm>
              <a:off x="919289" y="701103"/>
              <a:ext cx="378981" cy="449307"/>
              <a:chOff x="-53881" y="-53881"/>
              <a:chExt cx="378979" cy="449305"/>
            </a:xfrm>
          </p:grpSpPr>
          <p:sp>
            <p:nvSpPr>
              <p:cNvPr id="706" name="Shape 706"/>
              <p:cNvSpPr/>
              <p:nvPr/>
            </p:nvSpPr>
            <p:spPr>
              <a:xfrm>
                <a:off x="0" y="0"/>
                <a:ext cx="271217" cy="341543"/>
              </a:xfrm>
              <a:prstGeom prst="rect">
                <a:avLst/>
              </a:prstGeom>
              <a:solidFill>
                <a:srgbClr val="DCDEE0"/>
              </a:solidFill>
              <a:ln>
                <a:noFill/>
              </a:ln>
              <a:effectLst/>
            </p:spPr>
            <p:txBody>
              <a:bodyPr wrap="square" lIns="50800" tIns="50800" rIns="50800" bIns="50800" numCol="1" anchor="ctr">
                <a:noAutofit/>
              </a:bodyPr>
              <a:lstStyle/>
              <a:p>
                <a:pPr lvl="0" algn="ctr" defTabSz="825500">
                  <a:defRPr sz="2800">
                    <a:solidFill>
                      <a:srgbClr val="000000"/>
                    </a:solidFill>
                    <a:uFillTx/>
                    <a:latin typeface="Helvetica Neue Light"/>
                    <a:ea typeface="Helvetica Neue Light"/>
                    <a:cs typeface="Helvetica Neue Light"/>
                    <a:sym typeface="Helvetica Neue Light"/>
                  </a:defRPr>
                </a:pPr>
                <a:endParaRPr/>
              </a:p>
            </p:txBody>
          </p:sp>
          <p:pic>
            <p:nvPicPr>
              <p:cNvPr id="705" name="Picture 704"/>
              <p:cNvPicPr/>
              <p:nvPr/>
            </p:nvPicPr>
            <p:blipFill>
              <a:blip r:embed="rId14">
                <a:extLst/>
              </a:blip>
              <a:stretch>
                <a:fillRect/>
              </a:stretch>
            </p:blipFill>
            <p:spPr>
              <a:xfrm>
                <a:off x="-53882" y="-53882"/>
                <a:ext cx="378981" cy="449307"/>
              </a:xfrm>
              <a:prstGeom prst="rect">
                <a:avLst/>
              </a:prstGeom>
              <a:effectLst/>
            </p:spPr>
          </p:pic>
        </p:grpSp>
        <p:grpSp>
          <p:nvGrpSpPr>
            <p:cNvPr id="710" name="Group 710"/>
            <p:cNvGrpSpPr/>
            <p:nvPr/>
          </p:nvGrpSpPr>
          <p:grpSpPr>
            <a:xfrm>
              <a:off x="104387" y="1140632"/>
              <a:ext cx="378981" cy="449307"/>
              <a:chOff x="-53881" y="-53881"/>
              <a:chExt cx="378979" cy="449305"/>
            </a:xfrm>
          </p:grpSpPr>
          <p:sp>
            <p:nvSpPr>
              <p:cNvPr id="709" name="Shape 709"/>
              <p:cNvSpPr/>
              <p:nvPr/>
            </p:nvSpPr>
            <p:spPr>
              <a:xfrm>
                <a:off x="0" y="0"/>
                <a:ext cx="271217" cy="341543"/>
              </a:xfrm>
              <a:prstGeom prst="rect">
                <a:avLst/>
              </a:prstGeom>
              <a:solidFill>
                <a:srgbClr val="DCDEE0"/>
              </a:solidFill>
              <a:ln>
                <a:noFill/>
              </a:ln>
              <a:effectLst/>
            </p:spPr>
            <p:txBody>
              <a:bodyPr wrap="square" lIns="50800" tIns="50800" rIns="50800" bIns="50800" numCol="1" anchor="ctr">
                <a:noAutofit/>
              </a:bodyPr>
              <a:lstStyle/>
              <a:p>
                <a:pPr lvl="0" algn="ctr" defTabSz="825500">
                  <a:defRPr sz="2800">
                    <a:solidFill>
                      <a:srgbClr val="000000"/>
                    </a:solidFill>
                    <a:uFillTx/>
                    <a:latin typeface="Helvetica Neue Light"/>
                    <a:ea typeface="Helvetica Neue Light"/>
                    <a:cs typeface="Helvetica Neue Light"/>
                    <a:sym typeface="Helvetica Neue Light"/>
                  </a:defRPr>
                </a:pPr>
                <a:endParaRPr/>
              </a:p>
            </p:txBody>
          </p:sp>
          <p:pic>
            <p:nvPicPr>
              <p:cNvPr id="708" name="Picture 707"/>
              <p:cNvPicPr/>
              <p:nvPr/>
            </p:nvPicPr>
            <p:blipFill>
              <a:blip r:embed="rId14">
                <a:extLst/>
              </a:blip>
              <a:stretch>
                <a:fillRect/>
              </a:stretch>
            </p:blipFill>
            <p:spPr>
              <a:xfrm>
                <a:off x="-53882" y="-53882"/>
                <a:ext cx="378981" cy="449307"/>
              </a:xfrm>
              <a:prstGeom prst="rect">
                <a:avLst/>
              </a:prstGeom>
              <a:effectLst/>
            </p:spPr>
          </p:pic>
        </p:grpSp>
        <p:grpSp>
          <p:nvGrpSpPr>
            <p:cNvPr id="713" name="Group 713"/>
            <p:cNvGrpSpPr/>
            <p:nvPr/>
          </p:nvGrpSpPr>
          <p:grpSpPr>
            <a:xfrm>
              <a:off x="511838" y="1140632"/>
              <a:ext cx="378981" cy="449307"/>
              <a:chOff x="-53881" y="-53881"/>
              <a:chExt cx="378979" cy="449305"/>
            </a:xfrm>
          </p:grpSpPr>
          <p:sp>
            <p:nvSpPr>
              <p:cNvPr id="712" name="Shape 712"/>
              <p:cNvSpPr/>
              <p:nvPr/>
            </p:nvSpPr>
            <p:spPr>
              <a:xfrm>
                <a:off x="0" y="0"/>
                <a:ext cx="271217" cy="341543"/>
              </a:xfrm>
              <a:prstGeom prst="rect">
                <a:avLst/>
              </a:prstGeom>
              <a:solidFill>
                <a:srgbClr val="DCDEE0"/>
              </a:solidFill>
              <a:ln>
                <a:noFill/>
              </a:ln>
              <a:effectLst/>
            </p:spPr>
            <p:txBody>
              <a:bodyPr wrap="square" lIns="50800" tIns="50800" rIns="50800" bIns="50800" numCol="1" anchor="ctr">
                <a:noAutofit/>
              </a:bodyPr>
              <a:lstStyle/>
              <a:p>
                <a:pPr lvl="0" algn="ctr" defTabSz="825500">
                  <a:defRPr sz="2800">
                    <a:solidFill>
                      <a:srgbClr val="000000"/>
                    </a:solidFill>
                    <a:uFillTx/>
                    <a:latin typeface="Helvetica Neue Light"/>
                    <a:ea typeface="Helvetica Neue Light"/>
                    <a:cs typeface="Helvetica Neue Light"/>
                    <a:sym typeface="Helvetica Neue Light"/>
                  </a:defRPr>
                </a:pPr>
                <a:endParaRPr/>
              </a:p>
            </p:txBody>
          </p:sp>
          <p:pic>
            <p:nvPicPr>
              <p:cNvPr id="711" name="Picture 710"/>
              <p:cNvPicPr/>
              <p:nvPr/>
            </p:nvPicPr>
            <p:blipFill>
              <a:blip r:embed="rId14">
                <a:extLst/>
              </a:blip>
              <a:stretch>
                <a:fillRect/>
              </a:stretch>
            </p:blipFill>
            <p:spPr>
              <a:xfrm>
                <a:off x="-53882" y="-53882"/>
                <a:ext cx="378981" cy="449307"/>
              </a:xfrm>
              <a:prstGeom prst="rect">
                <a:avLst/>
              </a:prstGeom>
              <a:effectLst/>
            </p:spPr>
          </p:pic>
        </p:grpSp>
      </p:grpSp>
      <p:grpSp>
        <p:nvGrpSpPr>
          <p:cNvPr id="717" name="Group 717"/>
          <p:cNvGrpSpPr/>
          <p:nvPr/>
        </p:nvGrpSpPr>
        <p:grpSpPr>
          <a:xfrm>
            <a:off x="7907930" y="3052210"/>
            <a:ext cx="378981" cy="449306"/>
            <a:chOff x="-53881" y="-53881"/>
            <a:chExt cx="378979" cy="449305"/>
          </a:xfrm>
        </p:grpSpPr>
        <p:sp>
          <p:nvSpPr>
            <p:cNvPr id="716" name="Shape 716"/>
            <p:cNvSpPr/>
            <p:nvPr/>
          </p:nvSpPr>
          <p:spPr>
            <a:xfrm>
              <a:off x="0" y="0"/>
              <a:ext cx="271217" cy="341543"/>
            </a:xfrm>
            <a:prstGeom prst="rect">
              <a:avLst/>
            </a:prstGeom>
            <a:solidFill>
              <a:srgbClr val="DCDEE0"/>
            </a:solidFill>
            <a:ln>
              <a:noFill/>
            </a:ln>
            <a:effectLst/>
          </p:spPr>
          <p:txBody>
            <a:bodyPr wrap="square" lIns="50800" tIns="50800" rIns="50800" bIns="50800" numCol="1" anchor="ctr">
              <a:noAutofit/>
            </a:bodyPr>
            <a:lstStyle/>
            <a:p>
              <a:pPr lvl="0" algn="ctr" defTabSz="825500">
                <a:defRPr sz="2800">
                  <a:solidFill>
                    <a:srgbClr val="000000"/>
                  </a:solidFill>
                  <a:uFillTx/>
                  <a:latin typeface="Helvetica Neue Light"/>
                  <a:ea typeface="Helvetica Neue Light"/>
                  <a:cs typeface="Helvetica Neue Light"/>
                  <a:sym typeface="Helvetica Neue Light"/>
                </a:defRPr>
              </a:pPr>
              <a:endParaRPr/>
            </a:p>
          </p:txBody>
        </p:sp>
        <p:pic>
          <p:nvPicPr>
            <p:cNvPr id="715" name="Picture 714"/>
            <p:cNvPicPr/>
            <p:nvPr/>
          </p:nvPicPr>
          <p:blipFill>
            <a:blip r:embed="rId14">
              <a:extLst/>
            </a:blip>
            <a:stretch>
              <a:fillRect/>
            </a:stretch>
          </p:blipFill>
          <p:spPr>
            <a:xfrm>
              <a:off x="-53882" y="-53882"/>
              <a:ext cx="378981" cy="449307"/>
            </a:xfrm>
            <a:prstGeom prst="rect">
              <a:avLst/>
            </a:prstGeom>
            <a:effectLst/>
          </p:spPr>
        </p:pic>
      </p:grpSp>
      <p:grpSp>
        <p:nvGrpSpPr>
          <p:cNvPr id="720" name="Group 720"/>
          <p:cNvGrpSpPr/>
          <p:nvPr/>
        </p:nvGrpSpPr>
        <p:grpSpPr>
          <a:xfrm>
            <a:off x="7093028" y="3509410"/>
            <a:ext cx="378981" cy="449306"/>
            <a:chOff x="-53881" y="-53881"/>
            <a:chExt cx="378979" cy="449305"/>
          </a:xfrm>
        </p:grpSpPr>
        <p:sp>
          <p:nvSpPr>
            <p:cNvPr id="719" name="Shape 719"/>
            <p:cNvSpPr/>
            <p:nvPr/>
          </p:nvSpPr>
          <p:spPr>
            <a:xfrm>
              <a:off x="0" y="0"/>
              <a:ext cx="271217" cy="341543"/>
            </a:xfrm>
            <a:prstGeom prst="rect">
              <a:avLst/>
            </a:prstGeom>
            <a:solidFill>
              <a:srgbClr val="DCDEE0"/>
            </a:solidFill>
            <a:ln>
              <a:noFill/>
            </a:ln>
            <a:effectLst/>
          </p:spPr>
          <p:txBody>
            <a:bodyPr wrap="square" lIns="50800" tIns="50800" rIns="50800" bIns="50800" numCol="1" anchor="ctr">
              <a:noAutofit/>
            </a:bodyPr>
            <a:lstStyle/>
            <a:p>
              <a:pPr lvl="0" algn="ctr" defTabSz="825500">
                <a:defRPr sz="2800">
                  <a:solidFill>
                    <a:srgbClr val="000000"/>
                  </a:solidFill>
                  <a:uFillTx/>
                  <a:latin typeface="Helvetica Neue Light"/>
                  <a:ea typeface="Helvetica Neue Light"/>
                  <a:cs typeface="Helvetica Neue Light"/>
                  <a:sym typeface="Helvetica Neue Light"/>
                </a:defRPr>
              </a:pPr>
              <a:endParaRPr/>
            </a:p>
          </p:txBody>
        </p:sp>
        <p:pic>
          <p:nvPicPr>
            <p:cNvPr id="718" name="Picture 717"/>
            <p:cNvPicPr/>
            <p:nvPr/>
          </p:nvPicPr>
          <p:blipFill>
            <a:blip r:embed="rId14">
              <a:extLst/>
            </a:blip>
            <a:stretch>
              <a:fillRect/>
            </a:stretch>
          </p:blipFill>
          <p:spPr>
            <a:xfrm>
              <a:off x="-53882" y="-53882"/>
              <a:ext cx="378981" cy="449307"/>
            </a:xfrm>
            <a:prstGeom prst="rect">
              <a:avLst/>
            </a:prstGeom>
            <a:effectLst/>
          </p:spPr>
        </p:pic>
      </p:grpSp>
      <p:grpSp>
        <p:nvGrpSpPr>
          <p:cNvPr id="723" name="Group 723"/>
          <p:cNvGrpSpPr/>
          <p:nvPr/>
        </p:nvGrpSpPr>
        <p:grpSpPr>
          <a:xfrm>
            <a:off x="7500479" y="3504329"/>
            <a:ext cx="378980" cy="449307"/>
            <a:chOff x="-53881" y="-53881"/>
            <a:chExt cx="378979" cy="449305"/>
          </a:xfrm>
        </p:grpSpPr>
        <p:sp>
          <p:nvSpPr>
            <p:cNvPr id="722" name="Shape 722"/>
            <p:cNvSpPr/>
            <p:nvPr/>
          </p:nvSpPr>
          <p:spPr>
            <a:xfrm>
              <a:off x="0" y="0"/>
              <a:ext cx="271217" cy="341543"/>
            </a:xfrm>
            <a:prstGeom prst="rect">
              <a:avLst/>
            </a:prstGeom>
            <a:solidFill>
              <a:srgbClr val="DCDEE0"/>
            </a:solidFill>
            <a:ln>
              <a:noFill/>
            </a:ln>
            <a:effectLst/>
          </p:spPr>
          <p:txBody>
            <a:bodyPr wrap="square" lIns="50800" tIns="50800" rIns="50800" bIns="50800" numCol="1" anchor="ctr">
              <a:noAutofit/>
            </a:bodyPr>
            <a:lstStyle/>
            <a:p>
              <a:pPr lvl="0" algn="ctr" defTabSz="825500">
                <a:defRPr sz="2800">
                  <a:solidFill>
                    <a:srgbClr val="000000"/>
                  </a:solidFill>
                  <a:uFillTx/>
                  <a:latin typeface="Helvetica Neue Light"/>
                  <a:ea typeface="Helvetica Neue Light"/>
                  <a:cs typeface="Helvetica Neue Light"/>
                  <a:sym typeface="Helvetica Neue Light"/>
                </a:defRPr>
              </a:pPr>
              <a:endParaRPr/>
            </a:p>
          </p:txBody>
        </p:sp>
        <p:pic>
          <p:nvPicPr>
            <p:cNvPr id="721" name="Picture 720"/>
            <p:cNvPicPr/>
            <p:nvPr/>
          </p:nvPicPr>
          <p:blipFill>
            <a:blip r:embed="rId14">
              <a:extLst/>
            </a:blip>
            <a:stretch>
              <a:fillRect/>
            </a:stretch>
          </p:blipFill>
          <p:spPr>
            <a:xfrm>
              <a:off x="-53882" y="-53882"/>
              <a:ext cx="378981" cy="449307"/>
            </a:xfrm>
            <a:prstGeom prst="rect">
              <a:avLst/>
            </a:prstGeom>
            <a:effectLst/>
          </p:spPr>
        </p:pic>
      </p:grpSp>
      <p:grpSp>
        <p:nvGrpSpPr>
          <p:cNvPr id="726" name="Group 726"/>
          <p:cNvGrpSpPr/>
          <p:nvPr/>
        </p:nvGrpSpPr>
        <p:grpSpPr>
          <a:xfrm>
            <a:off x="7907930" y="3504329"/>
            <a:ext cx="378981" cy="449307"/>
            <a:chOff x="-53881" y="-53881"/>
            <a:chExt cx="378979" cy="449305"/>
          </a:xfrm>
        </p:grpSpPr>
        <p:sp>
          <p:nvSpPr>
            <p:cNvPr id="725" name="Shape 725"/>
            <p:cNvSpPr/>
            <p:nvPr/>
          </p:nvSpPr>
          <p:spPr>
            <a:xfrm>
              <a:off x="0" y="0"/>
              <a:ext cx="271217" cy="341543"/>
            </a:xfrm>
            <a:prstGeom prst="rect">
              <a:avLst/>
            </a:prstGeom>
            <a:solidFill>
              <a:srgbClr val="DCDEE0"/>
            </a:solidFill>
            <a:ln>
              <a:noFill/>
            </a:ln>
            <a:effectLst/>
          </p:spPr>
          <p:txBody>
            <a:bodyPr wrap="square" lIns="50800" tIns="50800" rIns="50800" bIns="50800" numCol="1" anchor="ctr">
              <a:noAutofit/>
            </a:bodyPr>
            <a:lstStyle/>
            <a:p>
              <a:pPr lvl="0" algn="ctr" defTabSz="825500">
                <a:defRPr sz="2800">
                  <a:solidFill>
                    <a:srgbClr val="000000"/>
                  </a:solidFill>
                  <a:uFillTx/>
                  <a:latin typeface="Helvetica Neue Light"/>
                  <a:ea typeface="Helvetica Neue Light"/>
                  <a:cs typeface="Helvetica Neue Light"/>
                  <a:sym typeface="Helvetica Neue Light"/>
                </a:defRPr>
              </a:pPr>
              <a:endParaRPr/>
            </a:p>
          </p:txBody>
        </p:sp>
        <p:pic>
          <p:nvPicPr>
            <p:cNvPr id="724" name="Picture 723"/>
            <p:cNvPicPr/>
            <p:nvPr/>
          </p:nvPicPr>
          <p:blipFill>
            <a:blip r:embed="rId14">
              <a:extLst/>
            </a:blip>
            <a:stretch>
              <a:fillRect/>
            </a:stretch>
          </p:blipFill>
          <p:spPr>
            <a:xfrm>
              <a:off x="-53882" y="-53882"/>
              <a:ext cx="378981" cy="449307"/>
            </a:xfrm>
            <a:prstGeom prst="rect">
              <a:avLst/>
            </a:prstGeom>
            <a:effectLst/>
          </p:spPr>
        </p:pic>
      </p:grpSp>
      <p:pic>
        <p:nvPicPr>
          <p:cNvPr id="739" name="Picture 738"/>
          <p:cNvPicPr/>
          <p:nvPr/>
        </p:nvPicPr>
        <p:blipFill>
          <a:blip r:embed="rId15">
            <a:extLst/>
          </a:blip>
          <a:stretch>
            <a:fillRect/>
          </a:stretch>
        </p:blipFill>
        <p:spPr>
          <a:xfrm>
            <a:off x="5983907" y="1799997"/>
            <a:ext cx="718156" cy="745580"/>
          </a:xfrm>
          <a:prstGeom prst="rect">
            <a:avLst/>
          </a:prstGeom>
        </p:spPr>
      </p:pic>
      <p:pic>
        <p:nvPicPr>
          <p:cNvPr id="728" name="pasted-image.png"/>
          <p:cNvPicPr/>
          <p:nvPr/>
        </p:nvPicPr>
        <p:blipFill>
          <a:blip r:embed="rId16">
            <a:extLst/>
          </a:blip>
          <a:stretch>
            <a:fillRect/>
          </a:stretch>
        </p:blipFill>
        <p:spPr>
          <a:xfrm>
            <a:off x="152877" y="2881348"/>
            <a:ext cx="2274888" cy="1706166"/>
          </a:xfrm>
          <a:prstGeom prst="rect">
            <a:avLst/>
          </a:prstGeom>
          <a:ln w="12700">
            <a:miter lim="400000"/>
          </a:ln>
        </p:spPr>
      </p:pic>
      <p:sp>
        <p:nvSpPr>
          <p:cNvPr id="729" name="Shape 729"/>
          <p:cNvSpPr/>
          <p:nvPr/>
        </p:nvSpPr>
        <p:spPr>
          <a:xfrm>
            <a:off x="2910804" y="3363372"/>
            <a:ext cx="1640940" cy="35066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4D4D4D"/>
                </a:solidFill>
                <a:uFill>
                  <a:solidFill>
                    <a:srgbClr val="4D4D4D"/>
                  </a:solidFill>
                </a:uFill>
              </a:rPr>
              <a:t>App Deployed</a:t>
            </a:r>
          </a:p>
        </p:txBody>
      </p:sp>
      <p:pic>
        <p:nvPicPr>
          <p:cNvPr id="730" name="Picture 729"/>
          <p:cNvPicPr/>
          <p:nvPr/>
        </p:nvPicPr>
        <p:blipFill>
          <a:blip r:embed="rId17">
            <a:extLst/>
          </a:blip>
          <a:stretch>
            <a:fillRect/>
          </a:stretch>
        </p:blipFill>
        <p:spPr>
          <a:xfrm rot="10800000">
            <a:off x="2407729" y="3637236"/>
            <a:ext cx="2292451" cy="543892"/>
          </a:xfrm>
          <a:prstGeom prst="rect">
            <a:avLst/>
          </a:prstGeom>
          <a:effectLst>
            <a:outerShdw blurRad="38100" dist="20000" dir="5400000" rotWithShape="0">
              <a:srgbClr val="000000">
                <a:alpha val="38000"/>
              </a:srgbClr>
            </a:outerShdw>
          </a:effectLst>
        </p:spPr>
      </p:pic>
      <p:pic>
        <p:nvPicPr>
          <p:cNvPr id="731" name="chrome.png"/>
          <p:cNvPicPr/>
          <p:nvPr/>
        </p:nvPicPr>
        <p:blipFill>
          <a:blip r:embed="rId18">
            <a:extLst/>
          </a:blip>
          <a:stretch>
            <a:fillRect/>
          </a:stretch>
        </p:blipFill>
        <p:spPr>
          <a:xfrm>
            <a:off x="2144578" y="3297828"/>
            <a:ext cx="409226" cy="409226"/>
          </a:xfrm>
          <a:prstGeom prst="rect">
            <a:avLst/>
          </a:prstGeom>
          <a:ln w="12700">
            <a:miter lim="400000"/>
          </a:ln>
        </p:spPr>
      </p:pic>
      <p:sp>
        <p:nvSpPr>
          <p:cNvPr id="732" name="Shape 732"/>
          <p:cNvSpPr>
            <a:spLocks noGrp="1"/>
          </p:cNvSpPr>
          <p:nvPr>
            <p:ph type="title" idx="4294967295"/>
          </p:nvPr>
        </p:nvSpPr>
        <p:spPr>
          <a:xfrm>
            <a:off x="289675" y="141838"/>
            <a:ext cx="8410576" cy="460376"/>
          </a:xfrm>
          <a:prstGeom prst="rect">
            <a:avLst/>
          </a:prstGeom>
        </p:spPr>
        <p:txBody>
          <a:bodyPr/>
          <a:lstStyle>
            <a:lvl1pPr>
              <a:lnSpc>
                <a:spcPct val="100000"/>
              </a:lnSpc>
              <a:defRPr>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sz="3200">
                <a:solidFill>
                  <a:srgbClr val="29756E"/>
                </a:solidFill>
                <a:uFill>
                  <a:solidFill>
                    <a:srgbClr val="2C95DD"/>
                  </a:solidFill>
                </a:uFill>
              </a:rPr>
              <a:t>The Pivotal CF way</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type="lt">
                                    <p:tmAbs val="0"/>
                                  </p:iterate>
                                  <p:childTnLst>
                                    <p:set>
                                      <p:cBhvr>
                                        <p:cTn id="6" fill="hold"/>
                                        <p:tgtEl>
                                          <p:spTgt spid="661"/>
                                        </p:tgtEl>
                                        <p:attrNameLst>
                                          <p:attrName>style.visibility</p:attrName>
                                        </p:attrNameLst>
                                      </p:cBhvr>
                                      <p:to>
                                        <p:strVal val="visible"/>
                                      </p:to>
                                    </p:set>
                                  </p:childTnLst>
                                </p:cTn>
                              </p:par>
                            </p:childTnLst>
                          </p:cTn>
                        </p:par>
                        <p:par>
                          <p:cTn id="7" fill="hold">
                            <p:stCondLst>
                              <p:cond delay="0"/>
                            </p:stCondLst>
                            <p:childTnLst>
                              <p:par>
                                <p:cTn id="8" presetID="23" presetClass="entr" presetSubtype="16" fill="hold" grpId="2" nodeType="afterEffect">
                                  <p:stCondLst>
                                    <p:cond delay="300"/>
                                  </p:stCondLst>
                                  <p:iterate>
                                    <p:tmAbs val="0"/>
                                  </p:iterate>
                                  <p:childTnLst>
                                    <p:set>
                                      <p:cBhvr>
                                        <p:cTn id="9" fill="hold"/>
                                        <p:tgtEl>
                                          <p:spTgt spid="717"/>
                                        </p:tgtEl>
                                        <p:attrNameLst>
                                          <p:attrName>style.visibility</p:attrName>
                                        </p:attrNameLst>
                                      </p:cBhvr>
                                      <p:to>
                                        <p:strVal val="visible"/>
                                      </p:to>
                                    </p:set>
                                    <p:anim calcmode="lin" valueType="num">
                                      <p:cBhvr>
                                        <p:cTn id="10" dur="150" fill="hold"/>
                                        <p:tgtEl>
                                          <p:spTgt spid="717"/>
                                        </p:tgtEl>
                                        <p:attrNameLst>
                                          <p:attrName>ppt_w</p:attrName>
                                        </p:attrNameLst>
                                      </p:cBhvr>
                                      <p:tavLst>
                                        <p:tav tm="0">
                                          <p:val>
                                            <p:fltVal val="0"/>
                                          </p:val>
                                        </p:tav>
                                        <p:tav tm="100000">
                                          <p:val>
                                            <p:strVal val="#ppt_w"/>
                                          </p:val>
                                        </p:tav>
                                      </p:tavLst>
                                    </p:anim>
                                    <p:anim calcmode="lin" valueType="num">
                                      <p:cBhvr>
                                        <p:cTn id="11" dur="150" fill="hold"/>
                                        <p:tgtEl>
                                          <p:spTgt spid="717"/>
                                        </p:tgtEl>
                                        <p:attrNameLst>
                                          <p:attrName>ppt_h</p:attrName>
                                        </p:attrNameLst>
                                      </p:cBhvr>
                                      <p:tavLst>
                                        <p:tav tm="0">
                                          <p:val>
                                            <p:fltVal val="0"/>
                                          </p:val>
                                        </p:tav>
                                        <p:tav tm="100000">
                                          <p:val>
                                            <p:strVal val="#ppt_h"/>
                                          </p:val>
                                        </p:tav>
                                      </p:tavLst>
                                    </p:anim>
                                  </p:childTnLst>
                                </p:cTn>
                              </p:par>
                            </p:childTnLst>
                          </p:cTn>
                        </p:par>
                        <p:par>
                          <p:cTn id="12" fill="hold">
                            <p:stCondLst>
                              <p:cond delay="450"/>
                            </p:stCondLst>
                            <p:childTnLst>
                              <p:par>
                                <p:cTn id="13" presetID="23" presetClass="entr" presetSubtype="16" fill="hold" grpId="3" nodeType="afterEffect">
                                  <p:stCondLst>
                                    <p:cond delay="0"/>
                                  </p:stCondLst>
                                  <p:iterate>
                                    <p:tmAbs val="0"/>
                                  </p:iterate>
                                  <p:childTnLst>
                                    <p:set>
                                      <p:cBhvr>
                                        <p:cTn id="14" fill="hold"/>
                                        <p:tgtEl>
                                          <p:spTgt spid="723"/>
                                        </p:tgtEl>
                                        <p:attrNameLst>
                                          <p:attrName>style.visibility</p:attrName>
                                        </p:attrNameLst>
                                      </p:cBhvr>
                                      <p:to>
                                        <p:strVal val="visible"/>
                                      </p:to>
                                    </p:set>
                                    <p:anim calcmode="lin" valueType="num">
                                      <p:cBhvr>
                                        <p:cTn id="15" dur="150" fill="hold"/>
                                        <p:tgtEl>
                                          <p:spTgt spid="723"/>
                                        </p:tgtEl>
                                        <p:attrNameLst>
                                          <p:attrName>ppt_w</p:attrName>
                                        </p:attrNameLst>
                                      </p:cBhvr>
                                      <p:tavLst>
                                        <p:tav tm="0">
                                          <p:val>
                                            <p:fltVal val="0"/>
                                          </p:val>
                                        </p:tav>
                                        <p:tav tm="100000">
                                          <p:val>
                                            <p:strVal val="#ppt_w"/>
                                          </p:val>
                                        </p:tav>
                                      </p:tavLst>
                                    </p:anim>
                                    <p:anim calcmode="lin" valueType="num">
                                      <p:cBhvr>
                                        <p:cTn id="16" dur="150" fill="hold"/>
                                        <p:tgtEl>
                                          <p:spTgt spid="723"/>
                                        </p:tgtEl>
                                        <p:attrNameLst>
                                          <p:attrName>ppt_h</p:attrName>
                                        </p:attrNameLst>
                                      </p:cBhvr>
                                      <p:tavLst>
                                        <p:tav tm="0">
                                          <p:val>
                                            <p:fltVal val="0"/>
                                          </p:val>
                                        </p:tav>
                                        <p:tav tm="100000">
                                          <p:val>
                                            <p:strVal val="#ppt_h"/>
                                          </p:val>
                                        </p:tav>
                                      </p:tavLst>
                                    </p:anim>
                                  </p:childTnLst>
                                </p:cTn>
                              </p:par>
                            </p:childTnLst>
                          </p:cTn>
                        </p:par>
                        <p:par>
                          <p:cTn id="17" fill="hold">
                            <p:stCondLst>
                              <p:cond delay="600"/>
                            </p:stCondLst>
                            <p:childTnLst>
                              <p:par>
                                <p:cTn id="18" presetID="23" presetClass="entr" presetSubtype="16" fill="hold" grpId="4" nodeType="afterEffect">
                                  <p:stCondLst>
                                    <p:cond delay="0"/>
                                  </p:stCondLst>
                                  <p:iterate>
                                    <p:tmAbs val="0"/>
                                  </p:iterate>
                                  <p:childTnLst>
                                    <p:set>
                                      <p:cBhvr>
                                        <p:cTn id="19" fill="hold"/>
                                        <p:tgtEl>
                                          <p:spTgt spid="726"/>
                                        </p:tgtEl>
                                        <p:attrNameLst>
                                          <p:attrName>style.visibility</p:attrName>
                                        </p:attrNameLst>
                                      </p:cBhvr>
                                      <p:to>
                                        <p:strVal val="visible"/>
                                      </p:to>
                                    </p:set>
                                    <p:anim calcmode="lin" valueType="num">
                                      <p:cBhvr>
                                        <p:cTn id="20" dur="150" fill="hold"/>
                                        <p:tgtEl>
                                          <p:spTgt spid="726"/>
                                        </p:tgtEl>
                                        <p:attrNameLst>
                                          <p:attrName>ppt_w</p:attrName>
                                        </p:attrNameLst>
                                      </p:cBhvr>
                                      <p:tavLst>
                                        <p:tav tm="0">
                                          <p:val>
                                            <p:fltVal val="0"/>
                                          </p:val>
                                        </p:tav>
                                        <p:tav tm="100000">
                                          <p:val>
                                            <p:strVal val="#ppt_w"/>
                                          </p:val>
                                        </p:tav>
                                      </p:tavLst>
                                    </p:anim>
                                    <p:anim calcmode="lin" valueType="num">
                                      <p:cBhvr>
                                        <p:cTn id="21" dur="150" fill="hold"/>
                                        <p:tgtEl>
                                          <p:spTgt spid="726"/>
                                        </p:tgtEl>
                                        <p:attrNameLst>
                                          <p:attrName>ppt_h</p:attrName>
                                        </p:attrNameLst>
                                      </p:cBhvr>
                                      <p:tavLst>
                                        <p:tav tm="0">
                                          <p:val>
                                            <p:fltVal val="0"/>
                                          </p:val>
                                        </p:tav>
                                        <p:tav tm="100000">
                                          <p:val>
                                            <p:strVal val="#ppt_h"/>
                                          </p:val>
                                        </p:tav>
                                      </p:tavLst>
                                    </p:anim>
                                  </p:childTnLst>
                                </p:cTn>
                              </p:par>
                            </p:childTnLst>
                          </p:cTn>
                        </p:par>
                        <p:par>
                          <p:cTn id="22" fill="hold">
                            <p:stCondLst>
                              <p:cond delay="750"/>
                            </p:stCondLst>
                            <p:childTnLst>
                              <p:par>
                                <p:cTn id="23" presetID="23" presetClass="entr" presetSubtype="16" fill="hold" grpId="5" nodeType="afterEffect">
                                  <p:stCondLst>
                                    <p:cond delay="0"/>
                                  </p:stCondLst>
                                  <p:iterate>
                                    <p:tmAbs val="0"/>
                                  </p:iterate>
                                  <p:childTnLst>
                                    <p:set>
                                      <p:cBhvr>
                                        <p:cTn id="24" fill="hold"/>
                                        <p:tgtEl>
                                          <p:spTgt spid="720"/>
                                        </p:tgtEl>
                                        <p:attrNameLst>
                                          <p:attrName>style.visibility</p:attrName>
                                        </p:attrNameLst>
                                      </p:cBhvr>
                                      <p:to>
                                        <p:strVal val="visible"/>
                                      </p:to>
                                    </p:set>
                                    <p:anim calcmode="lin" valueType="num">
                                      <p:cBhvr>
                                        <p:cTn id="25" dur="150" fill="hold"/>
                                        <p:tgtEl>
                                          <p:spTgt spid="720"/>
                                        </p:tgtEl>
                                        <p:attrNameLst>
                                          <p:attrName>ppt_w</p:attrName>
                                        </p:attrNameLst>
                                      </p:cBhvr>
                                      <p:tavLst>
                                        <p:tav tm="0">
                                          <p:val>
                                            <p:fltVal val="0"/>
                                          </p:val>
                                        </p:tav>
                                        <p:tav tm="100000">
                                          <p:val>
                                            <p:strVal val="#ppt_w"/>
                                          </p:val>
                                        </p:tav>
                                      </p:tavLst>
                                    </p:anim>
                                    <p:anim calcmode="lin" valueType="num">
                                      <p:cBhvr>
                                        <p:cTn id="26" dur="150" fill="hold"/>
                                        <p:tgtEl>
                                          <p:spTgt spid="720"/>
                                        </p:tgtEl>
                                        <p:attrNameLst>
                                          <p:attrName>ppt_h</p:attrName>
                                        </p:attrNameLst>
                                      </p:cBhvr>
                                      <p:tavLst>
                                        <p:tav tm="0">
                                          <p:val>
                                            <p:fltVal val="0"/>
                                          </p:val>
                                        </p:tav>
                                        <p:tav tm="100000">
                                          <p:val>
                                            <p:strVal val="#ppt_h"/>
                                          </p:val>
                                        </p:tav>
                                      </p:tavLst>
                                    </p:anim>
                                  </p:childTnLst>
                                </p:cTn>
                              </p:par>
                            </p:childTnLst>
                          </p:cTn>
                        </p:par>
                        <p:par>
                          <p:cTn id="27" fill="hold">
                            <p:stCondLst>
                              <p:cond delay="900"/>
                            </p:stCondLst>
                            <p:childTnLst>
                              <p:par>
                                <p:cTn id="28" presetID="22" presetClass="entr" presetSubtype="2" fill="hold" grpId="6" nodeType="afterEffect">
                                  <p:stCondLst>
                                    <p:cond delay="0"/>
                                  </p:stCondLst>
                                  <p:iterate>
                                    <p:tmAbs val="0"/>
                                  </p:iterate>
                                  <p:childTnLst>
                                    <p:set>
                                      <p:cBhvr>
                                        <p:cTn id="29" fill="hold"/>
                                        <p:tgtEl>
                                          <p:spTgt spid="730"/>
                                        </p:tgtEl>
                                        <p:attrNameLst>
                                          <p:attrName>style.visibility</p:attrName>
                                        </p:attrNameLst>
                                      </p:cBhvr>
                                      <p:to>
                                        <p:strVal val="visible"/>
                                      </p:to>
                                    </p:set>
                                    <p:animEffect transition="in" filter="wipe(right)">
                                      <p:cBhvr>
                                        <p:cTn id="30" dur="1000"/>
                                        <p:tgtEl>
                                          <p:spTgt spid="730"/>
                                        </p:tgtEl>
                                      </p:cBhvr>
                                    </p:animEffect>
                                  </p:childTnLst>
                                </p:cTn>
                              </p:par>
                            </p:childTnLst>
                          </p:cTn>
                        </p:par>
                        <p:par>
                          <p:cTn id="31" fill="hold">
                            <p:stCondLst>
                              <p:cond delay="1900"/>
                            </p:stCondLst>
                            <p:childTnLst>
                              <p:par>
                                <p:cTn id="32" presetID="4" presetClass="entr" presetSubtype="32" fill="hold" grpId="7" nodeType="afterEffect">
                                  <p:stCondLst>
                                    <p:cond delay="0"/>
                                  </p:stCondLst>
                                  <p:iterate>
                                    <p:tmAbs val="0"/>
                                  </p:iterate>
                                  <p:childTnLst>
                                    <p:set>
                                      <p:cBhvr>
                                        <p:cTn id="33" fill="hold"/>
                                        <p:tgtEl>
                                          <p:spTgt spid="728"/>
                                        </p:tgtEl>
                                        <p:attrNameLst>
                                          <p:attrName>style.visibility</p:attrName>
                                        </p:attrNameLst>
                                      </p:cBhvr>
                                      <p:to>
                                        <p:strVal val="visible"/>
                                      </p:to>
                                    </p:set>
                                    <p:animEffect transition="in" filter="box(out)">
                                      <p:cBhvr>
                                        <p:cTn id="34" dur="1000"/>
                                        <p:tgtEl>
                                          <p:spTgt spid="728"/>
                                        </p:tgtEl>
                                      </p:cBhvr>
                                    </p:animEffect>
                                  </p:childTnLst>
                                </p:cTn>
                              </p:par>
                            </p:childTnLst>
                          </p:cTn>
                        </p:par>
                        <p:par>
                          <p:cTn id="35" fill="hold">
                            <p:stCondLst>
                              <p:cond delay="2900"/>
                            </p:stCondLst>
                            <p:childTnLst>
                              <p:par>
                                <p:cTn id="36" presetID="23" presetClass="entr" presetSubtype="16" fill="hold" grpId="8" nodeType="afterEffect">
                                  <p:stCondLst>
                                    <p:cond delay="0"/>
                                  </p:stCondLst>
                                  <p:iterate>
                                    <p:tmAbs val="0"/>
                                  </p:iterate>
                                  <p:childTnLst>
                                    <p:set>
                                      <p:cBhvr>
                                        <p:cTn id="37" fill="hold"/>
                                        <p:tgtEl>
                                          <p:spTgt spid="731"/>
                                        </p:tgtEl>
                                        <p:attrNameLst>
                                          <p:attrName>style.visibility</p:attrName>
                                        </p:attrNameLst>
                                      </p:cBhvr>
                                      <p:to>
                                        <p:strVal val="visible"/>
                                      </p:to>
                                    </p:set>
                                    <p:anim calcmode="lin" valueType="num">
                                      <p:cBhvr>
                                        <p:cTn id="38" dur="500" fill="hold"/>
                                        <p:tgtEl>
                                          <p:spTgt spid="731"/>
                                        </p:tgtEl>
                                        <p:attrNameLst>
                                          <p:attrName>ppt_w</p:attrName>
                                        </p:attrNameLst>
                                      </p:cBhvr>
                                      <p:tavLst>
                                        <p:tav tm="0">
                                          <p:val>
                                            <p:fltVal val="0"/>
                                          </p:val>
                                        </p:tav>
                                        <p:tav tm="100000">
                                          <p:val>
                                            <p:strVal val="#ppt_w"/>
                                          </p:val>
                                        </p:tav>
                                      </p:tavLst>
                                    </p:anim>
                                    <p:anim calcmode="lin" valueType="num">
                                      <p:cBhvr>
                                        <p:cTn id="39" dur="500" fill="hold"/>
                                        <p:tgtEl>
                                          <p:spTgt spid="731"/>
                                        </p:tgtEl>
                                        <p:attrNameLst>
                                          <p:attrName>ppt_h</p:attrName>
                                        </p:attrNameLst>
                                      </p:cBhvr>
                                      <p:tavLst>
                                        <p:tav tm="0">
                                          <p:val>
                                            <p:fltVal val="0"/>
                                          </p:val>
                                        </p:tav>
                                        <p:tav tm="100000">
                                          <p:val>
                                            <p:strVal val="#ppt_h"/>
                                          </p:val>
                                        </p:tav>
                                      </p:tavLst>
                                    </p:anim>
                                  </p:childTnLst>
                                </p:cTn>
                              </p:par>
                            </p:childTnLst>
                          </p:cTn>
                        </p:par>
                        <p:par>
                          <p:cTn id="40" fill="hold">
                            <p:stCondLst>
                              <p:cond delay="3400"/>
                            </p:stCondLst>
                            <p:childTnLst>
                              <p:par>
                                <p:cTn id="41" presetID="1" presetClass="entr" presetSubtype="0" fill="hold" grpId="9" nodeType="afterEffect">
                                  <p:stCondLst>
                                    <p:cond delay="0"/>
                                  </p:stCondLst>
                                  <p:iterate type="lt">
                                    <p:tmAbs val="0"/>
                                  </p:iterate>
                                  <p:childTnLst>
                                    <p:set>
                                      <p:cBhvr>
                                        <p:cTn id="42" fill="hold"/>
                                        <p:tgtEl>
                                          <p:spTgt spid="7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1" grpId="1" animBg="1" advAuto="0"/>
      <p:bldP spid="717" grpId="2" animBg="1" advAuto="0"/>
      <p:bldP spid="720" grpId="5" animBg="1" advAuto="0"/>
      <p:bldP spid="723" grpId="3" animBg="1" advAuto="0"/>
      <p:bldP spid="726" grpId="4" animBg="1" advAuto="0"/>
      <p:bldP spid="728" grpId="7" animBg="1" advAuto="0"/>
      <p:bldP spid="729" grpId="9" animBg="1" advAuto="0"/>
      <p:bldP spid="730" grpId="6" animBg="1" advAuto="0"/>
      <p:bldP spid="731" grpId="8" animBg="1" advAuto="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9" name="Shape 749"/>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27</a:t>
            </a:fld>
            <a:endParaRPr sz="800">
              <a:solidFill>
                <a:srgbClr val="808080"/>
              </a:solidFill>
              <a:uFill>
                <a:solidFill>
                  <a:srgbClr val="808080"/>
                </a:solidFill>
              </a:uFill>
            </a:endParaRPr>
          </a:p>
        </p:txBody>
      </p:sp>
      <p:pic>
        <p:nvPicPr>
          <p:cNvPr id="750" name="pasted-image.png"/>
          <p:cNvPicPr/>
          <p:nvPr/>
        </p:nvPicPr>
        <p:blipFill>
          <a:blip r:embed="rId2">
            <a:extLst/>
          </a:blip>
          <a:stretch>
            <a:fillRect/>
          </a:stretch>
        </p:blipFill>
        <p:spPr>
          <a:xfrm>
            <a:off x="1171259" y="1765088"/>
            <a:ext cx="2126345" cy="2835126"/>
          </a:xfrm>
          <a:prstGeom prst="rect">
            <a:avLst/>
          </a:prstGeom>
          <a:ln w="12700">
            <a:miter lim="400000"/>
          </a:ln>
        </p:spPr>
      </p:pic>
      <p:pic>
        <p:nvPicPr>
          <p:cNvPr id="751" name="pasted-image.png"/>
          <p:cNvPicPr/>
          <p:nvPr/>
        </p:nvPicPr>
        <p:blipFill>
          <a:blip r:embed="rId3">
            <a:extLst/>
          </a:blip>
          <a:stretch>
            <a:fillRect/>
          </a:stretch>
        </p:blipFill>
        <p:spPr>
          <a:xfrm>
            <a:off x="6089606" y="1729634"/>
            <a:ext cx="1893845" cy="2183810"/>
          </a:xfrm>
          <a:prstGeom prst="rect">
            <a:avLst/>
          </a:prstGeom>
          <a:ln w="12700">
            <a:miter lim="400000"/>
          </a:ln>
        </p:spPr>
      </p:pic>
      <p:pic>
        <p:nvPicPr>
          <p:cNvPr id="752" name="pasted-image.png"/>
          <p:cNvPicPr/>
          <p:nvPr/>
        </p:nvPicPr>
        <p:blipFill>
          <a:blip r:embed="rId4">
            <a:extLst/>
          </a:blip>
          <a:stretch>
            <a:fillRect/>
          </a:stretch>
        </p:blipFill>
        <p:spPr>
          <a:xfrm>
            <a:off x="3421856" y="830929"/>
            <a:ext cx="1480178" cy="2110042"/>
          </a:xfrm>
          <a:prstGeom prst="rect">
            <a:avLst/>
          </a:prstGeom>
          <a:ln w="12700">
            <a:miter lim="400000"/>
          </a:ln>
        </p:spPr>
      </p:pic>
      <p:sp>
        <p:nvSpPr>
          <p:cNvPr id="753" name="Shape 753"/>
          <p:cNvSpPr/>
          <p:nvPr/>
        </p:nvSpPr>
        <p:spPr>
          <a:xfrm>
            <a:off x="2751064" y="1835150"/>
            <a:ext cx="118220" cy="101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33928A"/>
            </a:solidFill>
            <a:round/>
          </a:ln>
        </p:spPr>
        <p:txBody>
          <a:bodyPr lIns="45719" rIns="45719" anchor="ctr"/>
          <a:lstStyle/>
          <a:p>
            <a:pPr lvl="0"/>
            <a:endParaRPr/>
          </a:p>
        </p:txBody>
      </p:sp>
      <p:sp>
        <p:nvSpPr>
          <p:cNvPr id="754" name="Shape 754"/>
          <p:cNvSpPr/>
          <p:nvPr/>
        </p:nvSpPr>
        <p:spPr>
          <a:xfrm>
            <a:off x="2921000" y="1718220"/>
            <a:ext cx="207715" cy="15503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33928A"/>
            </a:solidFill>
            <a:round/>
          </a:ln>
        </p:spPr>
        <p:txBody>
          <a:bodyPr lIns="0" tIns="0" rIns="0" bIns="0" anchor="ctr"/>
          <a:lstStyle/>
          <a:p>
            <a:pPr lvl="0"/>
            <a:endParaRPr/>
          </a:p>
        </p:txBody>
      </p:sp>
      <p:sp>
        <p:nvSpPr>
          <p:cNvPr id="755" name="Shape 755"/>
          <p:cNvSpPr>
            <a:spLocks noGrp="1"/>
          </p:cNvSpPr>
          <p:nvPr>
            <p:ph type="title" idx="4294967295"/>
          </p:nvPr>
        </p:nvSpPr>
        <p:spPr>
          <a:xfrm>
            <a:off x="366712" y="261938"/>
            <a:ext cx="8410576" cy="460376"/>
          </a:xfrm>
          <a:prstGeom prst="rect">
            <a:avLst/>
          </a:prstGeom>
        </p:spPr>
        <p:txBody>
          <a:bodyPr/>
          <a:lstStyle>
            <a:lvl1pPr>
              <a:lnSpc>
                <a:spcPct val="100000"/>
              </a:lnSpc>
              <a:defRPr>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sz="3200">
                <a:solidFill>
                  <a:srgbClr val="29756E"/>
                </a:solidFill>
                <a:uFill>
                  <a:solidFill>
                    <a:srgbClr val="2C95DD"/>
                  </a:solidFill>
                </a:uFill>
              </a:rPr>
              <a:t>The operator in the PaaS era</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3" presetClass="entr" presetSubtype="32" fill="hold" grpId="1" nodeType="afterEffect">
                                  <p:stCondLst>
                                    <p:cond delay="400"/>
                                  </p:stCondLst>
                                  <p:iterate>
                                    <p:tmAbs val="0"/>
                                  </p:iterate>
                                  <p:childTnLst>
                                    <p:set>
                                      <p:cBhvr>
                                        <p:cTn id="6" fill="hold"/>
                                        <p:tgtEl>
                                          <p:spTgt spid="751"/>
                                        </p:tgtEl>
                                        <p:attrNameLst>
                                          <p:attrName>style.visibility</p:attrName>
                                        </p:attrNameLst>
                                      </p:cBhvr>
                                      <p:to>
                                        <p:strVal val="visible"/>
                                      </p:to>
                                    </p:set>
                                    <p:anim calcmode="lin" valueType="num">
                                      <p:cBhvr>
                                        <p:cTn id="7" dur="1000" fill="hold"/>
                                        <p:tgtEl>
                                          <p:spTgt spid="751"/>
                                        </p:tgtEl>
                                        <p:attrNameLst>
                                          <p:attrName>ppt_w</p:attrName>
                                        </p:attrNameLst>
                                      </p:cBhvr>
                                      <p:tavLst>
                                        <p:tav tm="0">
                                          <p:val>
                                            <p:fltVal val="0"/>
                                          </p:val>
                                        </p:tav>
                                        <p:tav tm="100000">
                                          <p:val>
                                            <p:strVal val="#ppt_w"/>
                                          </p:val>
                                        </p:tav>
                                      </p:tavLst>
                                    </p:anim>
                                    <p:anim calcmode="lin" valueType="num">
                                      <p:cBhvr>
                                        <p:cTn id="8" dur="1000" fill="hold"/>
                                        <p:tgtEl>
                                          <p:spTgt spid="751"/>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1" grpId="1" animBg="1" advAuto="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 name="Shape 757"/>
          <p:cNvSpPr/>
          <p:nvPr/>
        </p:nvSpPr>
        <p:spPr>
          <a:xfrm>
            <a:off x="2064368" y="6974"/>
            <a:ext cx="7085117" cy="4622945"/>
          </a:xfrm>
          <a:prstGeom prst="rect">
            <a:avLst/>
          </a:prstGeom>
          <a:gradFill>
            <a:gsLst>
              <a:gs pos="0">
                <a:srgbClr val="FFFFFF"/>
              </a:gs>
              <a:gs pos="100000">
                <a:srgbClr val="DDDDDD"/>
              </a:gs>
            </a:gsLst>
            <a:lin ang="20987188"/>
          </a:gradFill>
          <a:ln w="12700">
            <a:miter lim="400000"/>
          </a:ln>
        </p:spPr>
        <p:txBody>
          <a:bodyPr lIns="0" tIns="0" rIns="0" bIns="0" anchor="ctr"/>
          <a:lstStyle/>
          <a:p>
            <a:pPr lvl="0"/>
            <a:endParaRPr/>
          </a:p>
        </p:txBody>
      </p:sp>
      <p:sp>
        <p:nvSpPr>
          <p:cNvPr id="758" name="Shape 758"/>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28</a:t>
            </a:fld>
            <a:endParaRPr sz="800">
              <a:solidFill>
                <a:srgbClr val="808080"/>
              </a:solidFill>
              <a:uFill>
                <a:solidFill>
                  <a:srgbClr val="808080"/>
                </a:solidFill>
              </a:uFill>
            </a:endParaRPr>
          </a:p>
        </p:txBody>
      </p:sp>
      <p:pic>
        <p:nvPicPr>
          <p:cNvPr id="759" name="pasted-image.png"/>
          <p:cNvPicPr/>
          <p:nvPr/>
        </p:nvPicPr>
        <p:blipFill>
          <a:blip r:embed="rId2">
            <a:extLst/>
          </a:blip>
          <a:stretch>
            <a:fillRect/>
          </a:stretch>
        </p:blipFill>
        <p:spPr>
          <a:xfrm>
            <a:off x="174016" y="1282550"/>
            <a:ext cx="1553845" cy="2071793"/>
          </a:xfrm>
          <a:prstGeom prst="rect">
            <a:avLst/>
          </a:prstGeom>
          <a:ln w="12700">
            <a:miter lim="400000"/>
          </a:ln>
        </p:spPr>
      </p:pic>
      <p:sp>
        <p:nvSpPr>
          <p:cNvPr id="760" name="Shape 760"/>
          <p:cNvSpPr/>
          <p:nvPr/>
        </p:nvSpPr>
        <p:spPr>
          <a:xfrm>
            <a:off x="244422" y="3152230"/>
            <a:ext cx="1673992" cy="62752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defTabSz="825500">
              <a:defRPr>
                <a:solidFill>
                  <a:srgbClr val="000000"/>
                </a:solidFill>
                <a:uFillTx/>
              </a:defRPr>
            </a:lvl1pPr>
          </a:lstStyle>
          <a:p>
            <a:pPr lvl="0"/>
            <a:r>
              <a:t>Operator Concerns</a:t>
            </a:r>
          </a:p>
        </p:txBody>
      </p:sp>
      <p:grpSp>
        <p:nvGrpSpPr>
          <p:cNvPr id="763" name="Group 763"/>
          <p:cNvGrpSpPr/>
          <p:nvPr/>
        </p:nvGrpSpPr>
        <p:grpSpPr>
          <a:xfrm>
            <a:off x="7353540" y="2380969"/>
            <a:ext cx="1454663" cy="1914039"/>
            <a:chOff x="0" y="0"/>
            <a:chExt cx="1454662" cy="1914038"/>
          </a:xfrm>
        </p:grpSpPr>
        <p:pic>
          <p:nvPicPr>
            <p:cNvPr id="761" name="pasted-image.png"/>
            <p:cNvPicPr/>
            <p:nvPr/>
          </p:nvPicPr>
          <p:blipFill>
            <a:blip r:embed="rId3">
              <a:extLst/>
            </a:blip>
            <a:srcRect/>
            <a:stretch>
              <a:fillRect/>
            </a:stretch>
          </p:blipFill>
          <p:spPr>
            <a:xfrm>
              <a:off x="212553" y="0"/>
              <a:ext cx="1242110" cy="1419553"/>
            </a:xfrm>
            <a:prstGeom prst="rect">
              <a:avLst/>
            </a:prstGeom>
            <a:ln w="12700" cap="flat">
              <a:noFill/>
              <a:miter lim="400000"/>
            </a:ln>
            <a:effectLst/>
          </p:spPr>
        </p:pic>
        <p:sp>
          <p:nvSpPr>
            <p:cNvPr id="762" name="Shape 762"/>
            <p:cNvSpPr/>
            <p:nvPr/>
          </p:nvSpPr>
          <p:spPr>
            <a:xfrm>
              <a:off x="0" y="1397030"/>
              <a:ext cx="1407387"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Monitor the platform</a:t>
              </a:r>
            </a:p>
          </p:txBody>
        </p:sp>
      </p:grpSp>
      <p:grpSp>
        <p:nvGrpSpPr>
          <p:cNvPr id="766" name="Group 766"/>
          <p:cNvGrpSpPr/>
          <p:nvPr/>
        </p:nvGrpSpPr>
        <p:grpSpPr>
          <a:xfrm>
            <a:off x="5308936" y="2652585"/>
            <a:ext cx="1877993" cy="1626811"/>
            <a:chOff x="0" y="0"/>
            <a:chExt cx="1877991" cy="1626809"/>
          </a:xfrm>
        </p:grpSpPr>
        <p:sp>
          <p:nvSpPr>
            <p:cNvPr id="764" name="Shape 764"/>
            <p:cNvSpPr/>
            <p:nvPr/>
          </p:nvSpPr>
          <p:spPr>
            <a:xfrm>
              <a:off x="0" y="1109801"/>
              <a:ext cx="1877992"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Handle upgrades and updates</a:t>
              </a:r>
            </a:p>
          </p:txBody>
        </p:sp>
        <p:pic>
          <p:nvPicPr>
            <p:cNvPr id="765" name="pasted-image.png"/>
            <p:cNvPicPr/>
            <p:nvPr/>
          </p:nvPicPr>
          <p:blipFill>
            <a:blip r:embed="rId4">
              <a:extLst/>
            </a:blip>
            <a:stretch>
              <a:fillRect/>
            </a:stretch>
          </p:blipFill>
          <p:spPr>
            <a:xfrm>
              <a:off x="100449" y="0"/>
              <a:ext cx="1529596" cy="1108957"/>
            </a:xfrm>
            <a:prstGeom prst="rect">
              <a:avLst/>
            </a:prstGeom>
            <a:ln w="12700" cap="flat">
              <a:noFill/>
              <a:miter lim="400000"/>
            </a:ln>
            <a:effectLst/>
          </p:spPr>
        </p:pic>
      </p:grpSp>
      <p:grpSp>
        <p:nvGrpSpPr>
          <p:cNvPr id="769" name="Group 769"/>
          <p:cNvGrpSpPr/>
          <p:nvPr/>
        </p:nvGrpSpPr>
        <p:grpSpPr>
          <a:xfrm>
            <a:off x="3355680" y="497631"/>
            <a:ext cx="1529667" cy="1258473"/>
            <a:chOff x="0" y="0"/>
            <a:chExt cx="1529665" cy="1258471"/>
          </a:xfrm>
        </p:grpSpPr>
        <p:sp>
          <p:nvSpPr>
            <p:cNvPr id="767" name="Shape 767"/>
            <p:cNvSpPr/>
            <p:nvPr/>
          </p:nvSpPr>
          <p:spPr>
            <a:xfrm>
              <a:off x="0" y="945079"/>
              <a:ext cx="1403013" cy="31339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defRPr sz="1600" b="1"/>
              </a:lvl1pPr>
            </a:lstStyle>
            <a:p>
              <a:pPr lvl="0">
                <a:defRPr sz="1800" b="0">
                  <a:solidFill>
                    <a:srgbClr val="000000"/>
                  </a:solidFill>
                  <a:uFillTx/>
                </a:defRPr>
              </a:pPr>
              <a:r>
                <a:rPr sz="1600" b="1">
                  <a:solidFill>
                    <a:srgbClr val="4D4D4D"/>
                  </a:solidFill>
                  <a:uFill>
                    <a:solidFill>
                      <a:srgbClr val="4D4D4D"/>
                    </a:solidFill>
                  </a:uFill>
                </a:rPr>
                <a:t>Plan capacity</a:t>
              </a:r>
            </a:p>
          </p:txBody>
        </p:sp>
        <p:pic>
          <p:nvPicPr>
            <p:cNvPr id="768" name="pasted-image.png"/>
            <p:cNvPicPr/>
            <p:nvPr/>
          </p:nvPicPr>
          <p:blipFill>
            <a:blip r:embed="rId5">
              <a:extLst/>
            </a:blip>
            <a:stretch>
              <a:fillRect/>
            </a:stretch>
          </p:blipFill>
          <p:spPr>
            <a:xfrm>
              <a:off x="70" y="0"/>
              <a:ext cx="1529596" cy="1147197"/>
            </a:xfrm>
            <a:prstGeom prst="rect">
              <a:avLst/>
            </a:prstGeom>
            <a:ln w="12700" cap="flat">
              <a:noFill/>
              <a:miter lim="400000"/>
            </a:ln>
            <a:effectLst/>
          </p:spPr>
        </p:pic>
      </p:grpSp>
      <p:grpSp>
        <p:nvGrpSpPr>
          <p:cNvPr id="772" name="Group 772"/>
          <p:cNvGrpSpPr/>
          <p:nvPr/>
        </p:nvGrpSpPr>
        <p:grpSpPr>
          <a:xfrm>
            <a:off x="3291027" y="2433975"/>
            <a:ext cx="1658973" cy="1808026"/>
            <a:chOff x="0" y="0"/>
            <a:chExt cx="1658971" cy="1808025"/>
          </a:xfrm>
        </p:grpSpPr>
        <p:sp>
          <p:nvSpPr>
            <p:cNvPr id="770" name="Shape 770"/>
            <p:cNvSpPr/>
            <p:nvPr/>
          </p:nvSpPr>
          <p:spPr>
            <a:xfrm>
              <a:off x="89225" y="1291017"/>
              <a:ext cx="1480522"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p>
              <a:pPr lvl="0">
                <a:defRPr>
                  <a:solidFill>
                    <a:srgbClr val="000000"/>
                  </a:solidFill>
                  <a:uFillTx/>
                </a:defRPr>
              </a:pPr>
              <a:r>
                <a:rPr sz="1500" b="1">
                  <a:solidFill>
                    <a:srgbClr val="4D4D4D"/>
                  </a:solidFill>
                  <a:uFill>
                    <a:solidFill>
                      <a:srgbClr val="4D4D4D"/>
                    </a:solidFill>
                  </a:uFill>
                </a:rPr>
                <a:t>Manage users </a:t>
              </a:r>
            </a:p>
            <a:p>
              <a:pPr lvl="0" algn="ctr">
                <a:defRPr>
                  <a:solidFill>
                    <a:srgbClr val="000000"/>
                  </a:solidFill>
                  <a:uFillTx/>
                </a:defRPr>
              </a:pPr>
              <a:r>
                <a:rPr sz="1500" b="1">
                  <a:solidFill>
                    <a:srgbClr val="4D4D4D"/>
                  </a:solidFill>
                  <a:uFill>
                    <a:solidFill>
                      <a:srgbClr val="4D4D4D"/>
                    </a:solidFill>
                  </a:uFill>
                </a:rPr>
                <a:t>and quotas</a:t>
              </a:r>
            </a:p>
          </p:txBody>
        </p:sp>
        <p:pic>
          <p:nvPicPr>
            <p:cNvPr id="771" name="pasted-image.png"/>
            <p:cNvPicPr/>
            <p:nvPr/>
          </p:nvPicPr>
          <p:blipFill>
            <a:blip r:embed="rId6">
              <a:extLst/>
            </a:blip>
            <a:stretch>
              <a:fillRect/>
            </a:stretch>
          </p:blipFill>
          <p:spPr>
            <a:xfrm>
              <a:off x="0" y="0"/>
              <a:ext cx="1658972" cy="1244229"/>
            </a:xfrm>
            <a:prstGeom prst="rect">
              <a:avLst/>
            </a:prstGeom>
            <a:ln w="12700" cap="flat">
              <a:noFill/>
              <a:miter lim="400000"/>
            </a:ln>
            <a:effectLst/>
          </p:spPr>
        </p:pic>
      </p:grpSp>
      <p:grpSp>
        <p:nvGrpSpPr>
          <p:cNvPr id="775" name="Group 775"/>
          <p:cNvGrpSpPr/>
          <p:nvPr/>
        </p:nvGrpSpPr>
        <p:grpSpPr>
          <a:xfrm>
            <a:off x="5126013" y="308508"/>
            <a:ext cx="1735839" cy="1848385"/>
            <a:chOff x="0" y="0"/>
            <a:chExt cx="1735837" cy="1848384"/>
          </a:xfrm>
        </p:grpSpPr>
        <p:sp>
          <p:nvSpPr>
            <p:cNvPr id="773" name="Shape 773"/>
            <p:cNvSpPr/>
            <p:nvPr/>
          </p:nvSpPr>
          <p:spPr>
            <a:xfrm>
              <a:off x="164225" y="1331376"/>
              <a:ext cx="1407388"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Install the platform</a:t>
              </a:r>
            </a:p>
          </p:txBody>
        </p:sp>
        <p:pic>
          <p:nvPicPr>
            <p:cNvPr id="774" name="pasted-image.png"/>
            <p:cNvPicPr/>
            <p:nvPr/>
          </p:nvPicPr>
          <p:blipFill>
            <a:blip r:embed="rId7">
              <a:extLst/>
            </a:blip>
            <a:stretch>
              <a:fillRect/>
            </a:stretch>
          </p:blipFill>
          <p:spPr>
            <a:xfrm>
              <a:off x="0" y="0"/>
              <a:ext cx="1735838" cy="1358294"/>
            </a:xfrm>
            <a:prstGeom prst="rect">
              <a:avLst/>
            </a:prstGeom>
            <a:ln w="12700" cap="flat">
              <a:noFill/>
              <a:miter lim="400000"/>
            </a:ln>
            <a:effectLst/>
          </p:spPr>
        </p:pic>
      </p:grpSp>
      <p:grpSp>
        <p:nvGrpSpPr>
          <p:cNvPr id="778" name="Group 778"/>
          <p:cNvGrpSpPr/>
          <p:nvPr/>
        </p:nvGrpSpPr>
        <p:grpSpPr>
          <a:xfrm>
            <a:off x="7236216" y="206908"/>
            <a:ext cx="1553845" cy="1839919"/>
            <a:chOff x="0" y="0"/>
            <a:chExt cx="1553844" cy="1839917"/>
          </a:xfrm>
        </p:grpSpPr>
        <p:pic>
          <p:nvPicPr>
            <p:cNvPr id="776" name="pasted-image.png"/>
            <p:cNvPicPr/>
            <p:nvPr/>
          </p:nvPicPr>
          <p:blipFill>
            <a:blip r:embed="rId8">
              <a:extLst/>
            </a:blip>
            <a:stretch>
              <a:fillRect/>
            </a:stretch>
          </p:blipFill>
          <p:spPr>
            <a:xfrm>
              <a:off x="0" y="0"/>
              <a:ext cx="1553845" cy="1641249"/>
            </a:xfrm>
            <a:prstGeom prst="rect">
              <a:avLst/>
            </a:prstGeom>
            <a:ln w="12700" cap="flat">
              <a:noFill/>
              <a:miter lim="400000"/>
            </a:ln>
            <a:effectLst/>
          </p:spPr>
        </p:pic>
        <p:sp>
          <p:nvSpPr>
            <p:cNvPr id="777" name="Shape 777"/>
            <p:cNvSpPr/>
            <p:nvPr/>
          </p:nvSpPr>
          <p:spPr>
            <a:xfrm>
              <a:off x="73228" y="1322910"/>
              <a:ext cx="1407388" cy="51700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Setup High Availability</a:t>
              </a:r>
            </a:p>
          </p:txBody>
        </p:sp>
      </p:grpSp>
    </p:spTree>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3" presetClass="entr" presetSubtype="32" fill="hold" grpId="1" nodeType="clickEffect">
                                  <p:stCondLst>
                                    <p:cond delay="0"/>
                                  </p:stCondLst>
                                  <p:iterate>
                                    <p:tmAbs val="0"/>
                                  </p:iterate>
                                  <p:childTnLst>
                                    <p:set>
                                      <p:cBhvr>
                                        <p:cTn id="6" fill="hold"/>
                                        <p:tgtEl>
                                          <p:spTgt spid="775"/>
                                        </p:tgtEl>
                                        <p:attrNameLst>
                                          <p:attrName>style.visibility</p:attrName>
                                        </p:attrNameLst>
                                      </p:cBhvr>
                                      <p:to>
                                        <p:strVal val="visible"/>
                                      </p:to>
                                    </p:set>
                                    <p:anim calcmode="lin" valueType="num">
                                      <p:cBhvr>
                                        <p:cTn id="7" dur="400" fill="hold"/>
                                        <p:tgtEl>
                                          <p:spTgt spid="775"/>
                                        </p:tgtEl>
                                        <p:attrNameLst>
                                          <p:attrName>ppt_w</p:attrName>
                                        </p:attrNameLst>
                                      </p:cBhvr>
                                      <p:tavLst>
                                        <p:tav tm="0">
                                          <p:val>
                                            <p:fltVal val="0"/>
                                          </p:val>
                                        </p:tav>
                                        <p:tav tm="100000">
                                          <p:val>
                                            <p:strVal val="#ppt_w"/>
                                          </p:val>
                                        </p:tav>
                                      </p:tavLst>
                                    </p:anim>
                                    <p:anim calcmode="lin" valueType="num">
                                      <p:cBhvr>
                                        <p:cTn id="8" dur="400" fill="hold"/>
                                        <p:tgtEl>
                                          <p:spTgt spid="775"/>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32" fill="hold" grpId="2" nodeType="clickEffect">
                                  <p:stCondLst>
                                    <p:cond delay="0"/>
                                  </p:stCondLst>
                                  <p:iterate>
                                    <p:tmAbs val="0"/>
                                  </p:iterate>
                                  <p:childTnLst>
                                    <p:set>
                                      <p:cBhvr>
                                        <p:cTn id="12" fill="hold"/>
                                        <p:tgtEl>
                                          <p:spTgt spid="763"/>
                                        </p:tgtEl>
                                        <p:attrNameLst>
                                          <p:attrName>style.visibility</p:attrName>
                                        </p:attrNameLst>
                                      </p:cBhvr>
                                      <p:to>
                                        <p:strVal val="visible"/>
                                      </p:to>
                                    </p:set>
                                    <p:anim calcmode="lin" valueType="num">
                                      <p:cBhvr>
                                        <p:cTn id="13" dur="400" fill="hold"/>
                                        <p:tgtEl>
                                          <p:spTgt spid="763"/>
                                        </p:tgtEl>
                                        <p:attrNameLst>
                                          <p:attrName>ppt_w</p:attrName>
                                        </p:attrNameLst>
                                      </p:cBhvr>
                                      <p:tavLst>
                                        <p:tav tm="0">
                                          <p:val>
                                            <p:fltVal val="0"/>
                                          </p:val>
                                        </p:tav>
                                        <p:tav tm="100000">
                                          <p:val>
                                            <p:strVal val="#ppt_w"/>
                                          </p:val>
                                        </p:tav>
                                      </p:tavLst>
                                    </p:anim>
                                    <p:anim calcmode="lin" valueType="num">
                                      <p:cBhvr>
                                        <p:cTn id="14" dur="400" fill="hold"/>
                                        <p:tgtEl>
                                          <p:spTgt spid="763"/>
                                        </p:tgtEl>
                                        <p:attrNameLst>
                                          <p:attrName>ppt_h</p:attrName>
                                        </p:attrNameLst>
                                      </p:cBhvr>
                                      <p:tavLst>
                                        <p:tav tm="0">
                                          <p:val>
                                            <p:fltVal val="0"/>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23" presetClass="entr" presetSubtype="32" fill="hold" grpId="3" nodeType="clickEffect">
                                  <p:stCondLst>
                                    <p:cond delay="0"/>
                                  </p:stCondLst>
                                  <p:iterate>
                                    <p:tmAbs val="0"/>
                                  </p:iterate>
                                  <p:childTnLst>
                                    <p:set>
                                      <p:cBhvr>
                                        <p:cTn id="18" fill="hold"/>
                                        <p:tgtEl>
                                          <p:spTgt spid="772"/>
                                        </p:tgtEl>
                                        <p:attrNameLst>
                                          <p:attrName>style.visibility</p:attrName>
                                        </p:attrNameLst>
                                      </p:cBhvr>
                                      <p:to>
                                        <p:strVal val="visible"/>
                                      </p:to>
                                    </p:set>
                                    <p:anim calcmode="lin" valueType="num">
                                      <p:cBhvr>
                                        <p:cTn id="19" dur="400" fill="hold"/>
                                        <p:tgtEl>
                                          <p:spTgt spid="772"/>
                                        </p:tgtEl>
                                        <p:attrNameLst>
                                          <p:attrName>ppt_w</p:attrName>
                                        </p:attrNameLst>
                                      </p:cBhvr>
                                      <p:tavLst>
                                        <p:tav tm="0">
                                          <p:val>
                                            <p:fltVal val="0"/>
                                          </p:val>
                                        </p:tav>
                                        <p:tav tm="100000">
                                          <p:val>
                                            <p:strVal val="#ppt_w"/>
                                          </p:val>
                                        </p:tav>
                                      </p:tavLst>
                                    </p:anim>
                                    <p:anim calcmode="lin" valueType="num">
                                      <p:cBhvr>
                                        <p:cTn id="20" dur="400" fill="hold"/>
                                        <p:tgtEl>
                                          <p:spTgt spid="772"/>
                                        </p:tgtEl>
                                        <p:attrNameLst>
                                          <p:attrName>ppt_h</p:attrName>
                                        </p:attrNameLst>
                                      </p:cBhvr>
                                      <p:tavLst>
                                        <p:tav tm="0">
                                          <p:val>
                                            <p:fltVal val="0"/>
                                          </p:val>
                                        </p:tav>
                                        <p:tav tm="100000">
                                          <p:val>
                                            <p:strVal val="#ppt_h"/>
                                          </p:val>
                                        </p:tav>
                                      </p:tavLst>
                                    </p:anim>
                                  </p:childTnLst>
                                </p:cTn>
                              </p:par>
                            </p:childTnLst>
                          </p:cTn>
                        </p:par>
                      </p:childTnLst>
                    </p:cTn>
                  </p:par>
                  <p:par>
                    <p:cTn id="21" fill="hold">
                      <p:stCondLst>
                        <p:cond delay="indefinite"/>
                      </p:stCondLst>
                      <p:childTnLst>
                        <p:par>
                          <p:cTn id="22" fill="hold">
                            <p:stCondLst>
                              <p:cond delay="0"/>
                            </p:stCondLst>
                            <p:childTnLst>
                              <p:par>
                                <p:cTn id="23" presetID="23" presetClass="entr" presetSubtype="32" fill="hold" grpId="4" nodeType="clickEffect">
                                  <p:stCondLst>
                                    <p:cond delay="0"/>
                                  </p:stCondLst>
                                  <p:iterate>
                                    <p:tmAbs val="0"/>
                                  </p:iterate>
                                  <p:childTnLst>
                                    <p:set>
                                      <p:cBhvr>
                                        <p:cTn id="24" fill="hold"/>
                                        <p:tgtEl>
                                          <p:spTgt spid="769"/>
                                        </p:tgtEl>
                                        <p:attrNameLst>
                                          <p:attrName>style.visibility</p:attrName>
                                        </p:attrNameLst>
                                      </p:cBhvr>
                                      <p:to>
                                        <p:strVal val="visible"/>
                                      </p:to>
                                    </p:set>
                                    <p:anim calcmode="lin" valueType="num">
                                      <p:cBhvr>
                                        <p:cTn id="25" dur="400" fill="hold"/>
                                        <p:tgtEl>
                                          <p:spTgt spid="769"/>
                                        </p:tgtEl>
                                        <p:attrNameLst>
                                          <p:attrName>ppt_w</p:attrName>
                                        </p:attrNameLst>
                                      </p:cBhvr>
                                      <p:tavLst>
                                        <p:tav tm="0">
                                          <p:val>
                                            <p:fltVal val="0"/>
                                          </p:val>
                                        </p:tav>
                                        <p:tav tm="100000">
                                          <p:val>
                                            <p:strVal val="#ppt_w"/>
                                          </p:val>
                                        </p:tav>
                                      </p:tavLst>
                                    </p:anim>
                                    <p:anim calcmode="lin" valueType="num">
                                      <p:cBhvr>
                                        <p:cTn id="26" dur="400" fill="hold"/>
                                        <p:tgtEl>
                                          <p:spTgt spid="769"/>
                                        </p:tgtEl>
                                        <p:attrNameLst>
                                          <p:attrName>ppt_h</p:attrName>
                                        </p:attrNameLst>
                                      </p:cBhvr>
                                      <p:tavLst>
                                        <p:tav tm="0">
                                          <p:val>
                                            <p:fltVal val="0"/>
                                          </p:val>
                                        </p:tav>
                                        <p:tav tm="100000">
                                          <p:val>
                                            <p:strVal val="#ppt_h"/>
                                          </p:val>
                                        </p:tav>
                                      </p:tavLst>
                                    </p:anim>
                                  </p:childTnLst>
                                </p:cTn>
                              </p:par>
                            </p:childTnLst>
                          </p:cTn>
                        </p:par>
                      </p:childTnLst>
                    </p:cTn>
                  </p:par>
                  <p:par>
                    <p:cTn id="27" fill="hold">
                      <p:stCondLst>
                        <p:cond delay="indefinite"/>
                      </p:stCondLst>
                      <p:childTnLst>
                        <p:par>
                          <p:cTn id="28" fill="hold">
                            <p:stCondLst>
                              <p:cond delay="0"/>
                            </p:stCondLst>
                            <p:childTnLst>
                              <p:par>
                                <p:cTn id="29" presetID="23" presetClass="entr" presetSubtype="32" fill="hold" grpId="5" nodeType="clickEffect">
                                  <p:stCondLst>
                                    <p:cond delay="0"/>
                                  </p:stCondLst>
                                  <p:iterate>
                                    <p:tmAbs val="0"/>
                                  </p:iterate>
                                  <p:childTnLst>
                                    <p:set>
                                      <p:cBhvr>
                                        <p:cTn id="30" fill="hold"/>
                                        <p:tgtEl>
                                          <p:spTgt spid="766"/>
                                        </p:tgtEl>
                                        <p:attrNameLst>
                                          <p:attrName>style.visibility</p:attrName>
                                        </p:attrNameLst>
                                      </p:cBhvr>
                                      <p:to>
                                        <p:strVal val="visible"/>
                                      </p:to>
                                    </p:set>
                                    <p:anim calcmode="lin" valueType="num">
                                      <p:cBhvr>
                                        <p:cTn id="31" dur="400" fill="hold"/>
                                        <p:tgtEl>
                                          <p:spTgt spid="766"/>
                                        </p:tgtEl>
                                        <p:attrNameLst>
                                          <p:attrName>ppt_w</p:attrName>
                                        </p:attrNameLst>
                                      </p:cBhvr>
                                      <p:tavLst>
                                        <p:tav tm="0">
                                          <p:val>
                                            <p:fltVal val="0"/>
                                          </p:val>
                                        </p:tav>
                                        <p:tav tm="100000">
                                          <p:val>
                                            <p:strVal val="#ppt_w"/>
                                          </p:val>
                                        </p:tav>
                                      </p:tavLst>
                                    </p:anim>
                                    <p:anim calcmode="lin" valueType="num">
                                      <p:cBhvr>
                                        <p:cTn id="32" dur="400" fill="hold"/>
                                        <p:tgtEl>
                                          <p:spTgt spid="766"/>
                                        </p:tgtEl>
                                        <p:attrNameLst>
                                          <p:attrName>ppt_h</p:attrName>
                                        </p:attrNameLst>
                                      </p:cBhvr>
                                      <p:tavLst>
                                        <p:tav tm="0">
                                          <p:val>
                                            <p:fltVal val="0"/>
                                          </p:val>
                                        </p:tav>
                                        <p:tav tm="100000">
                                          <p:val>
                                            <p:strVal val="#ppt_h"/>
                                          </p:val>
                                        </p:tav>
                                      </p:tavLst>
                                    </p:anim>
                                  </p:childTnLst>
                                </p:cTn>
                              </p:par>
                            </p:childTnLst>
                          </p:cTn>
                        </p:par>
                      </p:childTnLst>
                    </p:cTn>
                  </p:par>
                  <p:par>
                    <p:cTn id="33" fill="hold">
                      <p:stCondLst>
                        <p:cond delay="indefinite"/>
                      </p:stCondLst>
                      <p:childTnLst>
                        <p:par>
                          <p:cTn id="34" fill="hold">
                            <p:stCondLst>
                              <p:cond delay="0"/>
                            </p:stCondLst>
                            <p:childTnLst>
                              <p:par>
                                <p:cTn id="35" presetID="23" presetClass="entr" presetSubtype="32" fill="hold" grpId="6" nodeType="clickEffect">
                                  <p:stCondLst>
                                    <p:cond delay="0"/>
                                  </p:stCondLst>
                                  <p:iterate>
                                    <p:tmAbs val="0"/>
                                  </p:iterate>
                                  <p:childTnLst>
                                    <p:set>
                                      <p:cBhvr>
                                        <p:cTn id="36" fill="hold"/>
                                        <p:tgtEl>
                                          <p:spTgt spid="778"/>
                                        </p:tgtEl>
                                        <p:attrNameLst>
                                          <p:attrName>style.visibility</p:attrName>
                                        </p:attrNameLst>
                                      </p:cBhvr>
                                      <p:to>
                                        <p:strVal val="visible"/>
                                      </p:to>
                                    </p:set>
                                    <p:anim calcmode="lin" valueType="num">
                                      <p:cBhvr>
                                        <p:cTn id="37" dur="400" fill="hold"/>
                                        <p:tgtEl>
                                          <p:spTgt spid="778"/>
                                        </p:tgtEl>
                                        <p:attrNameLst>
                                          <p:attrName>ppt_w</p:attrName>
                                        </p:attrNameLst>
                                      </p:cBhvr>
                                      <p:tavLst>
                                        <p:tav tm="0">
                                          <p:val>
                                            <p:fltVal val="0"/>
                                          </p:val>
                                        </p:tav>
                                        <p:tav tm="100000">
                                          <p:val>
                                            <p:strVal val="#ppt_w"/>
                                          </p:val>
                                        </p:tav>
                                      </p:tavLst>
                                    </p:anim>
                                    <p:anim calcmode="lin" valueType="num">
                                      <p:cBhvr>
                                        <p:cTn id="38" dur="400" fill="hold"/>
                                        <p:tgtEl>
                                          <p:spTgt spid="778"/>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3" grpId="2" animBg="1" advAuto="0"/>
      <p:bldP spid="766" grpId="5" animBg="1" advAuto="0"/>
      <p:bldP spid="769" grpId="4" animBg="1" advAuto="0"/>
      <p:bldP spid="772" grpId="3" animBg="1" advAuto="0"/>
      <p:bldP spid="775" grpId="1" animBg="1" advAuto="0"/>
      <p:bldP spid="778" grpId="6" animBg="1" advAuto="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0" name="Shape 780"/>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29</a:t>
            </a:fld>
            <a:endParaRPr sz="800">
              <a:solidFill>
                <a:srgbClr val="808080"/>
              </a:solidFill>
              <a:uFill>
                <a:solidFill>
                  <a:srgbClr val="808080"/>
                </a:solidFill>
              </a:uFill>
            </a:endParaRPr>
          </a:p>
        </p:txBody>
      </p:sp>
      <p:pic>
        <p:nvPicPr>
          <p:cNvPr id="781" name="pasted-image.png"/>
          <p:cNvPicPr/>
          <p:nvPr/>
        </p:nvPicPr>
        <p:blipFill>
          <a:blip r:embed="rId2">
            <a:extLst/>
          </a:blip>
          <a:stretch>
            <a:fillRect/>
          </a:stretch>
        </p:blipFill>
        <p:spPr>
          <a:xfrm>
            <a:off x="120980" y="1095969"/>
            <a:ext cx="1943689" cy="2591586"/>
          </a:xfrm>
          <a:prstGeom prst="rect">
            <a:avLst/>
          </a:prstGeom>
          <a:ln w="12700">
            <a:miter lim="400000"/>
          </a:ln>
        </p:spPr>
      </p:pic>
      <p:pic>
        <p:nvPicPr>
          <p:cNvPr id="782" name="pasted-image.png"/>
          <p:cNvPicPr/>
          <p:nvPr/>
        </p:nvPicPr>
        <p:blipFill>
          <a:blip r:embed="rId3">
            <a:extLst/>
          </a:blip>
          <a:stretch>
            <a:fillRect/>
          </a:stretch>
        </p:blipFill>
        <p:spPr>
          <a:xfrm>
            <a:off x="3735675" y="558331"/>
            <a:ext cx="4021750" cy="1009149"/>
          </a:xfrm>
          <a:prstGeom prst="rect">
            <a:avLst/>
          </a:prstGeom>
          <a:ln w="12700">
            <a:miter lim="400000"/>
          </a:ln>
        </p:spPr>
      </p:pic>
      <p:sp>
        <p:nvSpPr>
          <p:cNvPr id="783" name="Shape 783"/>
          <p:cNvSpPr/>
          <p:nvPr/>
        </p:nvSpPr>
        <p:spPr>
          <a:xfrm>
            <a:off x="3741600" y="3759953"/>
            <a:ext cx="4021751" cy="456773"/>
          </a:xfrm>
          <a:prstGeom prst="roundRect">
            <a:avLst>
              <a:gd name="adj" fmla="val 11122"/>
            </a:avLst>
          </a:prstGeom>
          <a:solidFill>
            <a:srgbClr val="5E5E5E"/>
          </a:solidFill>
          <a:ln w="3175">
            <a:miter lim="400000"/>
          </a:ln>
          <a:extLst>
            <a:ext uri="{C572A759-6A51-4108-AA02-DFA0A04FC94B}">
              <ma14:wrappingTextBoxFlag xmlns:ma14="http://schemas.microsoft.com/office/mac/drawingml/2011/main" val="1"/>
            </a:ext>
          </a:extLst>
        </p:spPr>
        <p:txBody>
          <a:bodyPr lIns="0" tIns="0" rIns="0" bIns="0" anchor="ctr"/>
          <a:lstStyle/>
          <a:p>
            <a:pPr lvl="0">
              <a:defRPr>
                <a:solidFill>
                  <a:srgbClr val="000000"/>
                </a:solidFill>
                <a:uFillTx/>
              </a:defRPr>
            </a:pPr>
            <a:r>
              <a:rPr>
                <a:solidFill>
                  <a:srgbClr val="FFFFFF"/>
                </a:solidFill>
                <a:uFill>
                  <a:solidFill>
                    <a:srgbClr val="4D4D4D"/>
                  </a:solidFill>
                </a:uFill>
                <a:latin typeface="Avenir Next"/>
                <a:ea typeface="Avenir Next"/>
                <a:cs typeface="Avenir Next"/>
                <a:sym typeface="Avenir Next"/>
              </a:rPr>
              <a:t>  </a:t>
            </a:r>
            <a:r>
              <a:rPr sz="1400">
                <a:solidFill>
                  <a:srgbClr val="FFFFFF"/>
                </a:solidFill>
                <a:uFill>
                  <a:solidFill>
                    <a:srgbClr val="4D4D4D"/>
                  </a:solidFill>
                </a:uFill>
                <a:latin typeface="Avenir Next"/>
                <a:ea typeface="Avenir Next"/>
                <a:cs typeface="Avenir Next"/>
                <a:sym typeface="Avenir Next"/>
              </a:rPr>
              <a:t>IaaS</a:t>
            </a:r>
          </a:p>
        </p:txBody>
      </p:sp>
      <p:grpSp>
        <p:nvGrpSpPr>
          <p:cNvPr id="790" name="Group 790"/>
          <p:cNvGrpSpPr/>
          <p:nvPr/>
        </p:nvGrpSpPr>
        <p:grpSpPr>
          <a:xfrm>
            <a:off x="4346827" y="3828081"/>
            <a:ext cx="3366050" cy="320518"/>
            <a:chOff x="0" y="0"/>
            <a:chExt cx="3366049" cy="320517"/>
          </a:xfrm>
        </p:grpSpPr>
        <p:pic>
          <p:nvPicPr>
            <p:cNvPr id="784" name="droppedImage.tiff"/>
            <p:cNvPicPr/>
            <p:nvPr/>
          </p:nvPicPr>
          <p:blipFill>
            <a:blip r:embed="rId4">
              <a:extLst/>
            </a:blip>
            <a:stretch>
              <a:fillRect/>
            </a:stretch>
          </p:blipFill>
          <p:spPr>
            <a:xfrm>
              <a:off x="0" y="984"/>
              <a:ext cx="318549" cy="318549"/>
            </a:xfrm>
            <a:prstGeom prst="rect">
              <a:avLst/>
            </a:prstGeom>
            <a:ln w="12700" cap="flat">
              <a:noFill/>
              <a:miter lim="400000"/>
            </a:ln>
            <a:effectLst/>
          </p:spPr>
        </p:pic>
        <p:pic>
          <p:nvPicPr>
            <p:cNvPr id="785" name="pasted-image.pdf"/>
            <p:cNvPicPr/>
            <p:nvPr/>
          </p:nvPicPr>
          <p:blipFill>
            <a:blip r:embed="rId5">
              <a:extLst/>
            </a:blip>
            <a:stretch>
              <a:fillRect/>
            </a:stretch>
          </p:blipFill>
          <p:spPr>
            <a:xfrm>
              <a:off x="478717" y="0"/>
              <a:ext cx="319534" cy="319533"/>
            </a:xfrm>
            <a:prstGeom prst="rect">
              <a:avLst/>
            </a:prstGeom>
            <a:ln w="12700" cap="flat">
              <a:noFill/>
              <a:miter lim="400000"/>
            </a:ln>
            <a:effectLst/>
          </p:spPr>
        </p:pic>
        <p:pic>
          <p:nvPicPr>
            <p:cNvPr id="786" name="droppedImage.tiff"/>
            <p:cNvPicPr/>
            <p:nvPr/>
          </p:nvPicPr>
          <p:blipFill>
            <a:blip r:embed="rId6">
              <a:extLst/>
            </a:blip>
            <a:stretch>
              <a:fillRect/>
            </a:stretch>
          </p:blipFill>
          <p:spPr>
            <a:xfrm>
              <a:off x="958420" y="492"/>
              <a:ext cx="865944" cy="319534"/>
            </a:xfrm>
            <a:prstGeom prst="rect">
              <a:avLst/>
            </a:prstGeom>
            <a:ln w="12700" cap="flat">
              <a:noFill/>
              <a:miter lim="400000"/>
            </a:ln>
            <a:effectLst/>
          </p:spPr>
        </p:pic>
        <p:pic>
          <p:nvPicPr>
            <p:cNvPr id="787" name="droppedImage.tiff"/>
            <p:cNvPicPr/>
            <p:nvPr/>
          </p:nvPicPr>
          <p:blipFill>
            <a:blip r:embed="rId7">
              <a:extLst/>
            </a:blip>
            <a:srcRect l="12296" t="1162" r="16473" b="27441"/>
            <a:stretch>
              <a:fillRect/>
            </a:stretch>
          </p:blipFill>
          <p:spPr>
            <a:xfrm>
              <a:off x="1984532" y="984"/>
              <a:ext cx="319534" cy="319534"/>
            </a:xfrm>
            <a:prstGeom prst="rect">
              <a:avLst/>
            </a:prstGeom>
            <a:ln w="12700" cap="flat">
              <a:noFill/>
              <a:miter lim="400000"/>
            </a:ln>
            <a:effectLst/>
          </p:spPr>
        </p:pic>
        <p:pic>
          <p:nvPicPr>
            <p:cNvPr id="788" name="pasted-image.png"/>
            <p:cNvPicPr/>
            <p:nvPr/>
          </p:nvPicPr>
          <p:blipFill>
            <a:blip r:embed="rId8">
              <a:extLst/>
            </a:blip>
            <a:srcRect l="29203" t="14258" r="29203" b="28296"/>
            <a:stretch>
              <a:fillRect/>
            </a:stretch>
          </p:blipFill>
          <p:spPr>
            <a:xfrm>
              <a:off x="2464234" y="984"/>
              <a:ext cx="347034" cy="319534"/>
            </a:xfrm>
            <a:prstGeom prst="rect">
              <a:avLst/>
            </a:prstGeom>
            <a:ln w="12700" cap="flat">
              <a:noFill/>
              <a:miter lim="400000"/>
            </a:ln>
            <a:effectLst/>
          </p:spPr>
        </p:pic>
        <p:pic>
          <p:nvPicPr>
            <p:cNvPr id="789" name="pasted-image.png"/>
            <p:cNvPicPr/>
            <p:nvPr/>
          </p:nvPicPr>
          <p:blipFill>
            <a:blip r:embed="rId9">
              <a:extLst/>
            </a:blip>
            <a:stretch>
              <a:fillRect/>
            </a:stretch>
          </p:blipFill>
          <p:spPr>
            <a:xfrm>
              <a:off x="2971332" y="0"/>
              <a:ext cx="394718" cy="319533"/>
            </a:xfrm>
            <a:prstGeom prst="rect">
              <a:avLst/>
            </a:prstGeom>
            <a:ln w="12700" cap="flat">
              <a:noFill/>
              <a:miter lim="400000"/>
            </a:ln>
            <a:effectLst/>
          </p:spPr>
        </p:pic>
      </p:grpSp>
      <p:sp>
        <p:nvSpPr>
          <p:cNvPr id="791" name="Shape 791"/>
          <p:cNvSpPr/>
          <p:nvPr/>
        </p:nvSpPr>
        <p:spPr>
          <a:xfrm>
            <a:off x="3722854" y="1603949"/>
            <a:ext cx="4059243" cy="2108940"/>
          </a:xfrm>
          <a:prstGeom prst="roundRect">
            <a:avLst>
              <a:gd name="adj" fmla="val 8310"/>
            </a:avLst>
          </a:prstGeom>
          <a:gradFill>
            <a:gsLst>
              <a:gs pos="0">
                <a:srgbClr val="29756E"/>
              </a:gs>
              <a:gs pos="100000">
                <a:srgbClr val="29756E"/>
              </a:gs>
            </a:gsLst>
            <a:lin ang="5400000"/>
          </a:gradFill>
          <a:ln w="12700">
            <a:miter lim="400000"/>
          </a:ln>
          <a:effectLst>
            <a:outerShdw blurRad="101600" dir="5400000" rotWithShape="0">
              <a:srgbClr val="000000">
                <a:alpha val="88360"/>
              </a:srgbClr>
            </a:outerShdw>
          </a:effectLst>
        </p:spPr>
        <p:txBody>
          <a:bodyPr lIns="50800" tIns="50800" rIns="50800" bIns="50800" anchor="ctr"/>
          <a:lstStyle/>
          <a:p>
            <a:pPr lvl="0" algn="ctr" defTabSz="825500">
              <a:defRPr sz="3200">
                <a:solidFill>
                  <a:srgbClr val="FFFFFF"/>
                </a:solidFill>
                <a:uFillTx/>
                <a:latin typeface="Helvetica Light"/>
                <a:ea typeface="Helvetica Light"/>
                <a:cs typeface="Helvetica Light"/>
                <a:sym typeface="Helvetica Light"/>
              </a:defRPr>
            </a:pPr>
            <a:endParaRPr/>
          </a:p>
        </p:txBody>
      </p:sp>
      <p:pic>
        <p:nvPicPr>
          <p:cNvPr id="792" name="CF_Logo_Square_White_HighRes.png"/>
          <p:cNvPicPr/>
          <p:nvPr/>
        </p:nvPicPr>
        <p:blipFill>
          <a:blip r:embed="rId10">
            <a:alphaModFix amt="88458"/>
            <a:extLst/>
          </a:blip>
          <a:stretch>
            <a:fillRect/>
          </a:stretch>
        </p:blipFill>
        <p:spPr>
          <a:xfrm>
            <a:off x="3915536" y="2037315"/>
            <a:ext cx="1597717" cy="1591335"/>
          </a:xfrm>
          <a:prstGeom prst="rect">
            <a:avLst/>
          </a:prstGeom>
          <a:ln w="12700">
            <a:miter lim="400000"/>
          </a:ln>
          <a:effectLst>
            <a:outerShdw blurRad="177800" dist="25400" dir="5400000" rotWithShape="0">
              <a:srgbClr val="FFFFFF">
                <a:alpha val="77870"/>
              </a:srgbClr>
            </a:outerShdw>
          </a:effectLst>
        </p:spPr>
      </p:pic>
      <p:sp>
        <p:nvSpPr>
          <p:cNvPr id="793" name="Shape 793"/>
          <p:cNvSpPr/>
          <p:nvPr/>
        </p:nvSpPr>
        <p:spPr>
          <a:xfrm>
            <a:off x="4025813" y="1714738"/>
            <a:ext cx="1334242" cy="387516"/>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2100">
                <a:solidFill>
                  <a:srgbClr val="FFFFFF"/>
                </a:solidFill>
              </a:defRPr>
            </a:lvl1pPr>
          </a:lstStyle>
          <a:p>
            <a:pPr lvl="0">
              <a:defRPr sz="1800">
                <a:solidFill>
                  <a:srgbClr val="000000"/>
                </a:solidFill>
                <a:uFillTx/>
              </a:defRPr>
            </a:pPr>
            <a:r>
              <a:rPr sz="2100">
                <a:solidFill>
                  <a:srgbClr val="FFFFFF"/>
                </a:solidFill>
                <a:uFill>
                  <a:solidFill>
                    <a:srgbClr val="4D4D4D"/>
                  </a:solidFill>
                </a:uFill>
              </a:rPr>
              <a:t>Pivotal CF</a:t>
            </a:r>
          </a:p>
        </p:txBody>
      </p:sp>
      <p:pic>
        <p:nvPicPr>
          <p:cNvPr id="794" name="pasted-image.png"/>
          <p:cNvPicPr/>
          <p:nvPr/>
        </p:nvPicPr>
        <p:blipFill>
          <a:blip r:embed="rId11">
            <a:extLst/>
          </a:blip>
          <a:stretch>
            <a:fillRect/>
          </a:stretch>
        </p:blipFill>
        <p:spPr>
          <a:xfrm>
            <a:off x="6902178" y="2026949"/>
            <a:ext cx="759928" cy="759928"/>
          </a:xfrm>
          <a:prstGeom prst="rect">
            <a:avLst/>
          </a:prstGeom>
          <a:ln w="12700">
            <a:miter lim="400000"/>
          </a:ln>
        </p:spPr>
      </p:pic>
      <p:pic>
        <p:nvPicPr>
          <p:cNvPr id="795" name="pasted-image.png"/>
          <p:cNvPicPr/>
          <p:nvPr/>
        </p:nvPicPr>
        <p:blipFill>
          <a:blip r:embed="rId12">
            <a:extLst/>
          </a:blip>
          <a:stretch>
            <a:fillRect/>
          </a:stretch>
        </p:blipFill>
        <p:spPr>
          <a:xfrm>
            <a:off x="6211836" y="2026949"/>
            <a:ext cx="759928" cy="759928"/>
          </a:xfrm>
          <a:prstGeom prst="rect">
            <a:avLst/>
          </a:prstGeom>
          <a:ln w="12700">
            <a:miter lim="400000"/>
          </a:ln>
        </p:spPr>
      </p:pic>
      <p:pic>
        <p:nvPicPr>
          <p:cNvPr id="796" name="pasted-image.png"/>
          <p:cNvPicPr/>
          <p:nvPr/>
        </p:nvPicPr>
        <p:blipFill>
          <a:blip r:embed="rId13">
            <a:extLst/>
          </a:blip>
          <a:stretch>
            <a:fillRect/>
          </a:stretch>
        </p:blipFill>
        <p:spPr>
          <a:xfrm>
            <a:off x="5502053" y="2026949"/>
            <a:ext cx="759928" cy="759928"/>
          </a:xfrm>
          <a:prstGeom prst="rect">
            <a:avLst/>
          </a:prstGeom>
          <a:ln w="12700">
            <a:miter lim="400000"/>
          </a:ln>
        </p:spPr>
      </p:pic>
      <p:pic>
        <p:nvPicPr>
          <p:cNvPr id="797" name="pasted-image.png"/>
          <p:cNvPicPr/>
          <p:nvPr/>
        </p:nvPicPr>
        <p:blipFill>
          <a:blip r:embed="rId14">
            <a:extLst/>
          </a:blip>
          <a:stretch>
            <a:fillRect/>
          </a:stretch>
        </p:blipFill>
        <p:spPr>
          <a:xfrm>
            <a:off x="6208234" y="2792571"/>
            <a:ext cx="747690" cy="747690"/>
          </a:xfrm>
          <a:prstGeom prst="rect">
            <a:avLst/>
          </a:prstGeom>
          <a:ln w="12700">
            <a:miter lim="400000"/>
          </a:ln>
        </p:spPr>
      </p:pic>
      <p:pic>
        <p:nvPicPr>
          <p:cNvPr id="798" name="pasted-image.png"/>
          <p:cNvPicPr/>
          <p:nvPr/>
        </p:nvPicPr>
        <p:blipFill>
          <a:blip r:embed="rId15">
            <a:extLst/>
          </a:blip>
          <a:stretch>
            <a:fillRect/>
          </a:stretch>
        </p:blipFill>
        <p:spPr>
          <a:xfrm>
            <a:off x="5508172" y="2792571"/>
            <a:ext cx="747690" cy="747690"/>
          </a:xfrm>
          <a:prstGeom prst="rect">
            <a:avLst/>
          </a:prstGeom>
          <a:ln w="12700">
            <a:miter lim="400000"/>
          </a:ln>
        </p:spPr>
      </p:pic>
      <p:pic>
        <p:nvPicPr>
          <p:cNvPr id="799" name="pasted-image.png"/>
          <p:cNvPicPr/>
          <p:nvPr/>
        </p:nvPicPr>
        <p:blipFill>
          <a:blip r:embed="rId16">
            <a:extLst/>
          </a:blip>
          <a:stretch>
            <a:fillRect/>
          </a:stretch>
        </p:blipFill>
        <p:spPr>
          <a:xfrm>
            <a:off x="6902178" y="2780333"/>
            <a:ext cx="759928" cy="759928"/>
          </a:xfrm>
          <a:prstGeom prst="rect">
            <a:avLst/>
          </a:prstGeom>
          <a:ln w="12700">
            <a:miter lim="400000"/>
          </a:ln>
        </p:spPr>
      </p:pic>
      <p:grpSp>
        <p:nvGrpSpPr>
          <p:cNvPr id="802" name="Group 802"/>
          <p:cNvGrpSpPr/>
          <p:nvPr/>
        </p:nvGrpSpPr>
        <p:grpSpPr>
          <a:xfrm>
            <a:off x="2492541" y="198041"/>
            <a:ext cx="942346" cy="1141524"/>
            <a:chOff x="0" y="0"/>
            <a:chExt cx="942344" cy="1141522"/>
          </a:xfrm>
        </p:grpSpPr>
        <p:sp>
          <p:nvSpPr>
            <p:cNvPr id="800" name="Shape 800"/>
            <p:cNvSpPr/>
            <p:nvPr/>
          </p:nvSpPr>
          <p:spPr>
            <a:xfrm>
              <a:off x="28779" y="722772"/>
              <a:ext cx="884787" cy="41875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ctr">
                <a:defRPr sz="900" b="1"/>
              </a:lvl1pPr>
            </a:lstStyle>
            <a:p>
              <a:pPr lvl="0">
                <a:defRPr sz="1800" b="0">
                  <a:solidFill>
                    <a:srgbClr val="000000"/>
                  </a:solidFill>
                  <a:uFillTx/>
                </a:defRPr>
              </a:pPr>
              <a:r>
                <a:rPr sz="900" b="1">
                  <a:solidFill>
                    <a:srgbClr val="4D4D4D"/>
                  </a:solidFill>
                  <a:uFill>
                    <a:solidFill>
                      <a:srgbClr val="4D4D4D"/>
                    </a:solidFill>
                  </a:uFill>
                </a:rPr>
                <a:t>Install the platform</a:t>
              </a:r>
            </a:p>
          </p:txBody>
        </p:sp>
        <p:pic>
          <p:nvPicPr>
            <p:cNvPr id="801" name="pasted-image.png"/>
            <p:cNvPicPr/>
            <p:nvPr/>
          </p:nvPicPr>
          <p:blipFill>
            <a:blip r:embed="rId17">
              <a:extLst/>
            </a:blip>
            <a:stretch>
              <a:fillRect/>
            </a:stretch>
          </p:blipFill>
          <p:spPr>
            <a:xfrm>
              <a:off x="0" y="0"/>
              <a:ext cx="942345" cy="737385"/>
            </a:xfrm>
            <a:prstGeom prst="rect">
              <a:avLst/>
            </a:prstGeom>
            <a:ln w="12700" cap="flat">
              <a:noFill/>
              <a:miter lim="400000"/>
            </a:ln>
            <a:effectLst/>
          </p:spPr>
        </p:pic>
      </p:grpSp>
      <p:grpSp>
        <p:nvGrpSpPr>
          <p:cNvPr id="805" name="Group 805"/>
          <p:cNvGrpSpPr/>
          <p:nvPr/>
        </p:nvGrpSpPr>
        <p:grpSpPr>
          <a:xfrm>
            <a:off x="8058213" y="198041"/>
            <a:ext cx="895771" cy="1141524"/>
            <a:chOff x="0" y="0"/>
            <a:chExt cx="895769" cy="1141522"/>
          </a:xfrm>
        </p:grpSpPr>
        <p:pic>
          <p:nvPicPr>
            <p:cNvPr id="803" name="pasted-image.png"/>
            <p:cNvPicPr/>
            <p:nvPr/>
          </p:nvPicPr>
          <p:blipFill>
            <a:blip r:embed="rId18">
              <a:extLst/>
            </a:blip>
            <a:stretch>
              <a:fillRect/>
            </a:stretch>
          </p:blipFill>
          <p:spPr>
            <a:xfrm>
              <a:off x="0" y="0"/>
              <a:ext cx="895770" cy="946157"/>
            </a:xfrm>
            <a:prstGeom prst="rect">
              <a:avLst/>
            </a:prstGeom>
            <a:ln w="12700" cap="flat">
              <a:noFill/>
              <a:miter lim="400000"/>
            </a:ln>
            <a:effectLst/>
          </p:spPr>
        </p:pic>
        <p:sp>
          <p:nvSpPr>
            <p:cNvPr id="804" name="Shape 804"/>
            <p:cNvSpPr/>
            <p:nvPr/>
          </p:nvSpPr>
          <p:spPr>
            <a:xfrm>
              <a:off x="39374" y="762639"/>
              <a:ext cx="814181" cy="37888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ctr">
                <a:defRPr sz="900" b="1"/>
              </a:lvl1pPr>
            </a:lstStyle>
            <a:p>
              <a:pPr lvl="0">
                <a:defRPr sz="1800" b="0">
                  <a:solidFill>
                    <a:srgbClr val="000000"/>
                  </a:solidFill>
                  <a:uFillTx/>
                </a:defRPr>
              </a:pPr>
              <a:r>
                <a:rPr sz="900" b="1">
                  <a:solidFill>
                    <a:srgbClr val="4D4D4D"/>
                  </a:solidFill>
                  <a:uFill>
                    <a:solidFill>
                      <a:srgbClr val="4D4D4D"/>
                    </a:solidFill>
                  </a:uFill>
                </a:rPr>
                <a:t>Setup High Availability</a:t>
              </a:r>
            </a:p>
          </p:txBody>
        </p:sp>
      </p:grpSp>
      <p:grpSp>
        <p:nvGrpSpPr>
          <p:cNvPr id="808" name="Group 808"/>
          <p:cNvGrpSpPr/>
          <p:nvPr/>
        </p:nvGrpSpPr>
        <p:grpSpPr>
          <a:xfrm>
            <a:off x="2178265" y="3446934"/>
            <a:ext cx="1280828" cy="986430"/>
            <a:chOff x="597164" y="558181"/>
            <a:chExt cx="1280827" cy="986428"/>
          </a:xfrm>
        </p:grpSpPr>
        <p:sp>
          <p:nvSpPr>
            <p:cNvPr id="806" name="Shape 806"/>
            <p:cNvSpPr/>
            <p:nvPr/>
          </p:nvSpPr>
          <p:spPr>
            <a:xfrm>
              <a:off x="597164" y="1192001"/>
              <a:ext cx="1280828" cy="35261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ctr">
                <a:defRPr sz="900" b="1"/>
              </a:lvl1pPr>
            </a:lstStyle>
            <a:p>
              <a:pPr lvl="0">
                <a:defRPr sz="1800" b="0">
                  <a:solidFill>
                    <a:srgbClr val="000000"/>
                  </a:solidFill>
                  <a:uFillTx/>
                </a:defRPr>
              </a:pPr>
              <a:r>
                <a:rPr sz="900" b="1">
                  <a:solidFill>
                    <a:srgbClr val="4D4D4D"/>
                  </a:solidFill>
                  <a:uFill>
                    <a:solidFill>
                      <a:srgbClr val="4D4D4D"/>
                    </a:solidFill>
                  </a:uFill>
                </a:rPr>
                <a:t>Handle live upgrades and updates</a:t>
              </a:r>
            </a:p>
          </p:txBody>
        </p:sp>
        <p:pic>
          <p:nvPicPr>
            <p:cNvPr id="807" name="pasted-image.png"/>
            <p:cNvPicPr/>
            <p:nvPr/>
          </p:nvPicPr>
          <p:blipFill>
            <a:blip r:embed="rId19">
              <a:extLst/>
            </a:blip>
            <a:stretch>
              <a:fillRect/>
            </a:stretch>
          </p:blipFill>
          <p:spPr>
            <a:xfrm>
              <a:off x="811020" y="558181"/>
              <a:ext cx="853116" cy="618509"/>
            </a:xfrm>
            <a:prstGeom prst="rect">
              <a:avLst/>
            </a:prstGeom>
            <a:ln w="12700" cap="flat">
              <a:noFill/>
              <a:miter lim="400000"/>
            </a:ln>
            <a:effectLst/>
          </p:spPr>
        </p:pic>
      </p:grpSp>
      <p:grpSp>
        <p:nvGrpSpPr>
          <p:cNvPr id="811" name="Group 811"/>
          <p:cNvGrpSpPr/>
          <p:nvPr/>
        </p:nvGrpSpPr>
        <p:grpSpPr>
          <a:xfrm>
            <a:off x="8013779" y="3354205"/>
            <a:ext cx="1012415" cy="1068229"/>
            <a:chOff x="0" y="0"/>
            <a:chExt cx="1012414" cy="1068227"/>
          </a:xfrm>
        </p:grpSpPr>
        <p:sp>
          <p:nvSpPr>
            <p:cNvPr id="809" name="Shape 809"/>
            <p:cNvSpPr/>
            <p:nvPr/>
          </p:nvSpPr>
          <p:spPr>
            <a:xfrm>
              <a:off x="92038" y="726527"/>
              <a:ext cx="828338" cy="3417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p>
              <a:pPr lvl="0" algn="ctr">
                <a:defRPr>
                  <a:solidFill>
                    <a:srgbClr val="000000"/>
                  </a:solidFill>
                  <a:uFillTx/>
                </a:defRPr>
              </a:pPr>
              <a:r>
                <a:rPr sz="900" b="1">
                  <a:solidFill>
                    <a:srgbClr val="4D4D4D"/>
                  </a:solidFill>
                  <a:uFill>
                    <a:solidFill>
                      <a:srgbClr val="4D4D4D"/>
                    </a:solidFill>
                  </a:uFill>
                </a:rPr>
                <a:t>Scale and  </a:t>
              </a:r>
            </a:p>
            <a:p>
              <a:pPr lvl="0" algn="ctr">
                <a:defRPr>
                  <a:solidFill>
                    <a:srgbClr val="000000"/>
                  </a:solidFill>
                  <a:uFillTx/>
                </a:defRPr>
              </a:pPr>
              <a:r>
                <a:rPr sz="900" b="1">
                  <a:solidFill>
                    <a:srgbClr val="4D4D4D"/>
                  </a:solidFill>
                  <a:uFill>
                    <a:solidFill>
                      <a:srgbClr val="4D4D4D"/>
                    </a:solidFill>
                  </a:uFill>
                </a:rPr>
                <a:t>plan capacity</a:t>
              </a:r>
            </a:p>
          </p:txBody>
        </p:sp>
        <p:pic>
          <p:nvPicPr>
            <p:cNvPr id="810" name="pasted-image.png"/>
            <p:cNvPicPr/>
            <p:nvPr/>
          </p:nvPicPr>
          <p:blipFill>
            <a:blip r:embed="rId20">
              <a:extLst/>
            </a:blip>
            <a:stretch>
              <a:fillRect/>
            </a:stretch>
          </p:blipFill>
          <p:spPr>
            <a:xfrm>
              <a:off x="0" y="0"/>
              <a:ext cx="1012415" cy="759311"/>
            </a:xfrm>
            <a:prstGeom prst="rect">
              <a:avLst/>
            </a:prstGeom>
            <a:ln w="12700" cap="flat">
              <a:noFill/>
              <a:miter lim="400000"/>
            </a:ln>
            <a:effectLst/>
          </p:spPr>
        </p:pic>
      </p:grpSp>
      <p:grpSp>
        <p:nvGrpSpPr>
          <p:cNvPr id="814" name="Group 814"/>
          <p:cNvGrpSpPr/>
          <p:nvPr/>
        </p:nvGrpSpPr>
        <p:grpSpPr>
          <a:xfrm>
            <a:off x="8096657" y="1701006"/>
            <a:ext cx="846659" cy="1232412"/>
            <a:chOff x="0" y="199133"/>
            <a:chExt cx="846657" cy="1232411"/>
          </a:xfrm>
        </p:grpSpPr>
        <p:pic>
          <p:nvPicPr>
            <p:cNvPr id="812" name="pasted-image.png"/>
            <p:cNvPicPr/>
            <p:nvPr/>
          </p:nvPicPr>
          <p:blipFill>
            <a:blip r:embed="rId21">
              <a:extLst/>
            </a:blip>
            <a:stretch>
              <a:fillRect/>
            </a:stretch>
          </p:blipFill>
          <p:spPr>
            <a:xfrm>
              <a:off x="170342" y="199133"/>
              <a:ext cx="505974" cy="843289"/>
            </a:xfrm>
            <a:prstGeom prst="rect">
              <a:avLst/>
            </a:prstGeom>
            <a:ln w="12700" cap="flat">
              <a:noFill/>
              <a:miter lim="400000"/>
            </a:ln>
            <a:effectLst/>
          </p:spPr>
        </p:pic>
        <p:sp>
          <p:nvSpPr>
            <p:cNvPr id="813" name="Shape 813"/>
            <p:cNvSpPr/>
            <p:nvPr/>
          </p:nvSpPr>
          <p:spPr>
            <a:xfrm>
              <a:off x="0" y="958899"/>
              <a:ext cx="846658" cy="47264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ctr">
                <a:defRPr sz="900" b="1"/>
              </a:lvl1pPr>
            </a:lstStyle>
            <a:p>
              <a:pPr lvl="0">
                <a:defRPr sz="1800" b="0">
                  <a:solidFill>
                    <a:srgbClr val="000000"/>
                  </a:solidFill>
                  <a:uFillTx/>
                </a:defRPr>
              </a:pPr>
              <a:r>
                <a:rPr sz="900" b="1">
                  <a:solidFill>
                    <a:srgbClr val="4D4D4D"/>
                  </a:solidFill>
                  <a:uFill>
                    <a:solidFill>
                      <a:srgbClr val="4D4D4D"/>
                    </a:solidFill>
                  </a:uFill>
                </a:rPr>
                <a:t>Install and manage services</a:t>
              </a:r>
            </a:p>
          </p:txBody>
        </p:sp>
      </p:grpSp>
      <p:grpSp>
        <p:nvGrpSpPr>
          <p:cNvPr id="817" name="Group 817"/>
          <p:cNvGrpSpPr/>
          <p:nvPr/>
        </p:nvGrpSpPr>
        <p:grpSpPr>
          <a:xfrm>
            <a:off x="2316529" y="1950599"/>
            <a:ext cx="1004300" cy="1244558"/>
            <a:chOff x="0" y="0"/>
            <a:chExt cx="1004298" cy="1244556"/>
          </a:xfrm>
        </p:grpSpPr>
        <p:pic>
          <p:nvPicPr>
            <p:cNvPr id="815" name="pasted-image.png"/>
            <p:cNvPicPr/>
            <p:nvPr/>
          </p:nvPicPr>
          <p:blipFill>
            <a:blip r:embed="rId22">
              <a:extLst/>
            </a:blip>
            <a:stretch>
              <a:fillRect/>
            </a:stretch>
          </p:blipFill>
          <p:spPr>
            <a:xfrm>
              <a:off x="138415" y="0"/>
              <a:ext cx="846659" cy="846658"/>
            </a:xfrm>
            <a:prstGeom prst="rect">
              <a:avLst/>
            </a:prstGeom>
            <a:ln w="12700" cap="flat">
              <a:noFill/>
              <a:miter lim="400000"/>
            </a:ln>
            <a:effectLst/>
          </p:spPr>
        </p:pic>
        <p:sp>
          <p:nvSpPr>
            <p:cNvPr id="816" name="Shape 816"/>
            <p:cNvSpPr/>
            <p:nvPr/>
          </p:nvSpPr>
          <p:spPr>
            <a:xfrm>
              <a:off x="0" y="769243"/>
              <a:ext cx="1004299" cy="47531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ctr">
                <a:defRPr sz="900" b="1"/>
              </a:lvl1pPr>
            </a:lstStyle>
            <a:p>
              <a:pPr lvl="0">
                <a:defRPr sz="1800" b="0">
                  <a:solidFill>
                    <a:srgbClr val="000000"/>
                  </a:solidFill>
                  <a:uFillTx/>
                </a:defRPr>
              </a:pPr>
              <a:r>
                <a:rPr sz="900" b="1">
                  <a:solidFill>
                    <a:srgbClr val="4D4D4D"/>
                  </a:solidFill>
                  <a:uFill>
                    <a:solidFill>
                      <a:srgbClr val="4D4D4D"/>
                    </a:solidFill>
                  </a:uFill>
                </a:rPr>
                <a:t>Target multiple clouds</a:t>
              </a:r>
            </a:p>
          </p:txBody>
        </p:sp>
      </p:grpSp>
    </p:spTree>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5" name="Title 1"/>
          <p:cNvSpPr>
            <a:spLocks noGrp="1"/>
          </p:cNvSpPr>
          <p:nvPr>
            <p:ph type="title"/>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compatLnSpc="1">
            <a:prstTxWarp prst="textNoShape">
              <a:avLst/>
            </a:prstTxWarp>
          </a:bodyPr>
          <a:lstStyle/>
          <a:p>
            <a:r>
              <a:rPr lang="en-US" sz="2800" dirty="0">
                <a:latin typeface="Arial" charset="0"/>
                <a:cs typeface="Arial" charset="0"/>
              </a:rPr>
              <a:t>Pivotal </a:t>
            </a:r>
            <a:r>
              <a:rPr lang="en-US" sz="2800" dirty="0" smtClean="0">
                <a:latin typeface="Arial" charset="0"/>
                <a:cs typeface="Arial" charset="0"/>
              </a:rPr>
              <a:t>CF: </a:t>
            </a:r>
            <a:r>
              <a:rPr lang="en-US" sz="2800" dirty="0" smtClean="0"/>
              <a:t>Technical Capabilities</a:t>
            </a:r>
            <a:r>
              <a:rPr lang="en-US" sz="2800" dirty="0"/>
              <a:t/>
            </a:r>
            <a:br>
              <a:rPr lang="en-US" sz="2800" dirty="0"/>
            </a:br>
            <a:endParaRPr lang="en-US" sz="2800" dirty="0">
              <a:latin typeface="Arial" charset="0"/>
              <a:cs typeface="Arial" charset="0"/>
            </a:endParaRPr>
          </a:p>
        </p:txBody>
      </p:sp>
      <p:grpSp>
        <p:nvGrpSpPr>
          <p:cNvPr id="2" name="Group 1"/>
          <p:cNvGrpSpPr/>
          <p:nvPr/>
        </p:nvGrpSpPr>
        <p:grpSpPr>
          <a:xfrm>
            <a:off x="1011019" y="929964"/>
            <a:ext cx="7072158" cy="2506506"/>
            <a:chOff x="358587" y="1009650"/>
            <a:chExt cx="8345676" cy="3444875"/>
          </a:xfrm>
        </p:grpSpPr>
        <p:sp>
          <p:nvSpPr>
            <p:cNvPr id="55" name="Rounded Rectangle 54"/>
            <p:cNvSpPr/>
            <p:nvPr/>
          </p:nvSpPr>
          <p:spPr>
            <a:xfrm>
              <a:off x="450850" y="2170113"/>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sp>
          <p:nvSpPr>
            <p:cNvPr id="51" name="Rounded Rectangle 50"/>
            <p:cNvSpPr/>
            <p:nvPr/>
          </p:nvSpPr>
          <p:spPr>
            <a:xfrm>
              <a:off x="450850" y="3311525"/>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sp>
          <p:nvSpPr>
            <p:cNvPr id="53" name="Rounded Rectangle 52"/>
            <p:cNvSpPr/>
            <p:nvPr/>
          </p:nvSpPr>
          <p:spPr>
            <a:xfrm>
              <a:off x="3197225" y="3311525"/>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sp>
          <p:nvSpPr>
            <p:cNvPr id="54" name="Rounded Rectangle 53"/>
            <p:cNvSpPr/>
            <p:nvPr/>
          </p:nvSpPr>
          <p:spPr>
            <a:xfrm>
              <a:off x="5927725" y="2159000"/>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sp>
          <p:nvSpPr>
            <p:cNvPr id="46" name="Rounded Rectangle 45"/>
            <p:cNvSpPr/>
            <p:nvPr/>
          </p:nvSpPr>
          <p:spPr>
            <a:xfrm>
              <a:off x="3192463" y="2155825"/>
              <a:ext cx="2743200" cy="1150938"/>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sp>
          <p:nvSpPr>
            <p:cNvPr id="44" name="Rounded Rectangle 43"/>
            <p:cNvSpPr/>
            <p:nvPr/>
          </p:nvSpPr>
          <p:spPr>
            <a:xfrm>
              <a:off x="3187700" y="1009650"/>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sp>
          <p:nvSpPr>
            <p:cNvPr id="45" name="Rounded Rectangle 44"/>
            <p:cNvSpPr/>
            <p:nvPr/>
          </p:nvSpPr>
          <p:spPr>
            <a:xfrm>
              <a:off x="5926138" y="1025525"/>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sp>
          <p:nvSpPr>
            <p:cNvPr id="43" name="Rounded Rectangle 42"/>
            <p:cNvSpPr/>
            <p:nvPr/>
          </p:nvSpPr>
          <p:spPr>
            <a:xfrm>
              <a:off x="446088" y="1025525"/>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sp>
          <p:nvSpPr>
            <p:cNvPr id="24586" name="TextBox 5"/>
            <p:cNvSpPr txBox="1">
              <a:spLocks noChangeArrowheads="1"/>
            </p:cNvSpPr>
            <p:nvPr/>
          </p:nvSpPr>
          <p:spPr bwMode="auto">
            <a:xfrm>
              <a:off x="3200400" y="1146175"/>
              <a:ext cx="1752600" cy="6979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900" dirty="0" smtClean="0"/>
                <a:t>Application </a:t>
              </a:r>
              <a:endParaRPr lang="en-US" sz="900" dirty="0"/>
            </a:p>
            <a:p>
              <a:pPr algn="ctr" eaLnBrk="1" hangingPunct="1"/>
              <a:r>
                <a:rPr lang="en-US" sz="900" dirty="0"/>
                <a:t>Containerization &amp; Cluster Scheduling</a:t>
              </a:r>
            </a:p>
          </p:txBody>
        </p:sp>
        <p:sp>
          <p:nvSpPr>
            <p:cNvPr id="24587" name="TextBox 6"/>
            <p:cNvSpPr txBox="1">
              <a:spLocks noChangeArrowheads="1"/>
            </p:cNvSpPr>
            <p:nvPr/>
          </p:nvSpPr>
          <p:spPr bwMode="auto">
            <a:xfrm>
              <a:off x="501650" y="3546477"/>
              <a:ext cx="1498600" cy="6979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900" dirty="0"/>
                <a:t>Native </a:t>
              </a:r>
              <a:r>
                <a:rPr lang="en-US" sz="900" dirty="0" smtClean="0"/>
                <a:t>&amp; Extended Data, Mobile and Platform Services</a:t>
              </a:r>
              <a:endParaRPr lang="en-US" sz="900" dirty="0"/>
            </a:p>
          </p:txBody>
        </p:sp>
        <p:sp>
          <p:nvSpPr>
            <p:cNvPr id="24588" name="TextBox 7"/>
            <p:cNvSpPr txBox="1">
              <a:spLocks noChangeArrowheads="1"/>
            </p:cNvSpPr>
            <p:nvPr/>
          </p:nvSpPr>
          <p:spPr bwMode="auto">
            <a:xfrm>
              <a:off x="358587" y="1198563"/>
              <a:ext cx="2166472" cy="88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900" dirty="0"/>
                <a:t>Automatic </a:t>
              </a:r>
              <a:r>
                <a:rPr lang="en-US" sz="900" dirty="0" smtClean="0"/>
                <a:t>App </a:t>
              </a:r>
              <a:r>
                <a:rPr lang="en-US" sz="900" dirty="0"/>
                <a:t>Server </a:t>
              </a:r>
              <a:r>
                <a:rPr lang="en-US" sz="900" dirty="0" smtClean="0"/>
                <a:t>&amp; </a:t>
              </a:r>
              <a:br>
                <a:rPr lang="en-US" sz="900" dirty="0" smtClean="0"/>
              </a:br>
              <a:r>
                <a:rPr lang="en-US" sz="900" dirty="0" smtClean="0"/>
                <a:t>OS Configuration </a:t>
              </a:r>
              <a:br>
                <a:rPr lang="en-US" sz="900" dirty="0" smtClean="0"/>
              </a:br>
              <a:r>
                <a:rPr lang="en-US" sz="900" dirty="0" smtClean="0"/>
                <a:t>with </a:t>
              </a:r>
              <a:r>
                <a:rPr lang="en-US" sz="900" dirty="0" err="1" smtClean="0"/>
                <a:t>Buildpacks</a:t>
              </a:r>
              <a:r>
                <a:rPr lang="en-US" sz="900" dirty="0" smtClean="0"/>
                <a:t> </a:t>
              </a:r>
              <a:br>
                <a:rPr lang="en-US" sz="900" dirty="0" smtClean="0"/>
              </a:br>
              <a:r>
                <a:rPr lang="en-US" sz="900" i="1" dirty="0" smtClean="0"/>
                <a:t>(“just push your app”)</a:t>
              </a:r>
              <a:endParaRPr lang="en-US" sz="900" i="1" dirty="0"/>
            </a:p>
          </p:txBody>
        </p:sp>
        <p:sp>
          <p:nvSpPr>
            <p:cNvPr id="24589" name="TextBox 8"/>
            <p:cNvSpPr txBox="1">
              <a:spLocks noChangeArrowheads="1"/>
            </p:cNvSpPr>
            <p:nvPr/>
          </p:nvSpPr>
          <p:spPr bwMode="auto">
            <a:xfrm>
              <a:off x="6954839" y="2465389"/>
              <a:ext cx="1555751" cy="50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900"/>
                <a:t>Policy, Identity and Roles Management</a:t>
              </a:r>
            </a:p>
          </p:txBody>
        </p:sp>
        <p:sp>
          <p:nvSpPr>
            <p:cNvPr id="24590" name="TextBox 9"/>
            <p:cNvSpPr txBox="1">
              <a:spLocks noChangeArrowheads="1"/>
            </p:cNvSpPr>
            <p:nvPr/>
          </p:nvSpPr>
          <p:spPr bwMode="auto">
            <a:xfrm>
              <a:off x="4543425" y="2203450"/>
              <a:ext cx="1397000" cy="10786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900"/>
                <a:t>App Health Management, Load Balancing, </a:t>
              </a:r>
            </a:p>
            <a:p>
              <a:pPr eaLnBrk="1" hangingPunct="1"/>
              <a:r>
                <a:rPr lang="en-US" sz="900"/>
                <a:t>Rapid Scaling,  Availability Zones</a:t>
              </a:r>
            </a:p>
          </p:txBody>
        </p:sp>
        <p:sp>
          <p:nvSpPr>
            <p:cNvPr id="24591" name="TextBox 10"/>
            <p:cNvSpPr txBox="1">
              <a:spLocks noChangeArrowheads="1"/>
            </p:cNvSpPr>
            <p:nvPr/>
          </p:nvSpPr>
          <p:spPr bwMode="auto">
            <a:xfrm>
              <a:off x="3895725" y="3554414"/>
              <a:ext cx="1874838" cy="50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900"/>
                <a:t>IaaS Provisioning, Scaling &amp; Configuration</a:t>
              </a:r>
            </a:p>
          </p:txBody>
        </p:sp>
        <p:pic>
          <p:nvPicPr>
            <p:cNvPr id="24592" name="Picture 2" descr="http://www.dreamstime.com/organization-chart-icon-thumb18564571.jpg"/>
            <p:cNvPicPr>
              <a:picLocks noChangeAspect="1" noChangeArrowheads="1"/>
            </p:cNvPicPr>
            <p:nvPr/>
          </p:nvPicPr>
          <p:blipFill>
            <a:blip r:embed="rId3">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5965825" y="2424113"/>
              <a:ext cx="1119188" cy="773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4593" name="Group 120"/>
            <p:cNvGrpSpPr>
              <a:grpSpLocks/>
            </p:cNvGrpSpPr>
            <p:nvPr/>
          </p:nvGrpSpPr>
          <p:grpSpPr bwMode="auto">
            <a:xfrm>
              <a:off x="2352675" y="1266825"/>
              <a:ext cx="579438" cy="496888"/>
              <a:chOff x="6338898" y="2735697"/>
              <a:chExt cx="578737" cy="495995"/>
            </a:xfrm>
          </p:grpSpPr>
          <p:pic>
            <p:nvPicPr>
              <p:cNvPr id="24625" name="Picture 3" descr="C:\Users\Dan\Desktop\switch.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61426" y="2901349"/>
                <a:ext cx="556209" cy="3303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26" name="Picture 3" descr="C:\Users\Dan\Desktop\switch.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8898" y="2735697"/>
                <a:ext cx="556209" cy="3303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4594" name="Group 81"/>
            <p:cNvGrpSpPr>
              <a:grpSpLocks/>
            </p:cNvGrpSpPr>
            <p:nvPr/>
          </p:nvGrpSpPr>
          <p:grpSpPr bwMode="auto">
            <a:xfrm>
              <a:off x="3206750" y="2351088"/>
              <a:ext cx="1311275" cy="774700"/>
              <a:chOff x="5832822" y="3461918"/>
              <a:chExt cx="1310751" cy="774057"/>
            </a:xfrm>
          </p:grpSpPr>
          <p:grpSp>
            <p:nvGrpSpPr>
              <p:cNvPr id="24614" name="Group 39"/>
              <p:cNvGrpSpPr>
                <a:grpSpLocks/>
              </p:cNvGrpSpPr>
              <p:nvPr/>
            </p:nvGrpSpPr>
            <p:grpSpPr bwMode="auto">
              <a:xfrm>
                <a:off x="5902266" y="3461918"/>
                <a:ext cx="1241307" cy="639279"/>
                <a:chOff x="5266161" y="2945083"/>
                <a:chExt cx="1241307" cy="639279"/>
              </a:xfrm>
            </p:grpSpPr>
            <p:pic>
              <p:nvPicPr>
                <p:cNvPr id="24618" name="Picture 8" descr="load_balancer_pic"/>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266161" y="3028210"/>
                  <a:ext cx="442026" cy="475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19" name="Picture 8" descr="load_balancer_pic"/>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39430" y="2945083"/>
                  <a:ext cx="534388" cy="166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20" name="Picture 8" descr="load_balancer_pic"/>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73080" y="3168733"/>
                  <a:ext cx="534388" cy="166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21" name="Picture 8" descr="load_balancer_pic"/>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49330" y="3418108"/>
                  <a:ext cx="534388" cy="166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5" name="Elbow Connector 24"/>
                <p:cNvCxnSpPr>
                  <a:stCxn id="24618" idx="3"/>
                  <a:endCxn id="24619" idx="1"/>
                </p:cNvCxnSpPr>
                <p:nvPr/>
              </p:nvCxnSpPr>
              <p:spPr>
                <a:xfrm flipV="1">
                  <a:off x="5707688" y="3027564"/>
                  <a:ext cx="231682" cy="237927"/>
                </a:xfrm>
                <a:prstGeom prst="bentConnector3">
                  <a:avLst>
                    <a:gd name="adj1" fmla="val 17048"/>
                  </a:avLst>
                </a:prstGeom>
                <a:ln w="12700">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26" name="Elbow Connector 25"/>
                <p:cNvCxnSpPr>
                  <a:stCxn id="24618" idx="3"/>
                  <a:endCxn id="24620" idx="1"/>
                </p:cNvCxnSpPr>
                <p:nvPr/>
              </p:nvCxnSpPr>
              <p:spPr>
                <a:xfrm flipV="1">
                  <a:off x="5707688" y="3251216"/>
                  <a:ext cx="265007" cy="14276"/>
                </a:xfrm>
                <a:prstGeom prst="bentConnector3">
                  <a:avLst>
                    <a:gd name="adj1" fmla="val 50000"/>
                  </a:avLst>
                </a:prstGeom>
                <a:ln w="12700">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27" name="Elbow Connector 26"/>
                <p:cNvCxnSpPr>
                  <a:stCxn id="24618" idx="3"/>
                  <a:endCxn id="24621" idx="1"/>
                </p:cNvCxnSpPr>
                <p:nvPr/>
              </p:nvCxnSpPr>
              <p:spPr>
                <a:xfrm>
                  <a:off x="5707688" y="3265492"/>
                  <a:ext cx="241204" cy="236341"/>
                </a:xfrm>
                <a:prstGeom prst="bentConnector3">
                  <a:avLst>
                    <a:gd name="adj1" fmla="val 14890"/>
                  </a:avLst>
                </a:prstGeom>
                <a:ln w="12700">
                  <a:solidFill>
                    <a:srgbClr val="0070C0"/>
                  </a:solidFill>
                  <a:tailEnd type="arrow"/>
                </a:ln>
              </p:spPr>
              <p:style>
                <a:lnRef idx="1">
                  <a:schemeClr val="accent1"/>
                </a:lnRef>
                <a:fillRef idx="0">
                  <a:schemeClr val="accent1"/>
                </a:fillRef>
                <a:effectRef idx="0">
                  <a:schemeClr val="accent1"/>
                </a:effectRef>
                <a:fontRef idx="minor">
                  <a:schemeClr val="tx1"/>
                </a:fontRef>
              </p:style>
            </p:cxnSp>
          </p:grpSp>
          <p:grpSp>
            <p:nvGrpSpPr>
              <p:cNvPr id="24615" name="Group 51"/>
              <p:cNvGrpSpPr>
                <a:grpSpLocks/>
              </p:cNvGrpSpPr>
              <p:nvPr/>
            </p:nvGrpSpPr>
            <p:grpSpPr bwMode="auto">
              <a:xfrm>
                <a:off x="5832822" y="3898286"/>
                <a:ext cx="389417" cy="337689"/>
                <a:chOff x="3185954" y="2674574"/>
                <a:chExt cx="451261" cy="427512"/>
              </a:xfrm>
            </p:grpSpPr>
            <p:sp>
              <p:nvSpPr>
                <p:cNvPr id="19" name="Oval 18"/>
                <p:cNvSpPr/>
                <p:nvPr/>
              </p:nvSpPr>
              <p:spPr>
                <a:xfrm>
                  <a:off x="3185954" y="2674574"/>
                  <a:ext cx="451261" cy="427512"/>
                </a:xfrm>
                <a:prstGeom prst="ellipse">
                  <a:avLst/>
                </a:prstGeom>
                <a:ln/>
                <a:scene3d>
                  <a:camera prst="isometricOffAxis2Left"/>
                  <a:lightRig rig="threePt" dir="t"/>
                </a:scene3d>
                <a:sp3d>
                  <a:bevelT/>
                </a:sp3d>
              </p:spPr>
              <p:style>
                <a:lnRef idx="1">
                  <a:schemeClr val="dk1"/>
                </a:lnRef>
                <a:fillRef idx="2">
                  <a:schemeClr val="dk1"/>
                </a:fillRef>
                <a:effectRef idx="1">
                  <a:schemeClr val="dk1"/>
                </a:effectRef>
                <a:fontRef idx="minor">
                  <a:schemeClr val="dk1"/>
                </a:fontRef>
              </p:style>
              <p:txBody>
                <a:bodyPr anchor="ctr"/>
                <a:lstStyle/>
                <a:p>
                  <a:pPr algn="ctr">
                    <a:defRPr/>
                  </a:pPr>
                  <a:endParaRPr lang="en-US" sz="1100"/>
                </a:p>
              </p:txBody>
            </p:sp>
            <p:sp>
              <p:nvSpPr>
                <p:cNvPr id="20" name="Cross 19"/>
                <p:cNvSpPr/>
                <p:nvPr/>
              </p:nvSpPr>
              <p:spPr>
                <a:xfrm>
                  <a:off x="3238024" y="2725300"/>
                  <a:ext cx="329768" cy="301774"/>
                </a:xfrm>
                <a:prstGeom prst="plus">
                  <a:avLst>
                    <a:gd name="adj" fmla="val 33333"/>
                  </a:avLst>
                </a:prstGeom>
                <a:solidFill>
                  <a:srgbClr val="C00000"/>
                </a:solidFill>
                <a:ln w="12700">
                  <a:solidFill>
                    <a:schemeClr val="bg2"/>
                  </a:solidFill>
                </a:ln>
                <a:scene3d>
                  <a:camera prst="isometricOffAxis2Lef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100"/>
                </a:p>
              </p:txBody>
            </p:sp>
          </p:grpSp>
        </p:grpSp>
        <p:grpSp>
          <p:nvGrpSpPr>
            <p:cNvPr id="24595" name="Group 99"/>
            <p:cNvGrpSpPr>
              <a:grpSpLocks/>
            </p:cNvGrpSpPr>
            <p:nvPr/>
          </p:nvGrpSpPr>
          <p:grpSpPr bwMode="auto">
            <a:xfrm>
              <a:off x="3221038" y="3387725"/>
              <a:ext cx="714375" cy="712788"/>
              <a:chOff x="1197845" y="2932424"/>
              <a:chExt cx="934973" cy="934973"/>
            </a:xfrm>
          </p:grpSpPr>
          <p:pic>
            <p:nvPicPr>
              <p:cNvPr id="24611" name="Picture 8" descr="http://icondatabase.net/download/icon/987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flipH="1">
                <a:off x="1197845" y="2932424"/>
                <a:ext cx="630173" cy="630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12" name="Picture 8" descr="http://icondatabase.net/download/icon/987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flipH="1">
                <a:off x="1350245" y="3084824"/>
                <a:ext cx="630173" cy="630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13" name="Picture 8" descr="http://icondatabase.net/download/icon/987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flipH="1">
                <a:off x="1502645" y="3237224"/>
                <a:ext cx="630173" cy="630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4596" name="Group 61"/>
            <p:cNvGrpSpPr>
              <a:grpSpLocks/>
            </p:cNvGrpSpPr>
            <p:nvPr/>
          </p:nvGrpSpPr>
          <p:grpSpPr bwMode="auto">
            <a:xfrm>
              <a:off x="2290978" y="3934510"/>
              <a:ext cx="592668" cy="398432"/>
              <a:chOff x="5146257" y="1759500"/>
              <a:chExt cx="834506" cy="674188"/>
            </a:xfrm>
          </p:grpSpPr>
          <p:pic>
            <p:nvPicPr>
              <p:cNvPr id="24608" name="Picture 4" descr="C:\Users\Dan\Desktop\storage.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146257" y="1999147"/>
                <a:ext cx="417253" cy="384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09" name="Picture 4" descr="C:\Users\Dan\Desktop\storage.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563510" y="2048848"/>
                <a:ext cx="417253" cy="384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10" name="Picture 4" descr="C:\Users\Dan\Desktop\storage.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54883" y="1759500"/>
                <a:ext cx="417253" cy="384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4597" name="Group 97"/>
            <p:cNvGrpSpPr>
              <a:grpSpLocks/>
            </p:cNvGrpSpPr>
            <p:nvPr/>
          </p:nvGrpSpPr>
          <p:grpSpPr bwMode="auto">
            <a:xfrm>
              <a:off x="4822825" y="1076325"/>
              <a:ext cx="933450" cy="835025"/>
              <a:chOff x="2493819" y="1718023"/>
              <a:chExt cx="1111930" cy="968765"/>
            </a:xfrm>
          </p:grpSpPr>
          <p:pic>
            <p:nvPicPr>
              <p:cNvPr id="24605" name="Picture 2" descr="C:\Users\Dan\Desktop\gear.png"/>
              <p:cNvPicPr>
                <a:picLocks noChangeAspect="1" noChangeArrowheads="1"/>
              </p:cNvPicPr>
              <p:nvPr/>
            </p:nvPicPr>
            <p:blipFill>
              <a:blip r:embed="rId9">
                <a:lum contrast="-20000"/>
                <a:extLst>
                  <a:ext uri="{28A0092B-C50C-407E-A947-70E740481C1C}">
                    <a14:useLocalDpi xmlns:a14="http://schemas.microsoft.com/office/drawing/2010/main" val="0"/>
                  </a:ext>
                </a:extLst>
              </a:blip>
              <a:srcRect/>
              <a:stretch>
                <a:fillRect/>
              </a:stretch>
            </p:blipFill>
            <p:spPr bwMode="auto">
              <a:xfrm>
                <a:off x="3014355" y="1718023"/>
                <a:ext cx="591394" cy="479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06" name="Picture 2" descr="C:\Users\Dan\Desktop\gear.png"/>
              <p:cNvPicPr>
                <a:picLocks noChangeAspect="1" noChangeArrowheads="1"/>
              </p:cNvPicPr>
              <p:nvPr/>
            </p:nvPicPr>
            <p:blipFill>
              <a:blip r:embed="rId9">
                <a:lum contrast="-20000"/>
                <a:extLst>
                  <a:ext uri="{28A0092B-C50C-407E-A947-70E740481C1C}">
                    <a14:useLocalDpi xmlns:a14="http://schemas.microsoft.com/office/drawing/2010/main" val="0"/>
                  </a:ext>
                </a:extLst>
              </a:blip>
              <a:srcRect/>
              <a:stretch>
                <a:fillRect/>
              </a:stretch>
            </p:blipFill>
            <p:spPr bwMode="auto">
              <a:xfrm>
                <a:off x="2753097" y="1955529"/>
                <a:ext cx="591394" cy="479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07" name="Picture 2" descr="C:\Users\Dan\Desktop\gear.png"/>
              <p:cNvPicPr>
                <a:picLocks noChangeAspect="1" noChangeArrowheads="1"/>
              </p:cNvPicPr>
              <p:nvPr/>
            </p:nvPicPr>
            <p:blipFill>
              <a:blip r:embed="rId9">
                <a:lum contrast="-20000"/>
                <a:extLst>
                  <a:ext uri="{28A0092B-C50C-407E-A947-70E740481C1C}">
                    <a14:useLocalDpi xmlns:a14="http://schemas.microsoft.com/office/drawing/2010/main" val="0"/>
                  </a:ext>
                </a:extLst>
              </a:blip>
              <a:srcRect/>
              <a:stretch>
                <a:fillRect/>
              </a:stretch>
            </p:blipFill>
            <p:spPr bwMode="auto">
              <a:xfrm>
                <a:off x="2493819" y="2206890"/>
                <a:ext cx="591394" cy="479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24598" name="Picture 39"/>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7550150" y="1352550"/>
              <a:ext cx="60325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99" name="TextBox 41"/>
            <p:cNvSpPr txBox="1">
              <a:spLocks noChangeArrowheads="1"/>
            </p:cNvSpPr>
            <p:nvPr/>
          </p:nvSpPr>
          <p:spPr bwMode="auto">
            <a:xfrm>
              <a:off x="6146800" y="1166814"/>
              <a:ext cx="1389063" cy="6979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900"/>
                <a:t>Application Network Security Groups</a:t>
              </a:r>
            </a:p>
          </p:txBody>
        </p:sp>
        <p:sp>
          <p:nvSpPr>
            <p:cNvPr id="24600" name="TextBox 46"/>
            <p:cNvSpPr txBox="1">
              <a:spLocks noChangeArrowheads="1"/>
            </p:cNvSpPr>
            <p:nvPr/>
          </p:nvSpPr>
          <p:spPr bwMode="auto">
            <a:xfrm>
              <a:off x="708025" y="2408238"/>
              <a:ext cx="1085849" cy="88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900" dirty="0"/>
                <a:t>Application to Services Binding and Access</a:t>
              </a:r>
            </a:p>
          </p:txBody>
        </p:sp>
        <p:pic>
          <p:nvPicPr>
            <p:cNvPr id="24601" name="Picture 51"/>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1781175" y="2373313"/>
              <a:ext cx="1062038" cy="82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 name="Rounded Rectangle 48"/>
            <p:cNvSpPr/>
            <p:nvPr/>
          </p:nvSpPr>
          <p:spPr>
            <a:xfrm>
              <a:off x="5935663" y="3303588"/>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pic>
          <p:nvPicPr>
            <p:cNvPr id="24603" name="Picture 2"/>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5954713" y="3540125"/>
              <a:ext cx="911225" cy="627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604" name="TextBox 49"/>
            <p:cNvSpPr txBox="1">
              <a:spLocks noChangeArrowheads="1"/>
            </p:cNvSpPr>
            <p:nvPr/>
          </p:nvSpPr>
          <p:spPr bwMode="auto">
            <a:xfrm>
              <a:off x="6875463" y="3402013"/>
              <a:ext cx="1828800" cy="88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900"/>
                <a:t>Logging as a service,</a:t>
              </a:r>
            </a:p>
            <a:p>
              <a:pPr eaLnBrk="1" hangingPunct="1"/>
              <a:r>
                <a:rPr lang="en-US" sz="900"/>
                <a:t>Application metrics &amp; performance,</a:t>
              </a:r>
            </a:p>
            <a:p>
              <a:pPr eaLnBrk="1" hangingPunct="1"/>
              <a:r>
                <a:rPr lang="en-US" sz="900"/>
                <a:t>Metric based scaling</a:t>
              </a:r>
            </a:p>
          </p:txBody>
        </p:sp>
        <p:pic>
          <p:nvPicPr>
            <p:cNvPr id="52" name="Picture 51"/>
            <p:cNvPicPr>
              <a:picLocks noChangeAspect="1"/>
            </p:cNvPicPr>
            <p:nvPr/>
          </p:nvPicPr>
          <p:blipFill>
            <a:blip r:embed="rId13"/>
            <a:stretch>
              <a:fillRect/>
            </a:stretch>
          </p:blipFill>
          <p:spPr>
            <a:xfrm>
              <a:off x="2649568" y="3447769"/>
              <a:ext cx="409560" cy="413031"/>
            </a:xfrm>
            <a:prstGeom prst="rect">
              <a:avLst/>
            </a:prstGeom>
          </p:spPr>
        </p:pic>
        <p:pic>
          <p:nvPicPr>
            <p:cNvPr id="56" name="Picture 55"/>
            <p:cNvPicPr>
              <a:picLocks noChangeAspect="1"/>
            </p:cNvPicPr>
            <p:nvPr/>
          </p:nvPicPr>
          <p:blipFill>
            <a:blip r:embed="rId14"/>
            <a:stretch>
              <a:fillRect/>
            </a:stretch>
          </p:blipFill>
          <p:spPr>
            <a:xfrm>
              <a:off x="2177911" y="3452867"/>
              <a:ext cx="469410" cy="469410"/>
            </a:xfrm>
            <a:prstGeom prst="rect">
              <a:avLst/>
            </a:prstGeom>
          </p:spPr>
        </p:pic>
      </p:grpSp>
      <p:sp>
        <p:nvSpPr>
          <p:cNvPr id="57" name="Rounded Rectangle 56"/>
          <p:cNvSpPr/>
          <p:nvPr/>
        </p:nvSpPr>
        <p:spPr>
          <a:xfrm>
            <a:off x="438273" y="3546044"/>
            <a:ext cx="8215687" cy="38847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a:p>
        </p:txBody>
      </p:sp>
      <p:sp>
        <p:nvSpPr>
          <p:cNvPr id="3" name="Rectangle 2"/>
          <p:cNvSpPr/>
          <p:nvPr/>
        </p:nvSpPr>
        <p:spPr>
          <a:xfrm>
            <a:off x="742078" y="3583335"/>
            <a:ext cx="7794314" cy="338554"/>
          </a:xfrm>
          <a:prstGeom prst="rect">
            <a:avLst/>
          </a:prstGeom>
        </p:spPr>
        <p:txBody>
          <a:bodyPr wrap="square">
            <a:spAutoFit/>
          </a:bodyPr>
          <a:lstStyle/>
          <a:p>
            <a:pPr algn="ctr">
              <a:defRPr/>
            </a:pPr>
            <a:r>
              <a:rPr lang="en-US" sz="1600" dirty="0">
                <a:cs typeface="Arial"/>
              </a:rPr>
              <a:t>Deploy, Operate, Update &amp; Scale with minimal downtime on </a:t>
            </a:r>
            <a:r>
              <a:rPr lang="en-US" sz="1600" dirty="0" smtClean="0">
                <a:cs typeface="Arial"/>
              </a:rPr>
              <a:t>choice of </a:t>
            </a:r>
            <a:r>
              <a:rPr lang="en-US" sz="1600" dirty="0" err="1" smtClean="0">
                <a:cs typeface="Arial"/>
              </a:rPr>
              <a:t>IaaS</a:t>
            </a:r>
            <a:endParaRPr lang="en-US" sz="1600" dirty="0">
              <a:cs typeface="Arial"/>
            </a:endParaRPr>
          </a:p>
        </p:txBody>
      </p:sp>
      <p:grpSp>
        <p:nvGrpSpPr>
          <p:cNvPr id="58" name="Group 57"/>
          <p:cNvGrpSpPr/>
          <p:nvPr/>
        </p:nvGrpSpPr>
        <p:grpSpPr>
          <a:xfrm>
            <a:off x="1737152" y="4060207"/>
            <a:ext cx="6793596" cy="535281"/>
            <a:chOff x="1811858" y="4568199"/>
            <a:chExt cx="6793596" cy="535281"/>
          </a:xfrm>
        </p:grpSpPr>
        <p:sp>
          <p:nvSpPr>
            <p:cNvPr id="59" name="Rectangle 58"/>
            <p:cNvSpPr/>
            <p:nvPr/>
          </p:nvSpPr>
          <p:spPr>
            <a:xfrm>
              <a:off x="7432900" y="4592338"/>
              <a:ext cx="1172554" cy="289823"/>
            </a:xfrm>
            <a:prstGeom prst="rect">
              <a:avLst/>
            </a:prstGeom>
          </p:spPr>
          <p:txBody>
            <a:bodyPr wrap="none">
              <a:spAutoFit/>
            </a:bodyPr>
            <a:lstStyle/>
            <a:p>
              <a:pPr lvl="0" algn="ctr" defTabSz="889000">
                <a:lnSpc>
                  <a:spcPct val="90000"/>
                </a:lnSpc>
                <a:spcBef>
                  <a:spcPct val="0"/>
                </a:spcBef>
                <a:spcAft>
                  <a:spcPct val="35000"/>
                </a:spcAft>
              </a:pPr>
              <a:r>
                <a:rPr lang="en-US" sz="1400" dirty="0" smtClean="0"/>
                <a:t>….and more</a:t>
              </a:r>
            </a:p>
          </p:txBody>
        </p:sp>
        <p:pic>
          <p:nvPicPr>
            <p:cNvPr id="60" name="Picture 59"/>
            <p:cNvPicPr>
              <a:picLocks noChangeAspect="1"/>
            </p:cNvPicPr>
            <p:nvPr/>
          </p:nvPicPr>
          <p:blipFill>
            <a:blip r:embed="rId15" cstate="print"/>
            <a:stretch>
              <a:fillRect/>
            </a:stretch>
          </p:blipFill>
          <p:spPr>
            <a:xfrm>
              <a:off x="1811858" y="4568199"/>
              <a:ext cx="1073151" cy="271929"/>
            </a:xfrm>
            <a:prstGeom prst="rect">
              <a:avLst/>
            </a:prstGeom>
            <a:noFill/>
            <a:ln>
              <a:noFill/>
            </a:ln>
          </p:spPr>
        </p:pic>
        <p:pic>
          <p:nvPicPr>
            <p:cNvPr id="61" name="Picture 60"/>
            <p:cNvPicPr>
              <a:picLocks noChangeAspect="1"/>
            </p:cNvPicPr>
            <p:nvPr/>
          </p:nvPicPr>
          <p:blipFill>
            <a:blip r:embed="rId16" cstate="print"/>
            <a:stretch>
              <a:fillRect/>
            </a:stretch>
          </p:blipFill>
          <p:spPr>
            <a:xfrm>
              <a:off x="4001691" y="4603844"/>
              <a:ext cx="977900" cy="359444"/>
            </a:xfrm>
            <a:prstGeom prst="rect">
              <a:avLst/>
            </a:prstGeom>
          </p:spPr>
        </p:pic>
        <p:pic>
          <p:nvPicPr>
            <p:cNvPr id="62" name="Picture 61"/>
            <p:cNvPicPr>
              <a:picLocks noChangeAspect="1"/>
            </p:cNvPicPr>
            <p:nvPr/>
          </p:nvPicPr>
          <p:blipFill>
            <a:blip r:embed="rId17" cstate="print"/>
            <a:stretch>
              <a:fillRect/>
            </a:stretch>
          </p:blipFill>
          <p:spPr>
            <a:xfrm>
              <a:off x="6596655" y="4578521"/>
              <a:ext cx="507886" cy="524959"/>
            </a:xfrm>
            <a:prstGeom prst="rect">
              <a:avLst/>
            </a:prstGeom>
          </p:spPr>
        </p:pic>
        <p:pic>
          <p:nvPicPr>
            <p:cNvPr id="64" name="Picture 63"/>
            <p:cNvPicPr>
              <a:picLocks noChangeAspect="1"/>
            </p:cNvPicPr>
            <p:nvPr/>
          </p:nvPicPr>
          <p:blipFill rotWithShape="1">
            <a:blip r:embed="rId18"/>
            <a:srcRect t="-1" r="75311" b="-7104"/>
            <a:stretch/>
          </p:blipFill>
          <p:spPr>
            <a:xfrm>
              <a:off x="2425567" y="4856094"/>
              <a:ext cx="244230" cy="240075"/>
            </a:xfrm>
            <a:prstGeom prst="rect">
              <a:avLst/>
            </a:prstGeom>
          </p:spPr>
        </p:pic>
        <p:pic>
          <p:nvPicPr>
            <p:cNvPr id="65" name="Picture 64"/>
            <p:cNvPicPr>
              <a:picLocks noChangeAspect="1"/>
            </p:cNvPicPr>
            <p:nvPr/>
          </p:nvPicPr>
          <p:blipFill>
            <a:blip r:embed="rId19"/>
            <a:stretch>
              <a:fillRect/>
            </a:stretch>
          </p:blipFill>
          <p:spPr>
            <a:xfrm>
              <a:off x="2063673" y="4833393"/>
              <a:ext cx="240322" cy="240322"/>
            </a:xfrm>
            <a:prstGeom prst="rect">
              <a:avLst/>
            </a:prstGeom>
          </p:spPr>
        </p:pic>
      </p:grpSp>
    </p:spTree>
    <p:extLst>
      <p:ext uri="{BB962C8B-B14F-4D97-AF65-F5344CB8AC3E}">
        <p14:creationId xmlns:p14="http://schemas.microsoft.com/office/powerpoint/2010/main" val="74932067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7" name="Shape 877"/>
          <p:cNvSpPr/>
          <p:nvPr/>
        </p:nvSpPr>
        <p:spPr>
          <a:xfrm>
            <a:off x="536714" y="267128"/>
            <a:ext cx="3616581" cy="4267025"/>
          </a:xfrm>
          <a:prstGeom prst="roundRect">
            <a:avLst>
              <a:gd name="adj" fmla="val 4171"/>
            </a:avLst>
          </a:prstGeom>
          <a:gradFill>
            <a:gsLst>
              <a:gs pos="0">
                <a:srgbClr val="DDDDDD">
                  <a:alpha val="73921"/>
                </a:srgbClr>
              </a:gs>
              <a:gs pos="100000">
                <a:srgbClr val="FFFFFF">
                  <a:alpha val="73921"/>
                </a:srgbClr>
              </a:gs>
            </a:gsLst>
            <a:lin ang="20987188"/>
          </a:gradFill>
          <a:ln w="12700">
            <a:miter lim="400000"/>
          </a:ln>
        </p:spPr>
        <p:txBody>
          <a:bodyPr lIns="50800" tIns="50800" rIns="50800" bIns="50800" anchor="ctr"/>
          <a:lstStyle/>
          <a:p>
            <a:pPr lvl="0" algn="ctr" defTabSz="825500">
              <a:defRPr sz="3200">
                <a:solidFill>
                  <a:srgbClr val="FFFFFF"/>
                </a:solidFill>
                <a:uFillTx/>
                <a:latin typeface="Helvetica Light"/>
                <a:ea typeface="Helvetica Light"/>
                <a:cs typeface="Helvetica Light"/>
                <a:sym typeface="Helvetica Light"/>
              </a:defRPr>
            </a:pPr>
            <a:endParaRPr/>
          </a:p>
        </p:txBody>
      </p:sp>
      <p:pic>
        <p:nvPicPr>
          <p:cNvPr id="878" name="pasted-image.png"/>
          <p:cNvPicPr/>
          <p:nvPr/>
        </p:nvPicPr>
        <p:blipFill>
          <a:blip r:embed="rId2">
            <a:extLst/>
          </a:blip>
          <a:stretch>
            <a:fillRect/>
          </a:stretch>
        </p:blipFill>
        <p:spPr>
          <a:xfrm>
            <a:off x="5679147" y="2819039"/>
            <a:ext cx="1082121" cy="310315"/>
          </a:xfrm>
          <a:prstGeom prst="rect">
            <a:avLst/>
          </a:prstGeom>
          <a:ln w="12700">
            <a:miter lim="400000"/>
          </a:ln>
        </p:spPr>
      </p:pic>
      <p:pic>
        <p:nvPicPr>
          <p:cNvPr id="879" name="pasted-image.png"/>
          <p:cNvPicPr/>
          <p:nvPr/>
        </p:nvPicPr>
        <p:blipFill>
          <a:blip r:embed="rId3">
            <a:extLst/>
          </a:blip>
          <a:stretch>
            <a:fillRect/>
          </a:stretch>
        </p:blipFill>
        <p:spPr>
          <a:xfrm>
            <a:off x="5538715" y="2342123"/>
            <a:ext cx="1272458" cy="336121"/>
          </a:xfrm>
          <a:prstGeom prst="rect">
            <a:avLst/>
          </a:prstGeom>
          <a:ln w="12700">
            <a:miter lim="400000"/>
          </a:ln>
        </p:spPr>
      </p:pic>
      <p:pic>
        <p:nvPicPr>
          <p:cNvPr id="880" name="pasted-image.png"/>
          <p:cNvPicPr/>
          <p:nvPr/>
        </p:nvPicPr>
        <p:blipFill>
          <a:blip r:embed="rId4">
            <a:extLst/>
          </a:blip>
          <a:stretch>
            <a:fillRect/>
          </a:stretch>
        </p:blipFill>
        <p:spPr>
          <a:xfrm>
            <a:off x="4171674" y="2372640"/>
            <a:ext cx="1260564" cy="339383"/>
          </a:xfrm>
          <a:prstGeom prst="rect">
            <a:avLst/>
          </a:prstGeom>
          <a:ln w="12700">
            <a:miter lim="400000"/>
          </a:ln>
        </p:spPr>
      </p:pic>
      <p:pic>
        <p:nvPicPr>
          <p:cNvPr id="881" name="pasted-image.png"/>
          <p:cNvPicPr/>
          <p:nvPr/>
        </p:nvPicPr>
        <p:blipFill>
          <a:blip r:embed="rId5">
            <a:extLst/>
          </a:blip>
          <a:stretch>
            <a:fillRect/>
          </a:stretch>
        </p:blipFill>
        <p:spPr>
          <a:xfrm>
            <a:off x="4238689" y="1456956"/>
            <a:ext cx="1117968" cy="336121"/>
          </a:xfrm>
          <a:prstGeom prst="rect">
            <a:avLst/>
          </a:prstGeom>
          <a:ln w="12700">
            <a:miter lim="400000"/>
          </a:ln>
        </p:spPr>
      </p:pic>
      <p:sp>
        <p:nvSpPr>
          <p:cNvPr id="882" name="Shape 882"/>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30</a:t>
            </a:fld>
            <a:endParaRPr sz="800">
              <a:solidFill>
                <a:srgbClr val="808080"/>
              </a:solidFill>
              <a:uFill>
                <a:solidFill>
                  <a:srgbClr val="808080"/>
                </a:solidFill>
              </a:uFill>
            </a:endParaRPr>
          </a:p>
        </p:txBody>
      </p:sp>
      <p:pic>
        <p:nvPicPr>
          <p:cNvPr id="883" name="pasted-image.png"/>
          <p:cNvPicPr/>
          <p:nvPr/>
        </p:nvPicPr>
        <p:blipFill>
          <a:blip r:embed="rId6">
            <a:extLst/>
          </a:blip>
          <a:stretch>
            <a:fillRect/>
          </a:stretch>
        </p:blipFill>
        <p:spPr>
          <a:xfrm>
            <a:off x="4140625" y="288341"/>
            <a:ext cx="4021751" cy="1009149"/>
          </a:xfrm>
          <a:prstGeom prst="rect">
            <a:avLst/>
          </a:prstGeom>
          <a:ln w="12700">
            <a:miter lim="400000"/>
          </a:ln>
        </p:spPr>
      </p:pic>
      <p:sp>
        <p:nvSpPr>
          <p:cNvPr id="884" name="Shape 884"/>
          <p:cNvSpPr/>
          <p:nvPr/>
        </p:nvSpPr>
        <p:spPr>
          <a:xfrm>
            <a:off x="4156480" y="4064680"/>
            <a:ext cx="4021750" cy="456773"/>
          </a:xfrm>
          <a:prstGeom prst="roundRect">
            <a:avLst>
              <a:gd name="adj" fmla="val 11122"/>
            </a:avLst>
          </a:prstGeom>
          <a:solidFill>
            <a:srgbClr val="5E5E5E"/>
          </a:solidFill>
          <a:ln w="3175">
            <a:miter lim="400000"/>
          </a:ln>
          <a:extLst>
            <a:ext uri="{C572A759-6A51-4108-AA02-DFA0A04FC94B}">
              <ma14:wrappingTextBoxFlag xmlns:ma14="http://schemas.microsoft.com/office/mac/drawingml/2011/main" val="1"/>
            </a:ext>
          </a:extLst>
        </p:spPr>
        <p:txBody>
          <a:bodyPr lIns="0" tIns="0" rIns="0" bIns="0" anchor="ctr"/>
          <a:lstStyle/>
          <a:p>
            <a:pPr lvl="0">
              <a:defRPr>
                <a:solidFill>
                  <a:srgbClr val="000000"/>
                </a:solidFill>
                <a:uFillTx/>
              </a:defRPr>
            </a:pPr>
            <a:r>
              <a:rPr>
                <a:solidFill>
                  <a:srgbClr val="FFFFFF"/>
                </a:solidFill>
                <a:uFill>
                  <a:solidFill>
                    <a:srgbClr val="4D4D4D"/>
                  </a:solidFill>
                </a:uFill>
                <a:latin typeface="Avenir Next"/>
                <a:ea typeface="Avenir Next"/>
                <a:cs typeface="Avenir Next"/>
                <a:sym typeface="Avenir Next"/>
              </a:rPr>
              <a:t>  </a:t>
            </a:r>
            <a:r>
              <a:rPr sz="1400">
                <a:solidFill>
                  <a:srgbClr val="FFFFFF"/>
                </a:solidFill>
                <a:uFill>
                  <a:solidFill>
                    <a:srgbClr val="4D4D4D"/>
                  </a:solidFill>
                </a:uFill>
                <a:latin typeface="Avenir Next"/>
                <a:ea typeface="Avenir Next"/>
                <a:cs typeface="Avenir Next"/>
                <a:sym typeface="Avenir Next"/>
              </a:rPr>
              <a:t>IaaS</a:t>
            </a:r>
          </a:p>
        </p:txBody>
      </p:sp>
      <p:grpSp>
        <p:nvGrpSpPr>
          <p:cNvPr id="891" name="Group 891"/>
          <p:cNvGrpSpPr/>
          <p:nvPr/>
        </p:nvGrpSpPr>
        <p:grpSpPr>
          <a:xfrm>
            <a:off x="4757040" y="4109649"/>
            <a:ext cx="3366050" cy="320518"/>
            <a:chOff x="0" y="0"/>
            <a:chExt cx="3366049" cy="320517"/>
          </a:xfrm>
        </p:grpSpPr>
        <p:pic>
          <p:nvPicPr>
            <p:cNvPr id="885" name="droppedImage.tiff"/>
            <p:cNvPicPr/>
            <p:nvPr/>
          </p:nvPicPr>
          <p:blipFill>
            <a:blip r:embed="rId7">
              <a:extLst/>
            </a:blip>
            <a:stretch>
              <a:fillRect/>
            </a:stretch>
          </p:blipFill>
          <p:spPr>
            <a:xfrm>
              <a:off x="0" y="984"/>
              <a:ext cx="318549" cy="318549"/>
            </a:xfrm>
            <a:prstGeom prst="rect">
              <a:avLst/>
            </a:prstGeom>
            <a:ln w="12700" cap="flat">
              <a:noFill/>
              <a:miter lim="400000"/>
            </a:ln>
            <a:effectLst/>
          </p:spPr>
        </p:pic>
        <p:pic>
          <p:nvPicPr>
            <p:cNvPr id="886" name="pasted-image.pdf"/>
            <p:cNvPicPr/>
            <p:nvPr/>
          </p:nvPicPr>
          <p:blipFill>
            <a:blip r:embed="rId8">
              <a:extLst/>
            </a:blip>
            <a:stretch>
              <a:fillRect/>
            </a:stretch>
          </p:blipFill>
          <p:spPr>
            <a:xfrm>
              <a:off x="478717" y="0"/>
              <a:ext cx="319534" cy="319533"/>
            </a:xfrm>
            <a:prstGeom prst="rect">
              <a:avLst/>
            </a:prstGeom>
            <a:ln w="12700" cap="flat">
              <a:noFill/>
              <a:miter lim="400000"/>
            </a:ln>
            <a:effectLst/>
          </p:spPr>
        </p:pic>
        <p:pic>
          <p:nvPicPr>
            <p:cNvPr id="887" name="droppedImage.tiff"/>
            <p:cNvPicPr/>
            <p:nvPr/>
          </p:nvPicPr>
          <p:blipFill>
            <a:blip r:embed="rId9">
              <a:extLst/>
            </a:blip>
            <a:stretch>
              <a:fillRect/>
            </a:stretch>
          </p:blipFill>
          <p:spPr>
            <a:xfrm>
              <a:off x="958420" y="492"/>
              <a:ext cx="865944" cy="319534"/>
            </a:xfrm>
            <a:prstGeom prst="rect">
              <a:avLst/>
            </a:prstGeom>
            <a:ln w="12700" cap="flat">
              <a:noFill/>
              <a:miter lim="400000"/>
            </a:ln>
            <a:effectLst/>
          </p:spPr>
        </p:pic>
        <p:pic>
          <p:nvPicPr>
            <p:cNvPr id="888" name="droppedImage.tiff"/>
            <p:cNvPicPr/>
            <p:nvPr/>
          </p:nvPicPr>
          <p:blipFill>
            <a:blip r:embed="rId10">
              <a:extLst/>
            </a:blip>
            <a:srcRect l="12296" t="1162" r="16473" b="27441"/>
            <a:stretch>
              <a:fillRect/>
            </a:stretch>
          </p:blipFill>
          <p:spPr>
            <a:xfrm>
              <a:off x="1984532" y="984"/>
              <a:ext cx="319534" cy="319534"/>
            </a:xfrm>
            <a:prstGeom prst="rect">
              <a:avLst/>
            </a:prstGeom>
            <a:ln w="12700" cap="flat">
              <a:noFill/>
              <a:miter lim="400000"/>
            </a:ln>
            <a:effectLst/>
          </p:spPr>
        </p:pic>
        <p:pic>
          <p:nvPicPr>
            <p:cNvPr id="889" name="pasted-image.png"/>
            <p:cNvPicPr/>
            <p:nvPr/>
          </p:nvPicPr>
          <p:blipFill>
            <a:blip r:embed="rId11">
              <a:extLst/>
            </a:blip>
            <a:srcRect l="29203" t="14258" r="29203" b="28296"/>
            <a:stretch>
              <a:fillRect/>
            </a:stretch>
          </p:blipFill>
          <p:spPr>
            <a:xfrm>
              <a:off x="2464234" y="984"/>
              <a:ext cx="347034" cy="319534"/>
            </a:xfrm>
            <a:prstGeom prst="rect">
              <a:avLst/>
            </a:prstGeom>
            <a:ln w="12700" cap="flat">
              <a:noFill/>
              <a:miter lim="400000"/>
            </a:ln>
            <a:effectLst/>
          </p:spPr>
        </p:pic>
        <p:pic>
          <p:nvPicPr>
            <p:cNvPr id="890" name="pasted-image.png"/>
            <p:cNvPicPr/>
            <p:nvPr/>
          </p:nvPicPr>
          <p:blipFill>
            <a:blip r:embed="rId12">
              <a:extLst/>
            </a:blip>
            <a:stretch>
              <a:fillRect/>
            </a:stretch>
          </p:blipFill>
          <p:spPr>
            <a:xfrm>
              <a:off x="2971332" y="0"/>
              <a:ext cx="394718" cy="319533"/>
            </a:xfrm>
            <a:prstGeom prst="rect">
              <a:avLst/>
            </a:prstGeom>
            <a:ln w="12700" cap="flat">
              <a:noFill/>
              <a:miter lim="400000"/>
            </a:ln>
            <a:effectLst/>
          </p:spPr>
        </p:pic>
      </p:grpSp>
      <p:sp>
        <p:nvSpPr>
          <p:cNvPr id="892" name="Shape 892"/>
          <p:cNvSpPr/>
          <p:nvPr/>
        </p:nvSpPr>
        <p:spPr>
          <a:xfrm>
            <a:off x="4153048" y="3676279"/>
            <a:ext cx="2015390" cy="320518"/>
          </a:xfrm>
          <a:prstGeom prst="roundRect">
            <a:avLst>
              <a:gd name="adj" fmla="val 13079"/>
            </a:avLst>
          </a:prstGeom>
          <a:solidFill>
            <a:srgbClr val="29756E"/>
          </a:solidFill>
          <a:ln w="3175">
            <a:miter lim="400000"/>
          </a:ln>
          <a:extLst>
            <a:ext uri="{C572A759-6A51-4108-AA02-DFA0A04FC94B}">
              <ma14:wrappingTextBoxFlag xmlns:ma14="http://schemas.microsoft.com/office/mac/drawingml/2011/main" val="1"/>
            </a:ext>
          </a:extLst>
        </p:spPr>
        <p:txBody>
          <a:bodyPr lIns="0" tIns="0" rIns="0" bIns="0" anchor="ctr"/>
          <a:lstStyle>
            <a:lvl1pPr>
              <a:defRPr sz="1600">
                <a:solidFill>
                  <a:srgbClr val="FFFFFF"/>
                </a:solidFill>
                <a:latin typeface="Avenir Next"/>
                <a:ea typeface="Avenir Next"/>
                <a:cs typeface="Avenir Next"/>
                <a:sym typeface="Avenir Next"/>
              </a:defRPr>
            </a:lvl1pPr>
          </a:lstStyle>
          <a:p>
            <a:pPr lvl="0">
              <a:defRPr sz="1800">
                <a:solidFill>
                  <a:srgbClr val="000000"/>
                </a:solidFill>
                <a:uFillTx/>
              </a:defRPr>
            </a:pPr>
            <a:r>
              <a:rPr sz="1600">
                <a:solidFill>
                  <a:srgbClr val="FFFFFF"/>
                </a:solidFill>
                <a:uFill>
                  <a:solidFill>
                    <a:srgbClr val="4D4D4D"/>
                  </a:solidFill>
                </a:uFill>
              </a:rPr>
              <a:t>        BOSH Director</a:t>
            </a:r>
          </a:p>
        </p:txBody>
      </p:sp>
      <p:sp>
        <p:nvSpPr>
          <p:cNvPr id="893" name="Shape 893"/>
          <p:cNvSpPr/>
          <p:nvPr/>
        </p:nvSpPr>
        <p:spPr>
          <a:xfrm>
            <a:off x="6244391" y="3676279"/>
            <a:ext cx="1933426" cy="320518"/>
          </a:xfrm>
          <a:prstGeom prst="roundRect">
            <a:avLst>
              <a:gd name="adj" fmla="val 13079"/>
            </a:avLst>
          </a:prstGeom>
          <a:solidFill>
            <a:srgbClr val="29756E"/>
          </a:solidFill>
          <a:ln w="3175">
            <a:miter lim="400000"/>
          </a:ln>
          <a:extLst>
            <a:ext uri="{C572A759-6A51-4108-AA02-DFA0A04FC94B}">
              <ma14:wrappingTextBoxFlag xmlns:ma14="http://schemas.microsoft.com/office/mac/drawingml/2011/main" val="1"/>
            </a:ext>
          </a:extLst>
        </p:spPr>
        <p:txBody>
          <a:bodyPr lIns="0" tIns="0" rIns="0" bIns="0" anchor="ctr"/>
          <a:lstStyle>
            <a:lvl1pPr>
              <a:defRPr sz="1400">
                <a:solidFill>
                  <a:srgbClr val="FFFFFF"/>
                </a:solidFill>
                <a:latin typeface="Avenir Next"/>
                <a:ea typeface="Avenir Next"/>
                <a:cs typeface="Avenir Next"/>
                <a:sym typeface="Avenir Next"/>
              </a:defRPr>
            </a:lvl1pPr>
          </a:lstStyle>
          <a:p>
            <a:pPr lvl="0">
              <a:defRPr sz="1800">
                <a:solidFill>
                  <a:srgbClr val="000000"/>
                </a:solidFill>
                <a:uFillTx/>
              </a:defRPr>
            </a:pPr>
            <a:r>
              <a:rPr sz="1400">
                <a:solidFill>
                  <a:srgbClr val="FFFFFF"/>
                </a:solidFill>
                <a:uFill>
                  <a:solidFill>
                    <a:srgbClr val="4D4D4D"/>
                  </a:solidFill>
                </a:uFill>
              </a:rPr>
              <a:t>        BOSH Agent</a:t>
            </a:r>
          </a:p>
        </p:txBody>
      </p:sp>
      <p:pic>
        <p:nvPicPr>
          <p:cNvPr id="894" name="Picture 893"/>
          <p:cNvPicPr/>
          <p:nvPr/>
        </p:nvPicPr>
        <p:blipFill>
          <a:blip r:embed="rId13">
            <a:extLst/>
          </a:blip>
          <a:stretch>
            <a:fillRect/>
          </a:stretch>
        </p:blipFill>
        <p:spPr>
          <a:xfrm>
            <a:off x="4112433" y="1394014"/>
            <a:ext cx="1353645" cy="449307"/>
          </a:xfrm>
          <a:prstGeom prst="rect">
            <a:avLst/>
          </a:prstGeom>
        </p:spPr>
      </p:pic>
      <p:pic>
        <p:nvPicPr>
          <p:cNvPr id="896" name="pasted-image.png"/>
          <p:cNvPicPr/>
          <p:nvPr/>
        </p:nvPicPr>
        <p:blipFill>
          <a:blip r:embed="rId14">
            <a:extLst/>
          </a:blip>
          <a:stretch>
            <a:fillRect/>
          </a:stretch>
        </p:blipFill>
        <p:spPr>
          <a:xfrm>
            <a:off x="6899595" y="1460810"/>
            <a:ext cx="1220473" cy="296690"/>
          </a:xfrm>
          <a:prstGeom prst="rect">
            <a:avLst/>
          </a:prstGeom>
          <a:ln w="12700">
            <a:miter lim="400000"/>
          </a:ln>
        </p:spPr>
      </p:pic>
      <p:pic>
        <p:nvPicPr>
          <p:cNvPr id="897" name="pasted-image.png"/>
          <p:cNvPicPr/>
          <p:nvPr/>
        </p:nvPicPr>
        <p:blipFill>
          <a:blip r:embed="rId15">
            <a:extLst/>
          </a:blip>
          <a:stretch>
            <a:fillRect/>
          </a:stretch>
        </p:blipFill>
        <p:spPr>
          <a:xfrm>
            <a:off x="5596301" y="1466645"/>
            <a:ext cx="1129096" cy="320518"/>
          </a:xfrm>
          <a:prstGeom prst="rect">
            <a:avLst/>
          </a:prstGeom>
          <a:ln w="12700">
            <a:miter lim="400000"/>
          </a:ln>
        </p:spPr>
      </p:pic>
      <p:pic>
        <p:nvPicPr>
          <p:cNvPr id="898" name="Picture 897"/>
          <p:cNvPicPr/>
          <p:nvPr/>
        </p:nvPicPr>
        <p:blipFill>
          <a:blip r:embed="rId16">
            <a:extLst/>
          </a:blip>
          <a:stretch>
            <a:fillRect/>
          </a:stretch>
        </p:blipFill>
        <p:spPr>
          <a:xfrm>
            <a:off x="5487378" y="1381314"/>
            <a:ext cx="1349731" cy="449307"/>
          </a:xfrm>
          <a:prstGeom prst="rect">
            <a:avLst/>
          </a:prstGeom>
        </p:spPr>
      </p:pic>
      <p:pic>
        <p:nvPicPr>
          <p:cNvPr id="900" name="Picture 899"/>
          <p:cNvPicPr/>
          <p:nvPr/>
        </p:nvPicPr>
        <p:blipFill>
          <a:blip r:embed="rId13">
            <a:extLst/>
          </a:blip>
          <a:stretch>
            <a:fillRect/>
          </a:stretch>
        </p:blipFill>
        <p:spPr>
          <a:xfrm>
            <a:off x="6833009" y="1394014"/>
            <a:ext cx="1353645" cy="449307"/>
          </a:xfrm>
          <a:prstGeom prst="rect">
            <a:avLst/>
          </a:prstGeom>
        </p:spPr>
      </p:pic>
      <p:pic>
        <p:nvPicPr>
          <p:cNvPr id="902" name="pasted-image.png"/>
          <p:cNvPicPr/>
          <p:nvPr/>
        </p:nvPicPr>
        <p:blipFill>
          <a:blip r:embed="rId17">
            <a:extLst/>
          </a:blip>
          <a:stretch>
            <a:fillRect/>
          </a:stretch>
        </p:blipFill>
        <p:spPr>
          <a:xfrm>
            <a:off x="4180535" y="1901645"/>
            <a:ext cx="1217441" cy="338579"/>
          </a:xfrm>
          <a:prstGeom prst="rect">
            <a:avLst/>
          </a:prstGeom>
          <a:ln w="12700">
            <a:miter lim="400000"/>
          </a:ln>
        </p:spPr>
      </p:pic>
      <p:pic>
        <p:nvPicPr>
          <p:cNvPr id="903" name="Picture 902"/>
          <p:cNvPicPr/>
          <p:nvPr/>
        </p:nvPicPr>
        <p:blipFill>
          <a:blip r:embed="rId13">
            <a:extLst/>
          </a:blip>
          <a:stretch>
            <a:fillRect/>
          </a:stretch>
        </p:blipFill>
        <p:spPr>
          <a:xfrm>
            <a:off x="4112433" y="1846281"/>
            <a:ext cx="1353645" cy="449307"/>
          </a:xfrm>
          <a:prstGeom prst="rect">
            <a:avLst/>
          </a:prstGeom>
        </p:spPr>
      </p:pic>
      <p:pic>
        <p:nvPicPr>
          <p:cNvPr id="905" name="pasted-image.png"/>
          <p:cNvPicPr/>
          <p:nvPr/>
        </p:nvPicPr>
        <p:blipFill>
          <a:blip r:embed="rId18">
            <a:extLst/>
          </a:blip>
          <a:stretch>
            <a:fillRect/>
          </a:stretch>
        </p:blipFill>
        <p:spPr>
          <a:xfrm>
            <a:off x="5515370" y="1946630"/>
            <a:ext cx="1268348" cy="296690"/>
          </a:xfrm>
          <a:prstGeom prst="rect">
            <a:avLst/>
          </a:prstGeom>
          <a:ln w="12700">
            <a:miter lim="400000"/>
          </a:ln>
        </p:spPr>
      </p:pic>
      <p:pic>
        <p:nvPicPr>
          <p:cNvPr id="906" name="Picture 905"/>
          <p:cNvPicPr/>
          <p:nvPr/>
        </p:nvPicPr>
        <p:blipFill>
          <a:blip r:embed="rId13">
            <a:extLst/>
          </a:blip>
          <a:stretch>
            <a:fillRect/>
          </a:stretch>
        </p:blipFill>
        <p:spPr>
          <a:xfrm>
            <a:off x="5474678" y="1846281"/>
            <a:ext cx="1353645" cy="449307"/>
          </a:xfrm>
          <a:prstGeom prst="rect">
            <a:avLst/>
          </a:prstGeom>
        </p:spPr>
      </p:pic>
      <p:pic>
        <p:nvPicPr>
          <p:cNvPr id="908" name="pasted-image.png"/>
          <p:cNvPicPr/>
          <p:nvPr/>
        </p:nvPicPr>
        <p:blipFill>
          <a:blip r:embed="rId19">
            <a:extLst/>
          </a:blip>
          <a:stretch>
            <a:fillRect/>
          </a:stretch>
        </p:blipFill>
        <p:spPr>
          <a:xfrm>
            <a:off x="6875712" y="1910616"/>
            <a:ext cx="1397365" cy="356017"/>
          </a:xfrm>
          <a:prstGeom prst="rect">
            <a:avLst/>
          </a:prstGeom>
          <a:ln w="12700">
            <a:miter lim="400000"/>
          </a:ln>
        </p:spPr>
      </p:pic>
      <p:pic>
        <p:nvPicPr>
          <p:cNvPr id="909" name="Picture 908"/>
          <p:cNvPicPr/>
          <p:nvPr/>
        </p:nvPicPr>
        <p:blipFill>
          <a:blip r:embed="rId13">
            <a:extLst/>
          </a:blip>
          <a:stretch>
            <a:fillRect/>
          </a:stretch>
        </p:blipFill>
        <p:spPr>
          <a:xfrm>
            <a:off x="6833009" y="1847862"/>
            <a:ext cx="1353645" cy="449306"/>
          </a:xfrm>
          <a:prstGeom prst="rect">
            <a:avLst/>
          </a:prstGeom>
        </p:spPr>
      </p:pic>
      <p:pic>
        <p:nvPicPr>
          <p:cNvPr id="911" name="Picture 910"/>
          <p:cNvPicPr/>
          <p:nvPr/>
        </p:nvPicPr>
        <p:blipFill>
          <a:blip r:embed="rId13">
            <a:extLst/>
          </a:blip>
          <a:stretch>
            <a:fillRect/>
          </a:stretch>
        </p:blipFill>
        <p:spPr>
          <a:xfrm>
            <a:off x="4112433" y="2307519"/>
            <a:ext cx="1353645" cy="449307"/>
          </a:xfrm>
          <a:prstGeom prst="rect">
            <a:avLst/>
          </a:prstGeom>
        </p:spPr>
      </p:pic>
      <p:pic>
        <p:nvPicPr>
          <p:cNvPr id="913" name="Picture 912"/>
          <p:cNvPicPr/>
          <p:nvPr/>
        </p:nvPicPr>
        <p:blipFill>
          <a:blip r:embed="rId13">
            <a:extLst/>
          </a:blip>
          <a:stretch>
            <a:fillRect/>
          </a:stretch>
        </p:blipFill>
        <p:spPr>
          <a:xfrm>
            <a:off x="5478454" y="2295622"/>
            <a:ext cx="1353645" cy="449307"/>
          </a:xfrm>
          <a:prstGeom prst="rect">
            <a:avLst/>
          </a:prstGeom>
        </p:spPr>
      </p:pic>
      <p:pic>
        <p:nvPicPr>
          <p:cNvPr id="915" name="Picture 914"/>
          <p:cNvPicPr/>
          <p:nvPr/>
        </p:nvPicPr>
        <p:blipFill>
          <a:blip r:embed="rId13">
            <a:extLst/>
          </a:blip>
          <a:stretch>
            <a:fillRect/>
          </a:stretch>
        </p:blipFill>
        <p:spPr>
          <a:xfrm>
            <a:off x="6833009" y="2287791"/>
            <a:ext cx="1353645" cy="449307"/>
          </a:xfrm>
          <a:prstGeom prst="rect">
            <a:avLst/>
          </a:prstGeom>
        </p:spPr>
      </p:pic>
      <p:pic>
        <p:nvPicPr>
          <p:cNvPr id="917" name="Picture 916"/>
          <p:cNvPicPr/>
          <p:nvPr/>
        </p:nvPicPr>
        <p:blipFill>
          <a:blip r:embed="rId13">
            <a:extLst/>
          </a:blip>
          <a:stretch>
            <a:fillRect/>
          </a:stretch>
        </p:blipFill>
        <p:spPr>
          <a:xfrm>
            <a:off x="4125133" y="2750976"/>
            <a:ext cx="1353645" cy="449306"/>
          </a:xfrm>
          <a:prstGeom prst="rect">
            <a:avLst/>
          </a:prstGeom>
        </p:spPr>
      </p:pic>
      <p:pic>
        <p:nvPicPr>
          <p:cNvPr id="919" name="Picture 918"/>
          <p:cNvPicPr/>
          <p:nvPr/>
        </p:nvPicPr>
        <p:blipFill>
          <a:blip r:embed="rId13">
            <a:extLst/>
          </a:blip>
          <a:stretch>
            <a:fillRect/>
          </a:stretch>
        </p:blipFill>
        <p:spPr>
          <a:xfrm>
            <a:off x="5494072" y="2750976"/>
            <a:ext cx="1353645" cy="449306"/>
          </a:xfrm>
          <a:prstGeom prst="rect">
            <a:avLst/>
          </a:prstGeom>
        </p:spPr>
      </p:pic>
      <p:pic>
        <p:nvPicPr>
          <p:cNvPr id="921" name="pasted-image.png"/>
          <p:cNvPicPr/>
          <p:nvPr/>
        </p:nvPicPr>
        <p:blipFill>
          <a:blip r:embed="rId20">
            <a:extLst/>
          </a:blip>
          <a:stretch>
            <a:fillRect/>
          </a:stretch>
        </p:blipFill>
        <p:spPr>
          <a:xfrm>
            <a:off x="6899595" y="2840047"/>
            <a:ext cx="1236583" cy="253103"/>
          </a:xfrm>
          <a:prstGeom prst="rect">
            <a:avLst/>
          </a:prstGeom>
          <a:ln w="12700">
            <a:miter lim="400000"/>
          </a:ln>
        </p:spPr>
      </p:pic>
      <p:pic>
        <p:nvPicPr>
          <p:cNvPr id="922" name="Picture 921"/>
          <p:cNvPicPr/>
          <p:nvPr/>
        </p:nvPicPr>
        <p:blipFill>
          <a:blip r:embed="rId13">
            <a:extLst/>
          </a:blip>
          <a:stretch>
            <a:fillRect/>
          </a:stretch>
        </p:blipFill>
        <p:spPr>
          <a:xfrm>
            <a:off x="6833009" y="2747883"/>
            <a:ext cx="1353645" cy="449307"/>
          </a:xfrm>
          <a:prstGeom prst="rect">
            <a:avLst/>
          </a:prstGeom>
        </p:spPr>
      </p:pic>
      <p:pic>
        <p:nvPicPr>
          <p:cNvPr id="924" name="Picture 923"/>
          <p:cNvPicPr/>
          <p:nvPr/>
        </p:nvPicPr>
        <p:blipFill>
          <a:blip r:embed="rId13">
            <a:extLst/>
          </a:blip>
          <a:stretch>
            <a:fillRect/>
          </a:stretch>
        </p:blipFill>
        <p:spPr>
          <a:xfrm>
            <a:off x="4125133" y="3197189"/>
            <a:ext cx="1353645" cy="449307"/>
          </a:xfrm>
          <a:prstGeom prst="rect">
            <a:avLst/>
          </a:prstGeom>
        </p:spPr>
      </p:pic>
      <p:pic>
        <p:nvPicPr>
          <p:cNvPr id="926" name="Picture 925"/>
          <p:cNvPicPr/>
          <p:nvPr/>
        </p:nvPicPr>
        <p:blipFill>
          <a:blip r:embed="rId13">
            <a:extLst/>
          </a:blip>
          <a:stretch>
            <a:fillRect/>
          </a:stretch>
        </p:blipFill>
        <p:spPr>
          <a:xfrm>
            <a:off x="5479071" y="3194151"/>
            <a:ext cx="1353645" cy="449306"/>
          </a:xfrm>
          <a:prstGeom prst="rect">
            <a:avLst/>
          </a:prstGeom>
        </p:spPr>
      </p:pic>
      <p:pic>
        <p:nvPicPr>
          <p:cNvPr id="928" name="Picture 927"/>
          <p:cNvPicPr/>
          <p:nvPr/>
        </p:nvPicPr>
        <p:blipFill>
          <a:blip r:embed="rId13">
            <a:extLst/>
          </a:blip>
          <a:stretch>
            <a:fillRect/>
          </a:stretch>
        </p:blipFill>
        <p:spPr>
          <a:xfrm>
            <a:off x="6841065" y="3186183"/>
            <a:ext cx="1353645" cy="449307"/>
          </a:xfrm>
          <a:prstGeom prst="rect">
            <a:avLst/>
          </a:prstGeom>
        </p:spPr>
      </p:pic>
      <p:pic>
        <p:nvPicPr>
          <p:cNvPr id="930" name="pasted-image.png"/>
          <p:cNvPicPr/>
          <p:nvPr/>
        </p:nvPicPr>
        <p:blipFill>
          <a:blip r:embed="rId21">
            <a:extLst/>
          </a:blip>
          <a:stretch>
            <a:fillRect/>
          </a:stretch>
        </p:blipFill>
        <p:spPr>
          <a:xfrm>
            <a:off x="6927898" y="3321407"/>
            <a:ext cx="1179979" cy="188219"/>
          </a:xfrm>
          <a:prstGeom prst="rect">
            <a:avLst/>
          </a:prstGeom>
          <a:ln w="12700">
            <a:miter lim="400000"/>
          </a:ln>
        </p:spPr>
      </p:pic>
      <p:sp>
        <p:nvSpPr>
          <p:cNvPr id="931" name="Shape 931"/>
          <p:cNvSpPr/>
          <p:nvPr/>
        </p:nvSpPr>
        <p:spPr>
          <a:xfrm>
            <a:off x="5687014" y="3253101"/>
            <a:ext cx="999901" cy="34170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lvl="0">
              <a:defRPr>
                <a:solidFill>
                  <a:srgbClr val="000000"/>
                </a:solidFill>
                <a:uFillTx/>
              </a:defRPr>
            </a:pPr>
            <a:r>
              <a:rPr sz="900" b="1">
                <a:solidFill>
                  <a:srgbClr val="5A5A5A"/>
                </a:solidFill>
                <a:uFill>
                  <a:solidFill>
                    <a:srgbClr val="4D4D4D"/>
                  </a:solidFill>
                </a:uFill>
              </a:rPr>
              <a:t>Mobile Services</a:t>
            </a:r>
          </a:p>
          <a:p>
            <a:pPr lvl="0" algn="ctr">
              <a:defRPr>
                <a:solidFill>
                  <a:srgbClr val="000000"/>
                </a:solidFill>
                <a:uFillTx/>
              </a:defRPr>
            </a:pPr>
            <a:r>
              <a:rPr sz="900" b="1">
                <a:solidFill>
                  <a:srgbClr val="5A5A5A"/>
                </a:solidFill>
                <a:uFill>
                  <a:solidFill>
                    <a:srgbClr val="4D4D4D"/>
                  </a:solidFill>
                </a:uFill>
              </a:rPr>
              <a:t>for Pivotal CF</a:t>
            </a:r>
          </a:p>
        </p:txBody>
      </p:sp>
      <p:sp>
        <p:nvSpPr>
          <p:cNvPr id="932" name="Shape 932"/>
          <p:cNvSpPr/>
          <p:nvPr/>
        </p:nvSpPr>
        <p:spPr>
          <a:xfrm>
            <a:off x="4336183" y="3246164"/>
            <a:ext cx="917413" cy="34170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lvl="0" algn="ctr">
              <a:defRPr>
                <a:solidFill>
                  <a:srgbClr val="000000"/>
                </a:solidFill>
                <a:uFillTx/>
              </a:defRPr>
            </a:pPr>
            <a:r>
              <a:rPr sz="900" b="1">
                <a:solidFill>
                  <a:srgbClr val="5A5A5A"/>
                </a:solidFill>
                <a:uFill>
                  <a:solidFill>
                    <a:srgbClr val="4D4D4D"/>
                  </a:solidFill>
                </a:uFill>
              </a:rPr>
              <a:t>ElasticSearch </a:t>
            </a:r>
          </a:p>
          <a:p>
            <a:pPr lvl="0" algn="ctr">
              <a:defRPr>
                <a:solidFill>
                  <a:srgbClr val="000000"/>
                </a:solidFill>
                <a:uFillTx/>
              </a:defRPr>
            </a:pPr>
            <a:r>
              <a:rPr sz="900" b="1">
                <a:solidFill>
                  <a:srgbClr val="5A5A5A"/>
                </a:solidFill>
                <a:uFill>
                  <a:solidFill>
                    <a:srgbClr val="4D4D4D"/>
                  </a:solidFill>
                </a:uFill>
              </a:rPr>
              <a:t>for Pivotal CF</a:t>
            </a:r>
          </a:p>
        </p:txBody>
      </p:sp>
      <p:sp>
        <p:nvSpPr>
          <p:cNvPr id="933" name="Shape 933"/>
          <p:cNvSpPr/>
          <p:nvPr/>
        </p:nvSpPr>
        <p:spPr>
          <a:xfrm>
            <a:off x="6882706" y="2347240"/>
            <a:ext cx="1190326" cy="34170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lvl="0" algn="ctr">
              <a:defRPr>
                <a:solidFill>
                  <a:srgbClr val="000000"/>
                </a:solidFill>
                <a:uFillTx/>
              </a:defRPr>
            </a:pPr>
            <a:r>
              <a:rPr sz="900" b="1">
                <a:solidFill>
                  <a:srgbClr val="5A5A5A"/>
                </a:solidFill>
                <a:uFill>
                  <a:solidFill>
                    <a:srgbClr val="4D4D4D"/>
                  </a:solidFill>
                </a:uFill>
              </a:rPr>
              <a:t>CloudBees Jenkins</a:t>
            </a:r>
          </a:p>
          <a:p>
            <a:pPr lvl="0" algn="ctr">
              <a:defRPr>
                <a:solidFill>
                  <a:srgbClr val="000000"/>
                </a:solidFill>
                <a:uFillTx/>
              </a:defRPr>
            </a:pPr>
            <a:r>
              <a:rPr sz="900" b="1">
                <a:solidFill>
                  <a:srgbClr val="5A5A5A"/>
                </a:solidFill>
                <a:uFill>
                  <a:solidFill>
                    <a:srgbClr val="4D4D4D"/>
                  </a:solidFill>
                </a:uFill>
              </a:rPr>
              <a:t>Enterprise</a:t>
            </a:r>
          </a:p>
        </p:txBody>
      </p:sp>
      <p:sp>
        <p:nvSpPr>
          <p:cNvPr id="934" name="Shape 934"/>
          <p:cNvSpPr/>
          <p:nvPr/>
        </p:nvSpPr>
        <p:spPr>
          <a:xfrm>
            <a:off x="4334044" y="2792331"/>
            <a:ext cx="929703" cy="36668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lvl="0" algn="ctr">
              <a:defRPr>
                <a:solidFill>
                  <a:srgbClr val="000000"/>
                </a:solidFill>
                <a:uFillTx/>
              </a:defRPr>
            </a:pPr>
            <a:r>
              <a:rPr sz="1000" b="1">
                <a:solidFill>
                  <a:srgbClr val="5A5A5A"/>
                </a:solidFill>
                <a:uFill>
                  <a:solidFill>
                    <a:srgbClr val="4D4D4D"/>
                  </a:solidFill>
                </a:uFill>
              </a:rPr>
              <a:t>Cassandra</a:t>
            </a:r>
          </a:p>
          <a:p>
            <a:pPr lvl="0" algn="ctr">
              <a:defRPr>
                <a:solidFill>
                  <a:srgbClr val="000000"/>
                </a:solidFill>
                <a:uFillTx/>
              </a:defRPr>
            </a:pPr>
            <a:r>
              <a:rPr sz="1000" b="1">
                <a:solidFill>
                  <a:srgbClr val="5A5A5A"/>
                </a:solidFill>
                <a:uFill>
                  <a:solidFill>
                    <a:srgbClr val="4D4D4D"/>
                  </a:solidFill>
                </a:uFill>
              </a:rPr>
              <a:t>for Pivotal CF</a:t>
            </a:r>
          </a:p>
        </p:txBody>
      </p:sp>
      <p:sp>
        <p:nvSpPr>
          <p:cNvPr id="935" name="Shape 935"/>
          <p:cNvSpPr/>
          <p:nvPr/>
        </p:nvSpPr>
        <p:spPr>
          <a:xfrm>
            <a:off x="673180" y="444020"/>
            <a:ext cx="1684898" cy="41136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2100">
                <a:solidFill>
                  <a:srgbClr val="000000"/>
                </a:solidFill>
                <a:uFillTx/>
                <a:latin typeface="Helvetica Neue Light"/>
                <a:ea typeface="Helvetica Neue Light"/>
                <a:cs typeface="Helvetica Neue Light"/>
                <a:sym typeface="Helvetica Neue Light"/>
              </a:defRPr>
            </a:lvl1pPr>
          </a:lstStyle>
          <a:p>
            <a:pPr lvl="0">
              <a:defRPr sz="1800"/>
            </a:pPr>
            <a:r>
              <a:rPr sz="2100"/>
              <a:t>Click to install</a:t>
            </a:r>
          </a:p>
        </p:txBody>
      </p:sp>
      <p:sp>
        <p:nvSpPr>
          <p:cNvPr id="936" name="Shape 936"/>
          <p:cNvSpPr/>
          <p:nvPr/>
        </p:nvSpPr>
        <p:spPr>
          <a:xfrm>
            <a:off x="671561" y="967785"/>
            <a:ext cx="2663153" cy="41136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2100">
                <a:solidFill>
                  <a:srgbClr val="000000"/>
                </a:solidFill>
                <a:uFillTx/>
                <a:latin typeface="Helvetica Neue Light"/>
                <a:ea typeface="Helvetica Neue Light"/>
                <a:cs typeface="Helvetica Neue Light"/>
                <a:sym typeface="Helvetica Neue Light"/>
              </a:defRPr>
            </a:lvl1pPr>
          </a:lstStyle>
          <a:p>
            <a:pPr lvl="0">
              <a:defRPr sz="1800"/>
            </a:pPr>
            <a:r>
              <a:rPr sz="2100"/>
              <a:t>No downtime updates</a:t>
            </a:r>
          </a:p>
        </p:txBody>
      </p:sp>
      <p:sp>
        <p:nvSpPr>
          <p:cNvPr id="937" name="Shape 937"/>
          <p:cNvSpPr/>
          <p:nvPr/>
        </p:nvSpPr>
        <p:spPr>
          <a:xfrm>
            <a:off x="693040" y="1526329"/>
            <a:ext cx="2228432" cy="41136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2100">
                <a:solidFill>
                  <a:srgbClr val="000000"/>
                </a:solidFill>
                <a:uFillTx/>
                <a:latin typeface="Helvetica Neue Light"/>
                <a:ea typeface="Helvetica Neue Light"/>
                <a:cs typeface="Helvetica Neue Light"/>
                <a:sym typeface="Helvetica Neue Light"/>
              </a:defRPr>
            </a:lvl1pPr>
          </a:lstStyle>
          <a:p>
            <a:pPr lvl="0">
              <a:defRPr sz="1800"/>
            </a:pPr>
            <a:r>
              <a:rPr sz="2100"/>
              <a:t>Explore install logs</a:t>
            </a:r>
          </a:p>
        </p:txBody>
      </p:sp>
      <p:sp>
        <p:nvSpPr>
          <p:cNvPr id="938" name="Shape 938"/>
          <p:cNvSpPr/>
          <p:nvPr/>
        </p:nvSpPr>
        <p:spPr>
          <a:xfrm>
            <a:off x="681669" y="2120588"/>
            <a:ext cx="2951227" cy="39903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2000">
                <a:solidFill>
                  <a:srgbClr val="000000"/>
                </a:solidFill>
                <a:uFillTx/>
                <a:latin typeface="Helvetica Neue Light"/>
                <a:ea typeface="Helvetica Neue Light"/>
                <a:cs typeface="Helvetica Neue Light"/>
                <a:sym typeface="Helvetica Neue Light"/>
              </a:defRPr>
            </a:lvl1pPr>
          </a:lstStyle>
          <a:p>
            <a:pPr lvl="0">
              <a:defRPr sz="1800"/>
            </a:pPr>
            <a:r>
              <a:rPr sz="2000"/>
              <a:t>Click to scale the platform</a:t>
            </a:r>
          </a:p>
        </p:txBody>
      </p:sp>
      <p:sp>
        <p:nvSpPr>
          <p:cNvPr id="939" name="Shape 939"/>
          <p:cNvSpPr/>
          <p:nvPr/>
        </p:nvSpPr>
        <p:spPr>
          <a:xfrm>
            <a:off x="692370" y="2687505"/>
            <a:ext cx="2621535" cy="39903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2000">
                <a:solidFill>
                  <a:srgbClr val="000000"/>
                </a:solidFill>
                <a:uFillTx/>
                <a:latin typeface="Helvetica Neue Light"/>
                <a:ea typeface="Helvetica Neue Light"/>
                <a:cs typeface="Helvetica Neue Light"/>
                <a:sym typeface="Helvetica Neue Light"/>
              </a:defRPr>
            </a:lvl1pPr>
          </a:lstStyle>
          <a:p>
            <a:pPr lvl="0">
              <a:defRPr sz="1800"/>
            </a:pPr>
            <a:r>
              <a:rPr sz="2000"/>
              <a:t>Built-in High Availability</a:t>
            </a:r>
          </a:p>
        </p:txBody>
      </p:sp>
      <p:sp>
        <p:nvSpPr>
          <p:cNvPr id="940" name="Shape 940"/>
          <p:cNvSpPr/>
          <p:nvPr/>
        </p:nvSpPr>
        <p:spPr>
          <a:xfrm>
            <a:off x="690376" y="3250332"/>
            <a:ext cx="3074671" cy="39903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2000">
                <a:solidFill>
                  <a:srgbClr val="000000"/>
                </a:solidFill>
                <a:uFillTx/>
                <a:latin typeface="Helvetica Neue Light"/>
                <a:ea typeface="Helvetica Neue Light"/>
                <a:cs typeface="Helvetica Neue Light"/>
                <a:sym typeface="Helvetica Neue Light"/>
              </a:defRPr>
            </a:lvl1pPr>
          </a:lstStyle>
          <a:p>
            <a:pPr lvl="0">
              <a:defRPr sz="1800"/>
            </a:pPr>
            <a:r>
              <a:rPr sz="2000"/>
              <a:t>Built-in Platform Monitoring</a:t>
            </a:r>
          </a:p>
        </p:txBody>
      </p:sp>
      <p:sp>
        <p:nvSpPr>
          <p:cNvPr id="941" name="Shape 941"/>
          <p:cNvSpPr/>
          <p:nvPr/>
        </p:nvSpPr>
        <p:spPr>
          <a:xfrm>
            <a:off x="719754" y="3813158"/>
            <a:ext cx="2175003" cy="39903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2000">
                <a:solidFill>
                  <a:srgbClr val="000000"/>
                </a:solidFill>
                <a:uFillTx/>
                <a:latin typeface="Helvetica Neue Light"/>
                <a:ea typeface="Helvetica Neue Light"/>
                <a:cs typeface="Helvetica Neue Light"/>
                <a:sym typeface="Helvetica Neue Light"/>
              </a:defRPr>
            </a:lvl1pPr>
          </a:lstStyle>
          <a:p>
            <a:pPr lvl="0">
              <a:defRPr sz="1800"/>
            </a:pPr>
            <a:r>
              <a:rPr sz="2000"/>
              <a:t>Integrated services</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1" nodeType="afterEffect">
                                  <p:stCondLst>
                                    <p:cond delay="0"/>
                                  </p:stCondLst>
                                  <p:iterate>
                                    <p:tmAbs val="0"/>
                                  </p:iterate>
                                  <p:childTnLst>
                                    <p:set>
                                      <p:cBhvr>
                                        <p:cTn id="6" fill="hold"/>
                                        <p:tgtEl>
                                          <p:spTgt spid="877"/>
                                        </p:tgtEl>
                                        <p:attrNameLst>
                                          <p:attrName>style.visibility</p:attrName>
                                        </p:attrNameLst>
                                      </p:cBhvr>
                                      <p:to>
                                        <p:strVal val="visible"/>
                                      </p:to>
                                    </p:set>
                                    <p:animEffect transition="in" filter="wipe(right)">
                                      <p:cBhvr>
                                        <p:cTn id="7" dur="500"/>
                                        <p:tgtEl>
                                          <p:spTgt spid="877"/>
                                        </p:tgtEl>
                                      </p:cBhvr>
                                    </p:animEffect>
                                  </p:childTnLst>
                                </p:cTn>
                              </p:par>
                            </p:childTnLst>
                          </p:cTn>
                        </p:par>
                        <p:par>
                          <p:cTn id="8" fill="hold">
                            <p:stCondLst>
                              <p:cond delay="500"/>
                            </p:stCondLst>
                            <p:childTnLst>
                              <p:par>
                                <p:cTn id="9" presetID="23" presetClass="entr" presetSubtype="32" fill="hold" grpId="2" nodeType="afterEffect">
                                  <p:stCondLst>
                                    <p:cond delay="0"/>
                                  </p:stCondLst>
                                  <p:iterate>
                                    <p:tmAbs val="0"/>
                                  </p:iterate>
                                  <p:childTnLst>
                                    <p:set>
                                      <p:cBhvr>
                                        <p:cTn id="10" fill="hold"/>
                                        <p:tgtEl>
                                          <p:spTgt spid="935"/>
                                        </p:tgtEl>
                                        <p:attrNameLst>
                                          <p:attrName>style.visibility</p:attrName>
                                        </p:attrNameLst>
                                      </p:cBhvr>
                                      <p:to>
                                        <p:strVal val="visible"/>
                                      </p:to>
                                    </p:set>
                                    <p:anim calcmode="lin" valueType="num">
                                      <p:cBhvr>
                                        <p:cTn id="11" dur="300" fill="hold"/>
                                        <p:tgtEl>
                                          <p:spTgt spid="935"/>
                                        </p:tgtEl>
                                        <p:attrNameLst>
                                          <p:attrName>ppt_w</p:attrName>
                                        </p:attrNameLst>
                                      </p:cBhvr>
                                      <p:tavLst>
                                        <p:tav tm="0">
                                          <p:val>
                                            <p:fltVal val="0"/>
                                          </p:val>
                                        </p:tav>
                                        <p:tav tm="100000">
                                          <p:val>
                                            <p:strVal val="#ppt_w"/>
                                          </p:val>
                                        </p:tav>
                                      </p:tavLst>
                                    </p:anim>
                                    <p:anim calcmode="lin" valueType="num">
                                      <p:cBhvr>
                                        <p:cTn id="12" dur="300" fill="hold"/>
                                        <p:tgtEl>
                                          <p:spTgt spid="935"/>
                                        </p:tgtEl>
                                        <p:attrNameLst>
                                          <p:attrName>ppt_h</p:attrName>
                                        </p:attrNameLst>
                                      </p:cBhvr>
                                      <p:tavLst>
                                        <p:tav tm="0">
                                          <p:val>
                                            <p:fltVal val="0"/>
                                          </p:val>
                                        </p:tav>
                                        <p:tav tm="100000">
                                          <p:val>
                                            <p:strVal val="#ppt_h"/>
                                          </p:val>
                                        </p:tav>
                                      </p:tavLst>
                                    </p:anim>
                                  </p:childTnLst>
                                </p:cTn>
                              </p:par>
                            </p:childTnLst>
                          </p:cTn>
                        </p:par>
                        <p:par>
                          <p:cTn id="13" fill="hold">
                            <p:stCondLst>
                              <p:cond delay="800"/>
                            </p:stCondLst>
                            <p:childTnLst>
                              <p:par>
                                <p:cTn id="14" presetID="23" presetClass="entr" presetSubtype="32" fill="hold" grpId="3" nodeType="afterEffect">
                                  <p:stCondLst>
                                    <p:cond delay="0"/>
                                  </p:stCondLst>
                                  <p:iterate>
                                    <p:tmAbs val="0"/>
                                  </p:iterate>
                                  <p:childTnLst>
                                    <p:set>
                                      <p:cBhvr>
                                        <p:cTn id="15" fill="hold"/>
                                        <p:tgtEl>
                                          <p:spTgt spid="936"/>
                                        </p:tgtEl>
                                        <p:attrNameLst>
                                          <p:attrName>style.visibility</p:attrName>
                                        </p:attrNameLst>
                                      </p:cBhvr>
                                      <p:to>
                                        <p:strVal val="visible"/>
                                      </p:to>
                                    </p:set>
                                    <p:anim calcmode="lin" valueType="num">
                                      <p:cBhvr>
                                        <p:cTn id="16" dur="300" fill="hold"/>
                                        <p:tgtEl>
                                          <p:spTgt spid="936"/>
                                        </p:tgtEl>
                                        <p:attrNameLst>
                                          <p:attrName>ppt_w</p:attrName>
                                        </p:attrNameLst>
                                      </p:cBhvr>
                                      <p:tavLst>
                                        <p:tav tm="0">
                                          <p:val>
                                            <p:fltVal val="0"/>
                                          </p:val>
                                        </p:tav>
                                        <p:tav tm="100000">
                                          <p:val>
                                            <p:strVal val="#ppt_w"/>
                                          </p:val>
                                        </p:tav>
                                      </p:tavLst>
                                    </p:anim>
                                    <p:anim calcmode="lin" valueType="num">
                                      <p:cBhvr>
                                        <p:cTn id="17" dur="300" fill="hold"/>
                                        <p:tgtEl>
                                          <p:spTgt spid="936"/>
                                        </p:tgtEl>
                                        <p:attrNameLst>
                                          <p:attrName>ppt_h</p:attrName>
                                        </p:attrNameLst>
                                      </p:cBhvr>
                                      <p:tavLst>
                                        <p:tav tm="0">
                                          <p:val>
                                            <p:fltVal val="0"/>
                                          </p:val>
                                        </p:tav>
                                        <p:tav tm="100000">
                                          <p:val>
                                            <p:strVal val="#ppt_h"/>
                                          </p:val>
                                        </p:tav>
                                      </p:tavLst>
                                    </p:anim>
                                  </p:childTnLst>
                                </p:cTn>
                              </p:par>
                            </p:childTnLst>
                          </p:cTn>
                        </p:par>
                        <p:par>
                          <p:cTn id="18" fill="hold">
                            <p:stCondLst>
                              <p:cond delay="1100"/>
                            </p:stCondLst>
                            <p:childTnLst>
                              <p:par>
                                <p:cTn id="19" presetID="23" presetClass="entr" presetSubtype="32" fill="hold" grpId="4" nodeType="afterEffect">
                                  <p:stCondLst>
                                    <p:cond delay="0"/>
                                  </p:stCondLst>
                                  <p:iterate>
                                    <p:tmAbs val="0"/>
                                  </p:iterate>
                                  <p:childTnLst>
                                    <p:set>
                                      <p:cBhvr>
                                        <p:cTn id="20" fill="hold"/>
                                        <p:tgtEl>
                                          <p:spTgt spid="937"/>
                                        </p:tgtEl>
                                        <p:attrNameLst>
                                          <p:attrName>style.visibility</p:attrName>
                                        </p:attrNameLst>
                                      </p:cBhvr>
                                      <p:to>
                                        <p:strVal val="visible"/>
                                      </p:to>
                                    </p:set>
                                    <p:anim calcmode="lin" valueType="num">
                                      <p:cBhvr>
                                        <p:cTn id="21" dur="300" fill="hold"/>
                                        <p:tgtEl>
                                          <p:spTgt spid="937"/>
                                        </p:tgtEl>
                                        <p:attrNameLst>
                                          <p:attrName>ppt_w</p:attrName>
                                        </p:attrNameLst>
                                      </p:cBhvr>
                                      <p:tavLst>
                                        <p:tav tm="0">
                                          <p:val>
                                            <p:fltVal val="0"/>
                                          </p:val>
                                        </p:tav>
                                        <p:tav tm="100000">
                                          <p:val>
                                            <p:strVal val="#ppt_w"/>
                                          </p:val>
                                        </p:tav>
                                      </p:tavLst>
                                    </p:anim>
                                    <p:anim calcmode="lin" valueType="num">
                                      <p:cBhvr>
                                        <p:cTn id="22" dur="300" fill="hold"/>
                                        <p:tgtEl>
                                          <p:spTgt spid="937"/>
                                        </p:tgtEl>
                                        <p:attrNameLst>
                                          <p:attrName>ppt_h</p:attrName>
                                        </p:attrNameLst>
                                      </p:cBhvr>
                                      <p:tavLst>
                                        <p:tav tm="0">
                                          <p:val>
                                            <p:fltVal val="0"/>
                                          </p:val>
                                        </p:tav>
                                        <p:tav tm="100000">
                                          <p:val>
                                            <p:strVal val="#ppt_h"/>
                                          </p:val>
                                        </p:tav>
                                      </p:tavLst>
                                    </p:anim>
                                  </p:childTnLst>
                                </p:cTn>
                              </p:par>
                            </p:childTnLst>
                          </p:cTn>
                        </p:par>
                        <p:par>
                          <p:cTn id="23" fill="hold">
                            <p:stCondLst>
                              <p:cond delay="1400"/>
                            </p:stCondLst>
                            <p:childTnLst>
                              <p:par>
                                <p:cTn id="24" presetID="23" presetClass="entr" presetSubtype="32" fill="hold" grpId="5" nodeType="afterEffect">
                                  <p:stCondLst>
                                    <p:cond delay="0"/>
                                  </p:stCondLst>
                                  <p:iterate>
                                    <p:tmAbs val="0"/>
                                  </p:iterate>
                                  <p:childTnLst>
                                    <p:set>
                                      <p:cBhvr>
                                        <p:cTn id="25" fill="hold"/>
                                        <p:tgtEl>
                                          <p:spTgt spid="938"/>
                                        </p:tgtEl>
                                        <p:attrNameLst>
                                          <p:attrName>style.visibility</p:attrName>
                                        </p:attrNameLst>
                                      </p:cBhvr>
                                      <p:to>
                                        <p:strVal val="visible"/>
                                      </p:to>
                                    </p:set>
                                    <p:anim calcmode="lin" valueType="num">
                                      <p:cBhvr>
                                        <p:cTn id="26" dur="300" fill="hold"/>
                                        <p:tgtEl>
                                          <p:spTgt spid="938"/>
                                        </p:tgtEl>
                                        <p:attrNameLst>
                                          <p:attrName>ppt_w</p:attrName>
                                        </p:attrNameLst>
                                      </p:cBhvr>
                                      <p:tavLst>
                                        <p:tav tm="0">
                                          <p:val>
                                            <p:fltVal val="0"/>
                                          </p:val>
                                        </p:tav>
                                        <p:tav tm="100000">
                                          <p:val>
                                            <p:strVal val="#ppt_w"/>
                                          </p:val>
                                        </p:tav>
                                      </p:tavLst>
                                    </p:anim>
                                    <p:anim calcmode="lin" valueType="num">
                                      <p:cBhvr>
                                        <p:cTn id="27" dur="300" fill="hold"/>
                                        <p:tgtEl>
                                          <p:spTgt spid="938"/>
                                        </p:tgtEl>
                                        <p:attrNameLst>
                                          <p:attrName>ppt_h</p:attrName>
                                        </p:attrNameLst>
                                      </p:cBhvr>
                                      <p:tavLst>
                                        <p:tav tm="0">
                                          <p:val>
                                            <p:fltVal val="0"/>
                                          </p:val>
                                        </p:tav>
                                        <p:tav tm="100000">
                                          <p:val>
                                            <p:strVal val="#ppt_h"/>
                                          </p:val>
                                        </p:tav>
                                      </p:tavLst>
                                    </p:anim>
                                  </p:childTnLst>
                                </p:cTn>
                              </p:par>
                            </p:childTnLst>
                          </p:cTn>
                        </p:par>
                        <p:par>
                          <p:cTn id="28" fill="hold">
                            <p:stCondLst>
                              <p:cond delay="1700"/>
                            </p:stCondLst>
                            <p:childTnLst>
                              <p:par>
                                <p:cTn id="29" presetID="23" presetClass="entr" presetSubtype="32" fill="hold" grpId="6" nodeType="afterEffect">
                                  <p:stCondLst>
                                    <p:cond delay="0"/>
                                  </p:stCondLst>
                                  <p:iterate>
                                    <p:tmAbs val="0"/>
                                  </p:iterate>
                                  <p:childTnLst>
                                    <p:set>
                                      <p:cBhvr>
                                        <p:cTn id="30" fill="hold"/>
                                        <p:tgtEl>
                                          <p:spTgt spid="939"/>
                                        </p:tgtEl>
                                        <p:attrNameLst>
                                          <p:attrName>style.visibility</p:attrName>
                                        </p:attrNameLst>
                                      </p:cBhvr>
                                      <p:to>
                                        <p:strVal val="visible"/>
                                      </p:to>
                                    </p:set>
                                    <p:anim calcmode="lin" valueType="num">
                                      <p:cBhvr>
                                        <p:cTn id="31" dur="300" fill="hold"/>
                                        <p:tgtEl>
                                          <p:spTgt spid="939"/>
                                        </p:tgtEl>
                                        <p:attrNameLst>
                                          <p:attrName>ppt_w</p:attrName>
                                        </p:attrNameLst>
                                      </p:cBhvr>
                                      <p:tavLst>
                                        <p:tav tm="0">
                                          <p:val>
                                            <p:fltVal val="0"/>
                                          </p:val>
                                        </p:tav>
                                        <p:tav tm="100000">
                                          <p:val>
                                            <p:strVal val="#ppt_w"/>
                                          </p:val>
                                        </p:tav>
                                      </p:tavLst>
                                    </p:anim>
                                    <p:anim calcmode="lin" valueType="num">
                                      <p:cBhvr>
                                        <p:cTn id="32" dur="300" fill="hold"/>
                                        <p:tgtEl>
                                          <p:spTgt spid="939"/>
                                        </p:tgtEl>
                                        <p:attrNameLst>
                                          <p:attrName>ppt_h</p:attrName>
                                        </p:attrNameLst>
                                      </p:cBhvr>
                                      <p:tavLst>
                                        <p:tav tm="0">
                                          <p:val>
                                            <p:fltVal val="0"/>
                                          </p:val>
                                        </p:tav>
                                        <p:tav tm="100000">
                                          <p:val>
                                            <p:strVal val="#ppt_h"/>
                                          </p:val>
                                        </p:tav>
                                      </p:tavLst>
                                    </p:anim>
                                  </p:childTnLst>
                                </p:cTn>
                              </p:par>
                            </p:childTnLst>
                          </p:cTn>
                        </p:par>
                        <p:par>
                          <p:cTn id="33" fill="hold">
                            <p:stCondLst>
                              <p:cond delay="2000"/>
                            </p:stCondLst>
                            <p:childTnLst>
                              <p:par>
                                <p:cTn id="34" presetID="23" presetClass="entr" presetSubtype="32" fill="hold" grpId="7" nodeType="afterEffect">
                                  <p:stCondLst>
                                    <p:cond delay="0"/>
                                  </p:stCondLst>
                                  <p:iterate>
                                    <p:tmAbs val="0"/>
                                  </p:iterate>
                                  <p:childTnLst>
                                    <p:set>
                                      <p:cBhvr>
                                        <p:cTn id="35" fill="hold"/>
                                        <p:tgtEl>
                                          <p:spTgt spid="940"/>
                                        </p:tgtEl>
                                        <p:attrNameLst>
                                          <p:attrName>style.visibility</p:attrName>
                                        </p:attrNameLst>
                                      </p:cBhvr>
                                      <p:to>
                                        <p:strVal val="visible"/>
                                      </p:to>
                                    </p:set>
                                    <p:anim calcmode="lin" valueType="num">
                                      <p:cBhvr>
                                        <p:cTn id="36" dur="300" fill="hold"/>
                                        <p:tgtEl>
                                          <p:spTgt spid="940"/>
                                        </p:tgtEl>
                                        <p:attrNameLst>
                                          <p:attrName>ppt_w</p:attrName>
                                        </p:attrNameLst>
                                      </p:cBhvr>
                                      <p:tavLst>
                                        <p:tav tm="0">
                                          <p:val>
                                            <p:fltVal val="0"/>
                                          </p:val>
                                        </p:tav>
                                        <p:tav tm="100000">
                                          <p:val>
                                            <p:strVal val="#ppt_w"/>
                                          </p:val>
                                        </p:tav>
                                      </p:tavLst>
                                    </p:anim>
                                    <p:anim calcmode="lin" valueType="num">
                                      <p:cBhvr>
                                        <p:cTn id="37" dur="300" fill="hold"/>
                                        <p:tgtEl>
                                          <p:spTgt spid="940"/>
                                        </p:tgtEl>
                                        <p:attrNameLst>
                                          <p:attrName>ppt_h</p:attrName>
                                        </p:attrNameLst>
                                      </p:cBhvr>
                                      <p:tavLst>
                                        <p:tav tm="0">
                                          <p:val>
                                            <p:fltVal val="0"/>
                                          </p:val>
                                        </p:tav>
                                        <p:tav tm="100000">
                                          <p:val>
                                            <p:strVal val="#ppt_h"/>
                                          </p:val>
                                        </p:tav>
                                      </p:tavLst>
                                    </p:anim>
                                  </p:childTnLst>
                                </p:cTn>
                              </p:par>
                            </p:childTnLst>
                          </p:cTn>
                        </p:par>
                        <p:par>
                          <p:cTn id="38" fill="hold">
                            <p:stCondLst>
                              <p:cond delay="2300"/>
                            </p:stCondLst>
                            <p:childTnLst>
                              <p:par>
                                <p:cTn id="39" presetID="23" presetClass="entr" presetSubtype="32" fill="hold" grpId="8" nodeType="afterEffect">
                                  <p:stCondLst>
                                    <p:cond delay="0"/>
                                  </p:stCondLst>
                                  <p:iterate>
                                    <p:tmAbs val="0"/>
                                  </p:iterate>
                                  <p:childTnLst>
                                    <p:set>
                                      <p:cBhvr>
                                        <p:cTn id="40" fill="hold"/>
                                        <p:tgtEl>
                                          <p:spTgt spid="941"/>
                                        </p:tgtEl>
                                        <p:attrNameLst>
                                          <p:attrName>style.visibility</p:attrName>
                                        </p:attrNameLst>
                                      </p:cBhvr>
                                      <p:to>
                                        <p:strVal val="visible"/>
                                      </p:to>
                                    </p:set>
                                    <p:anim calcmode="lin" valueType="num">
                                      <p:cBhvr>
                                        <p:cTn id="41" dur="300" fill="hold"/>
                                        <p:tgtEl>
                                          <p:spTgt spid="941"/>
                                        </p:tgtEl>
                                        <p:attrNameLst>
                                          <p:attrName>ppt_w</p:attrName>
                                        </p:attrNameLst>
                                      </p:cBhvr>
                                      <p:tavLst>
                                        <p:tav tm="0">
                                          <p:val>
                                            <p:fltVal val="0"/>
                                          </p:val>
                                        </p:tav>
                                        <p:tav tm="100000">
                                          <p:val>
                                            <p:strVal val="#ppt_w"/>
                                          </p:val>
                                        </p:tav>
                                      </p:tavLst>
                                    </p:anim>
                                    <p:anim calcmode="lin" valueType="num">
                                      <p:cBhvr>
                                        <p:cTn id="42" dur="300" fill="hold"/>
                                        <p:tgtEl>
                                          <p:spTgt spid="941"/>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7" grpId="1" animBg="1" advAuto="0"/>
      <p:bldP spid="935" grpId="2" animBg="1" advAuto="0"/>
      <p:bldP spid="936" grpId="3" animBg="1" advAuto="0"/>
      <p:bldP spid="937" grpId="4" animBg="1" advAuto="0"/>
      <p:bldP spid="938" grpId="5" animBg="1" advAuto="0"/>
      <p:bldP spid="939" grpId="6" animBg="1" advAuto="0"/>
      <p:bldP spid="940" grpId="7" animBg="1" advAuto="0"/>
      <p:bldP spid="941" grpId="8" animBg="1" advAuto="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1" name="Shape 961"/>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31</a:t>
            </a:fld>
            <a:endParaRPr sz="800">
              <a:solidFill>
                <a:srgbClr val="808080"/>
              </a:solidFill>
              <a:uFill>
                <a:solidFill>
                  <a:srgbClr val="808080"/>
                </a:solidFill>
              </a:uFill>
            </a:endParaRPr>
          </a:p>
        </p:txBody>
      </p:sp>
      <p:sp>
        <p:nvSpPr>
          <p:cNvPr id="962" name="Shape 962"/>
          <p:cNvSpPr/>
          <p:nvPr/>
        </p:nvSpPr>
        <p:spPr>
          <a:xfrm>
            <a:off x="22893" y="1065775"/>
            <a:ext cx="2455402" cy="3451445"/>
          </a:xfrm>
          <a:prstGeom prst="roundRect">
            <a:avLst>
              <a:gd name="adj" fmla="val 4969"/>
            </a:avLst>
          </a:prstGeom>
          <a:gradFill>
            <a:gsLst>
              <a:gs pos="0">
                <a:srgbClr val="DDDDDD">
                  <a:alpha val="73921"/>
                </a:srgbClr>
              </a:gs>
              <a:gs pos="100000">
                <a:srgbClr val="FFFFFF">
                  <a:alpha val="73921"/>
                </a:srgbClr>
              </a:gs>
            </a:gsLst>
            <a:lin ang="20987188"/>
          </a:gradFill>
          <a:ln w="12700">
            <a:miter lim="400000"/>
          </a:ln>
        </p:spPr>
        <p:txBody>
          <a:bodyPr lIns="50800" tIns="50800" rIns="50800" bIns="50800" anchor="ctr"/>
          <a:lstStyle/>
          <a:p>
            <a:pPr lvl="0" algn="ctr" defTabSz="825500">
              <a:defRPr sz="3200">
                <a:solidFill>
                  <a:srgbClr val="FFFFFF"/>
                </a:solidFill>
                <a:uFillTx/>
                <a:latin typeface="Helvetica Light"/>
                <a:ea typeface="Helvetica Light"/>
                <a:cs typeface="Helvetica Light"/>
                <a:sym typeface="Helvetica Light"/>
              </a:defRPr>
            </a:pPr>
            <a:endParaRPr/>
          </a:p>
        </p:txBody>
      </p:sp>
      <p:sp>
        <p:nvSpPr>
          <p:cNvPr id="963" name="Shape 963"/>
          <p:cNvSpPr>
            <a:spLocks noGrp="1"/>
          </p:cNvSpPr>
          <p:nvPr>
            <p:ph type="title" idx="4294967295"/>
          </p:nvPr>
        </p:nvSpPr>
        <p:spPr>
          <a:xfrm>
            <a:off x="371715" y="249538"/>
            <a:ext cx="8410576" cy="533401"/>
          </a:xfrm>
          <a:prstGeom prst="rect">
            <a:avLst/>
          </a:prstGeom>
        </p:spPr>
        <p:txBody>
          <a:bodyPr/>
          <a:lstStyle>
            <a:lvl1pPr>
              <a:lnSpc>
                <a:spcPct val="100000"/>
              </a:lnSpc>
              <a:defRPr>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sz="3200">
                <a:solidFill>
                  <a:srgbClr val="29756E"/>
                </a:solidFill>
                <a:uFill>
                  <a:solidFill>
                    <a:srgbClr val="2C95DD"/>
                  </a:solidFill>
                </a:uFill>
              </a:rPr>
              <a:t>Ops Manager + BOSH</a:t>
            </a:r>
          </a:p>
        </p:txBody>
      </p:sp>
      <p:sp>
        <p:nvSpPr>
          <p:cNvPr id="964" name="Shape 964"/>
          <p:cNvSpPr/>
          <p:nvPr/>
        </p:nvSpPr>
        <p:spPr>
          <a:xfrm>
            <a:off x="3093415" y="1080848"/>
            <a:ext cx="3586426" cy="3421299"/>
          </a:xfrm>
          <a:prstGeom prst="roundRect">
            <a:avLst>
              <a:gd name="adj" fmla="val 1485"/>
            </a:avLst>
          </a:prstGeom>
          <a:ln w="25400">
            <a:solidFill>
              <a:srgbClr val="29756E"/>
            </a:solidFill>
            <a:round/>
          </a:ln>
        </p:spPr>
        <p:txBody>
          <a:bodyPr lIns="0" tIns="0" rIns="0" bIns="0" anchor="ctr"/>
          <a:lstStyle/>
          <a:p>
            <a:pPr lvl="0"/>
            <a:endParaRPr/>
          </a:p>
        </p:txBody>
      </p:sp>
      <p:sp>
        <p:nvSpPr>
          <p:cNvPr id="1024" name="Shape 1024"/>
          <p:cNvSpPr/>
          <p:nvPr/>
        </p:nvSpPr>
        <p:spPr>
          <a:xfrm>
            <a:off x="3120239" y="2231654"/>
            <a:ext cx="1580912" cy="325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14400"/>
                  <a:pt x="14400" y="7200"/>
                  <a:pt x="21600" y="0"/>
                </a:cubicBezTo>
              </a:path>
            </a:pathLst>
          </a:custGeom>
          <a:ln w="19050">
            <a:solidFill>
              <a:srgbClr val="535353"/>
            </a:solidFill>
            <a:tailEnd type="triangle"/>
          </a:ln>
        </p:spPr>
        <p:txBody>
          <a:bodyPr/>
          <a:lstStyle/>
          <a:p>
            <a:pPr lvl="0"/>
            <a:endParaRPr/>
          </a:p>
        </p:txBody>
      </p:sp>
      <p:sp>
        <p:nvSpPr>
          <p:cNvPr id="966" name="Shape 966"/>
          <p:cNvSpPr/>
          <p:nvPr/>
        </p:nvSpPr>
        <p:spPr>
          <a:xfrm flipV="1">
            <a:off x="4529886" y="2419053"/>
            <a:ext cx="202248" cy="202248"/>
          </a:xfrm>
          <a:prstGeom prst="line">
            <a:avLst/>
          </a:prstGeom>
          <a:ln w="19050">
            <a:solidFill>
              <a:srgbClr val="535353"/>
            </a:solidFill>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967" name="Shape 967"/>
          <p:cNvSpPr/>
          <p:nvPr/>
        </p:nvSpPr>
        <p:spPr>
          <a:xfrm>
            <a:off x="4525596" y="1863592"/>
            <a:ext cx="193360" cy="193360"/>
          </a:xfrm>
          <a:prstGeom prst="line">
            <a:avLst/>
          </a:prstGeom>
          <a:ln w="19050">
            <a:solidFill>
              <a:srgbClr val="535353"/>
            </a:solidFill>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968" name="Shape 968"/>
          <p:cNvSpPr/>
          <p:nvPr/>
        </p:nvSpPr>
        <p:spPr>
          <a:xfrm>
            <a:off x="3202374" y="2512456"/>
            <a:ext cx="1451970" cy="387176"/>
          </a:xfrm>
          <a:prstGeom prst="roundRect">
            <a:avLst>
              <a:gd name="adj" fmla="val 13038"/>
            </a:avLst>
          </a:prstGeom>
          <a:solidFill>
            <a:srgbClr val="545454"/>
          </a:solidFill>
          <a:ln w="3175">
            <a:miter lim="400000"/>
          </a:ln>
          <a:extLst>
            <a:ext uri="{C572A759-6A51-4108-AA02-DFA0A04FC94B}">
              <ma14:wrappingTextBoxFlag xmlns:ma14="http://schemas.microsoft.com/office/mac/drawingml/2011/main" val="1"/>
            </a:ext>
          </a:extLst>
        </p:spPr>
        <p:txBody>
          <a:bodyPr lIns="0" tIns="0" rIns="0" bIns="0" anchor="ctr"/>
          <a:lstStyle>
            <a:lvl1pPr>
              <a:defRPr sz="1600">
                <a:solidFill>
                  <a:srgbClr val="FFFFFF"/>
                </a:solidFill>
                <a:latin typeface="Avenir Next"/>
                <a:ea typeface="Avenir Next"/>
                <a:cs typeface="Avenir Next"/>
                <a:sym typeface="Avenir Next"/>
              </a:defRPr>
            </a:lvl1pPr>
          </a:lstStyle>
          <a:p>
            <a:pPr lvl="0">
              <a:defRPr sz="1800">
                <a:solidFill>
                  <a:srgbClr val="000000"/>
                </a:solidFill>
                <a:uFillTx/>
              </a:defRPr>
            </a:pPr>
            <a:r>
              <a:rPr sz="1600">
                <a:solidFill>
                  <a:srgbClr val="FFFFFF"/>
                </a:solidFill>
                <a:uFill>
                  <a:solidFill>
                    <a:srgbClr val="4D4D4D"/>
                  </a:solidFill>
                </a:uFill>
              </a:rPr>
              <a:t>        Blobstore</a:t>
            </a:r>
          </a:p>
        </p:txBody>
      </p:sp>
      <p:sp>
        <p:nvSpPr>
          <p:cNvPr id="969" name="Shape 969"/>
          <p:cNvSpPr/>
          <p:nvPr/>
        </p:nvSpPr>
        <p:spPr>
          <a:xfrm>
            <a:off x="3252005" y="2598185"/>
            <a:ext cx="206830" cy="215719"/>
          </a:xfrm>
          <a:custGeom>
            <a:avLst/>
            <a:gdLst/>
            <a:ahLst/>
            <a:cxnLst>
              <a:cxn ang="0">
                <a:pos x="wd2" y="hd2"/>
              </a:cxn>
              <a:cxn ang="5400000">
                <a:pos x="wd2" y="hd2"/>
              </a:cxn>
              <a:cxn ang="10800000">
                <a:pos x="wd2" y="hd2"/>
              </a:cxn>
              <a:cxn ang="16200000">
                <a:pos x="wd2" y="hd2"/>
              </a:cxn>
            </a:cxnLst>
            <a:rect l="0" t="0" r="r" b="b"/>
            <a:pathLst>
              <a:path w="21600" h="21600" extrusionOk="0">
                <a:moveTo>
                  <a:pt x="0" y="12228"/>
                </a:moveTo>
                <a:cubicBezTo>
                  <a:pt x="0" y="13862"/>
                  <a:pt x="4835" y="15186"/>
                  <a:pt x="10800" y="15186"/>
                </a:cubicBezTo>
                <a:cubicBezTo>
                  <a:pt x="16765" y="15186"/>
                  <a:pt x="21600" y="13862"/>
                  <a:pt x="21600" y="12228"/>
                </a:cubicBezTo>
                <a:lnTo>
                  <a:pt x="21600" y="18660"/>
                </a:lnTo>
                <a:lnTo>
                  <a:pt x="21593" y="18660"/>
                </a:lnTo>
                <a:cubicBezTo>
                  <a:pt x="21563" y="20285"/>
                  <a:pt x="16742" y="21600"/>
                  <a:pt x="10800" y="21600"/>
                </a:cubicBezTo>
                <a:cubicBezTo>
                  <a:pt x="4858" y="21600"/>
                  <a:pt x="37" y="20285"/>
                  <a:pt x="7" y="18660"/>
                </a:cubicBezTo>
                <a:lnTo>
                  <a:pt x="0" y="18660"/>
                </a:lnTo>
                <a:lnTo>
                  <a:pt x="0" y="18641"/>
                </a:lnTo>
                <a:close/>
                <a:moveTo>
                  <a:pt x="0" y="4106"/>
                </a:moveTo>
                <a:cubicBezTo>
                  <a:pt x="0" y="5740"/>
                  <a:pt x="4835" y="7065"/>
                  <a:pt x="10800" y="7065"/>
                </a:cubicBezTo>
                <a:cubicBezTo>
                  <a:pt x="16765" y="7065"/>
                  <a:pt x="21600" y="5740"/>
                  <a:pt x="21600" y="4106"/>
                </a:cubicBezTo>
                <a:lnTo>
                  <a:pt x="21600" y="10538"/>
                </a:lnTo>
                <a:lnTo>
                  <a:pt x="21593" y="10538"/>
                </a:lnTo>
                <a:cubicBezTo>
                  <a:pt x="21563" y="12164"/>
                  <a:pt x="16742" y="13478"/>
                  <a:pt x="10800" y="13478"/>
                </a:cubicBezTo>
                <a:cubicBezTo>
                  <a:pt x="4858" y="13478"/>
                  <a:pt x="37" y="12164"/>
                  <a:pt x="7" y="10538"/>
                </a:cubicBezTo>
                <a:lnTo>
                  <a:pt x="0" y="10538"/>
                </a:lnTo>
                <a:lnTo>
                  <a:pt x="0" y="10520"/>
                </a:lnTo>
                <a:close/>
                <a:moveTo>
                  <a:pt x="10800" y="0"/>
                </a:moveTo>
                <a:cubicBezTo>
                  <a:pt x="16437" y="0"/>
                  <a:pt x="21006" y="1252"/>
                  <a:pt x="21006" y="2796"/>
                </a:cubicBezTo>
                <a:cubicBezTo>
                  <a:pt x="21006" y="4340"/>
                  <a:pt x="16437" y="5592"/>
                  <a:pt x="10800" y="5592"/>
                </a:cubicBezTo>
                <a:cubicBezTo>
                  <a:pt x="5163" y="5592"/>
                  <a:pt x="594" y="4340"/>
                  <a:pt x="594" y="2796"/>
                </a:cubicBezTo>
                <a:cubicBezTo>
                  <a:pt x="594" y="1252"/>
                  <a:pt x="5163" y="0"/>
                  <a:pt x="10800" y="0"/>
                </a:cubicBezTo>
                <a:close/>
              </a:path>
            </a:pathLst>
          </a:custGeom>
          <a:solidFill>
            <a:srgbClr val="FFFFFF"/>
          </a:solidFill>
          <a:ln w="12700">
            <a:miter lim="400000"/>
            <a:tailEnd type="triangle"/>
          </a:ln>
        </p:spPr>
        <p:txBody>
          <a:bodyPr lIns="0" tIns="0" rIns="0" bIns="0" anchor="ctr"/>
          <a:lstStyle/>
          <a:p>
            <a:pPr lvl="0" algn="ctr">
              <a:defRPr>
                <a:solidFill>
                  <a:srgbClr val="FFFFFF"/>
                </a:solidFill>
                <a:uFillTx/>
              </a:defRPr>
            </a:pPr>
            <a:endParaRPr/>
          </a:p>
        </p:txBody>
      </p:sp>
      <p:pic>
        <p:nvPicPr>
          <p:cNvPr id="970" name="droppedImage.png"/>
          <p:cNvPicPr/>
          <p:nvPr/>
        </p:nvPicPr>
        <p:blipFill>
          <a:blip r:embed="rId2">
            <a:extLst/>
          </a:blip>
          <a:srcRect l="3267" t="13725" r="13071" b="40958"/>
          <a:stretch>
            <a:fillRect/>
          </a:stretch>
        </p:blipFill>
        <p:spPr>
          <a:xfrm>
            <a:off x="5535236" y="1106714"/>
            <a:ext cx="1023765" cy="554540"/>
          </a:xfrm>
          <a:prstGeom prst="rect">
            <a:avLst/>
          </a:prstGeom>
          <a:ln w="3175">
            <a:miter lim="400000"/>
          </a:ln>
          <a:effectLst>
            <a:outerShdw blurRad="127000" dist="76200" dir="2700000" rotWithShape="0">
              <a:srgbClr val="000000">
                <a:alpha val="75000"/>
              </a:srgbClr>
            </a:outerShdw>
          </a:effectLst>
        </p:spPr>
      </p:pic>
      <p:sp>
        <p:nvSpPr>
          <p:cNvPr id="971" name="Shape 971"/>
          <p:cNvSpPr/>
          <p:nvPr/>
        </p:nvSpPr>
        <p:spPr>
          <a:xfrm>
            <a:off x="5778094" y="1599260"/>
            <a:ext cx="666599" cy="37084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600">
                <a:solidFill>
                  <a:srgbClr val="535353"/>
                </a:solidFill>
                <a:latin typeface="Avenir Next"/>
                <a:ea typeface="Avenir Next"/>
                <a:cs typeface="Avenir Next"/>
                <a:sym typeface="Avenir Next"/>
              </a:defRPr>
            </a:lvl1pPr>
          </a:lstStyle>
          <a:p>
            <a:pPr lvl="0">
              <a:defRPr sz="1800">
                <a:solidFill>
                  <a:srgbClr val="000000"/>
                </a:solidFill>
                <a:uFillTx/>
              </a:defRPr>
            </a:pPr>
            <a:r>
              <a:rPr sz="1600">
                <a:solidFill>
                  <a:srgbClr val="535353"/>
                </a:solidFill>
                <a:uFill>
                  <a:solidFill>
                    <a:srgbClr val="4D4D4D"/>
                  </a:solidFill>
                </a:uFill>
              </a:rPr>
              <a:t>BOSH</a:t>
            </a:r>
          </a:p>
        </p:txBody>
      </p:sp>
      <p:sp>
        <p:nvSpPr>
          <p:cNvPr id="972" name="Shape 972"/>
          <p:cNvSpPr/>
          <p:nvPr/>
        </p:nvSpPr>
        <p:spPr>
          <a:xfrm>
            <a:off x="3202374" y="3519141"/>
            <a:ext cx="1303646" cy="631429"/>
          </a:xfrm>
          <a:prstGeom prst="roundRect">
            <a:avLst>
              <a:gd name="adj" fmla="val 7994"/>
            </a:avLst>
          </a:prstGeom>
          <a:solidFill>
            <a:srgbClr val="29756E"/>
          </a:solidFill>
          <a:ln w="3175">
            <a:miter lim="400000"/>
          </a:ln>
          <a:extLst>
            <a:ext uri="{C572A759-6A51-4108-AA02-DFA0A04FC94B}">
              <ma14:wrappingTextBoxFlag xmlns:ma14="http://schemas.microsoft.com/office/mac/drawingml/2011/main" val="1"/>
            </a:ext>
          </a:extLst>
        </p:spPr>
        <p:txBody>
          <a:bodyPr lIns="0" tIns="0" rIns="0" bIns="0" anchor="ctr"/>
          <a:lstStyle/>
          <a:p>
            <a:pPr lvl="0">
              <a:defRPr>
                <a:solidFill>
                  <a:srgbClr val="000000"/>
                </a:solidFill>
                <a:uFillTx/>
              </a:defRPr>
            </a:pPr>
            <a:r>
              <a:rPr sz="1600">
                <a:solidFill>
                  <a:srgbClr val="FFFFFF"/>
                </a:solidFill>
                <a:uFill>
                  <a:solidFill>
                    <a:srgbClr val="4D4D4D"/>
                  </a:solidFill>
                </a:uFill>
                <a:latin typeface="Avenir Next"/>
                <a:ea typeface="Avenir Next"/>
                <a:cs typeface="Avenir Next"/>
                <a:sym typeface="Avenir Next"/>
              </a:rPr>
              <a:t>        Health </a:t>
            </a:r>
          </a:p>
          <a:p>
            <a:pPr lvl="0">
              <a:defRPr>
                <a:solidFill>
                  <a:srgbClr val="000000"/>
                </a:solidFill>
                <a:uFillTx/>
              </a:defRPr>
            </a:pPr>
            <a:r>
              <a:rPr sz="1600">
                <a:solidFill>
                  <a:srgbClr val="FFFFFF"/>
                </a:solidFill>
                <a:uFill>
                  <a:solidFill>
                    <a:srgbClr val="4D4D4D"/>
                  </a:solidFill>
                </a:uFill>
                <a:latin typeface="Avenir Next"/>
                <a:ea typeface="Avenir Next"/>
                <a:cs typeface="Avenir Next"/>
                <a:sym typeface="Avenir Next"/>
              </a:rPr>
              <a:t>        Monitor</a:t>
            </a:r>
          </a:p>
        </p:txBody>
      </p:sp>
      <p:pic>
        <p:nvPicPr>
          <p:cNvPr id="973" name="pasted-image.pdf"/>
          <p:cNvPicPr/>
          <p:nvPr/>
        </p:nvPicPr>
        <p:blipFill>
          <a:blip r:embed="rId3">
            <a:extLst/>
          </a:blip>
          <a:stretch>
            <a:fillRect/>
          </a:stretch>
        </p:blipFill>
        <p:spPr>
          <a:xfrm>
            <a:off x="3302503" y="3649651"/>
            <a:ext cx="241301" cy="227107"/>
          </a:xfrm>
          <a:prstGeom prst="rect">
            <a:avLst/>
          </a:prstGeom>
          <a:ln w="3175">
            <a:miter lim="400000"/>
          </a:ln>
        </p:spPr>
      </p:pic>
      <p:sp>
        <p:nvSpPr>
          <p:cNvPr id="974" name="Shape 974"/>
          <p:cNvSpPr/>
          <p:nvPr/>
        </p:nvSpPr>
        <p:spPr>
          <a:xfrm>
            <a:off x="3202374" y="1621837"/>
            <a:ext cx="1451970" cy="387176"/>
          </a:xfrm>
          <a:prstGeom prst="roundRect">
            <a:avLst>
              <a:gd name="adj" fmla="val 13038"/>
            </a:avLst>
          </a:prstGeom>
          <a:solidFill>
            <a:srgbClr val="545454"/>
          </a:solidFill>
          <a:ln w="3175">
            <a:miter lim="400000"/>
          </a:ln>
          <a:extLst>
            <a:ext uri="{C572A759-6A51-4108-AA02-DFA0A04FC94B}">
              <ma14:wrappingTextBoxFlag xmlns:ma14="http://schemas.microsoft.com/office/mac/drawingml/2011/main" val="1"/>
            </a:ext>
          </a:extLst>
        </p:spPr>
        <p:txBody>
          <a:bodyPr lIns="0" tIns="0" rIns="0" bIns="0" anchor="ctr"/>
          <a:lstStyle>
            <a:lvl1pPr>
              <a:defRPr sz="1600">
                <a:solidFill>
                  <a:srgbClr val="FFFFFF"/>
                </a:solidFill>
                <a:latin typeface="Avenir Next"/>
                <a:ea typeface="Avenir Next"/>
                <a:cs typeface="Avenir Next"/>
                <a:sym typeface="Avenir Next"/>
              </a:defRPr>
            </a:lvl1pPr>
          </a:lstStyle>
          <a:p>
            <a:pPr lvl="0">
              <a:defRPr sz="1800">
                <a:solidFill>
                  <a:srgbClr val="000000"/>
                </a:solidFill>
                <a:uFillTx/>
              </a:defRPr>
            </a:pPr>
            <a:r>
              <a:rPr sz="1600">
                <a:solidFill>
                  <a:srgbClr val="FFFFFF"/>
                </a:solidFill>
                <a:uFill>
                  <a:solidFill>
                    <a:srgbClr val="4D4D4D"/>
                  </a:solidFill>
                </a:uFill>
              </a:rPr>
              <a:t>        DB</a:t>
            </a:r>
          </a:p>
        </p:txBody>
      </p:sp>
      <p:sp>
        <p:nvSpPr>
          <p:cNvPr id="975" name="Shape 975"/>
          <p:cNvSpPr/>
          <p:nvPr/>
        </p:nvSpPr>
        <p:spPr>
          <a:xfrm>
            <a:off x="3252005" y="1681953"/>
            <a:ext cx="206830" cy="215719"/>
          </a:xfrm>
          <a:custGeom>
            <a:avLst/>
            <a:gdLst/>
            <a:ahLst/>
            <a:cxnLst>
              <a:cxn ang="0">
                <a:pos x="wd2" y="hd2"/>
              </a:cxn>
              <a:cxn ang="5400000">
                <a:pos x="wd2" y="hd2"/>
              </a:cxn>
              <a:cxn ang="10800000">
                <a:pos x="wd2" y="hd2"/>
              </a:cxn>
              <a:cxn ang="16200000">
                <a:pos x="wd2" y="hd2"/>
              </a:cxn>
            </a:cxnLst>
            <a:rect l="0" t="0" r="r" b="b"/>
            <a:pathLst>
              <a:path w="21600" h="21600" extrusionOk="0">
                <a:moveTo>
                  <a:pt x="0" y="12228"/>
                </a:moveTo>
                <a:cubicBezTo>
                  <a:pt x="0" y="13862"/>
                  <a:pt x="4835" y="15186"/>
                  <a:pt x="10800" y="15186"/>
                </a:cubicBezTo>
                <a:cubicBezTo>
                  <a:pt x="16765" y="15186"/>
                  <a:pt x="21600" y="13862"/>
                  <a:pt x="21600" y="12228"/>
                </a:cubicBezTo>
                <a:lnTo>
                  <a:pt x="21600" y="18660"/>
                </a:lnTo>
                <a:lnTo>
                  <a:pt x="21593" y="18660"/>
                </a:lnTo>
                <a:cubicBezTo>
                  <a:pt x="21563" y="20285"/>
                  <a:pt x="16742" y="21600"/>
                  <a:pt x="10800" y="21600"/>
                </a:cubicBezTo>
                <a:cubicBezTo>
                  <a:pt x="4858" y="21600"/>
                  <a:pt x="37" y="20285"/>
                  <a:pt x="7" y="18660"/>
                </a:cubicBezTo>
                <a:lnTo>
                  <a:pt x="0" y="18660"/>
                </a:lnTo>
                <a:lnTo>
                  <a:pt x="0" y="18641"/>
                </a:lnTo>
                <a:close/>
                <a:moveTo>
                  <a:pt x="0" y="4106"/>
                </a:moveTo>
                <a:cubicBezTo>
                  <a:pt x="0" y="5740"/>
                  <a:pt x="4835" y="7065"/>
                  <a:pt x="10800" y="7065"/>
                </a:cubicBezTo>
                <a:cubicBezTo>
                  <a:pt x="16765" y="7065"/>
                  <a:pt x="21600" y="5740"/>
                  <a:pt x="21600" y="4106"/>
                </a:cubicBezTo>
                <a:lnTo>
                  <a:pt x="21600" y="10538"/>
                </a:lnTo>
                <a:lnTo>
                  <a:pt x="21593" y="10538"/>
                </a:lnTo>
                <a:cubicBezTo>
                  <a:pt x="21563" y="12164"/>
                  <a:pt x="16742" y="13478"/>
                  <a:pt x="10800" y="13478"/>
                </a:cubicBezTo>
                <a:cubicBezTo>
                  <a:pt x="4858" y="13478"/>
                  <a:pt x="37" y="12164"/>
                  <a:pt x="7" y="10538"/>
                </a:cubicBezTo>
                <a:lnTo>
                  <a:pt x="0" y="10538"/>
                </a:lnTo>
                <a:lnTo>
                  <a:pt x="0" y="10520"/>
                </a:lnTo>
                <a:close/>
                <a:moveTo>
                  <a:pt x="10800" y="0"/>
                </a:moveTo>
                <a:cubicBezTo>
                  <a:pt x="16437" y="0"/>
                  <a:pt x="21006" y="1252"/>
                  <a:pt x="21006" y="2796"/>
                </a:cubicBezTo>
                <a:cubicBezTo>
                  <a:pt x="21006" y="4340"/>
                  <a:pt x="16437" y="5592"/>
                  <a:pt x="10800" y="5592"/>
                </a:cubicBezTo>
                <a:cubicBezTo>
                  <a:pt x="5163" y="5592"/>
                  <a:pt x="594" y="4340"/>
                  <a:pt x="594" y="2796"/>
                </a:cubicBezTo>
                <a:cubicBezTo>
                  <a:pt x="594" y="1252"/>
                  <a:pt x="5163" y="0"/>
                  <a:pt x="10800" y="0"/>
                </a:cubicBezTo>
                <a:close/>
              </a:path>
            </a:pathLst>
          </a:custGeom>
          <a:solidFill>
            <a:srgbClr val="FFFFFF"/>
          </a:solidFill>
          <a:ln w="12700">
            <a:miter lim="400000"/>
            <a:tailEnd type="triangle"/>
          </a:ln>
        </p:spPr>
        <p:txBody>
          <a:bodyPr lIns="0" tIns="0" rIns="0" bIns="0" anchor="ctr"/>
          <a:lstStyle/>
          <a:p>
            <a:pPr lvl="0">
              <a:defRPr>
                <a:solidFill>
                  <a:srgbClr val="FFFFFF"/>
                </a:solidFill>
                <a:uFillTx/>
              </a:defRPr>
            </a:pPr>
            <a:endParaRPr/>
          </a:p>
        </p:txBody>
      </p:sp>
      <p:sp>
        <p:nvSpPr>
          <p:cNvPr id="976" name="Shape 976"/>
          <p:cNvSpPr/>
          <p:nvPr/>
        </p:nvSpPr>
        <p:spPr>
          <a:xfrm>
            <a:off x="404889" y="1846262"/>
            <a:ext cx="1023938" cy="776288"/>
          </a:xfrm>
          <a:prstGeom prst="rightArrow">
            <a:avLst>
              <a:gd name="adj1" fmla="val 72086"/>
              <a:gd name="adj2" fmla="val 41820"/>
            </a:avLst>
          </a:prstGeom>
          <a:solidFill>
            <a:srgbClr val="66ADA7"/>
          </a:solidFill>
          <a:ln w="12700">
            <a:miter lim="400000"/>
            <a:tailEnd type="triangle"/>
          </a:ln>
        </p:spPr>
        <p:txBody>
          <a:bodyPr lIns="0" tIns="0" rIns="0" bIns="0" anchor="ctr"/>
          <a:lstStyle/>
          <a:p>
            <a:pPr lvl="0" algn="ctr">
              <a:defRPr>
                <a:solidFill>
                  <a:srgbClr val="FFFFFF"/>
                </a:solidFill>
                <a:uFillTx/>
              </a:defRPr>
            </a:pPr>
            <a:endParaRPr/>
          </a:p>
        </p:txBody>
      </p:sp>
      <p:pic>
        <p:nvPicPr>
          <p:cNvPr id="977" name="image13.png" descr="ICON_Person_Q308"/>
          <p:cNvPicPr/>
          <p:nvPr/>
        </p:nvPicPr>
        <p:blipFill>
          <a:blip r:embed="rId4">
            <a:extLst/>
          </a:blip>
          <a:stretch>
            <a:fillRect/>
          </a:stretch>
        </p:blipFill>
        <p:spPr>
          <a:xfrm>
            <a:off x="77832" y="1808162"/>
            <a:ext cx="438151" cy="776288"/>
          </a:xfrm>
          <a:prstGeom prst="rect">
            <a:avLst/>
          </a:prstGeom>
          <a:ln w="12700">
            <a:miter lim="400000"/>
          </a:ln>
        </p:spPr>
      </p:pic>
      <p:sp>
        <p:nvSpPr>
          <p:cNvPr id="978" name="Shape 978"/>
          <p:cNvSpPr/>
          <p:nvPr/>
        </p:nvSpPr>
        <p:spPr>
          <a:xfrm>
            <a:off x="417589" y="2001381"/>
            <a:ext cx="1023938" cy="49784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lvl="0">
              <a:defRPr>
                <a:solidFill>
                  <a:srgbClr val="000000"/>
                </a:solidFill>
                <a:uFillTx/>
              </a:defRPr>
            </a:pPr>
            <a:r>
              <a:rPr sz="1200">
                <a:solidFill>
                  <a:srgbClr val="FFFFFF"/>
                </a:solidFill>
                <a:latin typeface="Avenir Next"/>
                <a:ea typeface="Avenir Next"/>
                <a:cs typeface="Avenir Next"/>
                <a:sym typeface="Avenir Next"/>
              </a:rPr>
              <a:t>Deploy my</a:t>
            </a:r>
          </a:p>
          <a:p>
            <a:pPr lvl="0">
              <a:defRPr>
                <a:solidFill>
                  <a:srgbClr val="000000"/>
                </a:solidFill>
                <a:uFillTx/>
              </a:defRPr>
            </a:pPr>
            <a:r>
              <a:rPr sz="1200">
                <a:solidFill>
                  <a:srgbClr val="FFFFFF"/>
                </a:solidFill>
                <a:latin typeface="Avenir Next"/>
                <a:ea typeface="Avenir Next"/>
                <a:cs typeface="Avenir Next"/>
                <a:sym typeface="Avenir Next"/>
              </a:rPr>
              <a:t>Services</a:t>
            </a:r>
          </a:p>
        </p:txBody>
      </p:sp>
      <p:sp>
        <p:nvSpPr>
          <p:cNvPr id="979" name="Shape 979"/>
          <p:cNvSpPr/>
          <p:nvPr/>
        </p:nvSpPr>
        <p:spPr>
          <a:xfrm>
            <a:off x="6701703" y="1065775"/>
            <a:ext cx="2379906" cy="3451445"/>
          </a:xfrm>
          <a:prstGeom prst="roundRect">
            <a:avLst>
              <a:gd name="adj" fmla="val 2135"/>
            </a:avLst>
          </a:prstGeom>
          <a:solidFill>
            <a:srgbClr val="A7A7A7"/>
          </a:solidFill>
          <a:ln w="3175">
            <a:miter lim="400000"/>
          </a:ln>
          <a:extLst>
            <a:ext uri="{C572A759-6A51-4108-AA02-DFA0A04FC94B}">
              <ma14:wrappingTextBoxFlag xmlns:ma14="http://schemas.microsoft.com/office/mac/drawingml/2011/main" val="1"/>
            </a:ext>
          </a:extLst>
        </p:spPr>
        <p:txBody>
          <a:bodyPr lIns="0" tIns="0" rIns="0" bIns="0" anchor="b"/>
          <a:lstStyle>
            <a:lvl1pPr algn="r">
              <a:defRPr>
                <a:solidFill>
                  <a:srgbClr val="FFFFFF"/>
                </a:solidFill>
                <a:latin typeface="Avenir Next"/>
                <a:ea typeface="Avenir Next"/>
                <a:cs typeface="Avenir Next"/>
                <a:sym typeface="Avenir Next"/>
              </a:defRPr>
            </a:lvl1pPr>
          </a:lstStyle>
          <a:p>
            <a:pPr lvl="0">
              <a:defRPr>
                <a:solidFill>
                  <a:srgbClr val="000000"/>
                </a:solidFill>
                <a:uFillTx/>
              </a:defRPr>
            </a:pPr>
            <a:r>
              <a:rPr>
                <a:solidFill>
                  <a:srgbClr val="FFFFFF"/>
                </a:solidFill>
                <a:uFill>
                  <a:solidFill>
                    <a:srgbClr val="4D4D4D"/>
                  </a:solidFill>
                </a:uFill>
              </a:rPr>
              <a:t> </a:t>
            </a:r>
          </a:p>
        </p:txBody>
      </p:sp>
      <p:sp>
        <p:nvSpPr>
          <p:cNvPr id="980" name="Shape 980"/>
          <p:cNvSpPr/>
          <p:nvPr/>
        </p:nvSpPr>
        <p:spPr>
          <a:xfrm>
            <a:off x="6766258" y="1806503"/>
            <a:ext cx="2250796" cy="893985"/>
          </a:xfrm>
          <a:prstGeom prst="roundRect">
            <a:avLst>
              <a:gd name="adj" fmla="val 4579"/>
            </a:avLst>
          </a:prstGeom>
          <a:solidFill>
            <a:srgbClr val="29756E"/>
          </a:solidFill>
          <a:ln w="12700">
            <a:miter lim="400000"/>
          </a:ln>
          <a:effectLst>
            <a:outerShdw blurRad="38100" dist="23000" dir="5400000" rotWithShape="0">
              <a:srgbClr val="808080">
                <a:alpha val="34999"/>
              </a:srgbClr>
            </a:outerShdw>
          </a:effectLst>
        </p:spPr>
        <p:txBody>
          <a:bodyPr lIns="0" tIns="0" rIns="0" bIns="0" anchor="ctr"/>
          <a:lstStyle/>
          <a:p>
            <a:pPr lvl="0">
              <a:defRPr sz="1200" b="1">
                <a:solidFill>
                  <a:srgbClr val="FFFFFF"/>
                </a:solidFill>
                <a:uFillTx/>
              </a:defRPr>
            </a:pPr>
            <a:endParaRPr/>
          </a:p>
        </p:txBody>
      </p:sp>
      <p:sp>
        <p:nvSpPr>
          <p:cNvPr id="981" name="Shape 981"/>
          <p:cNvSpPr/>
          <p:nvPr/>
        </p:nvSpPr>
        <p:spPr>
          <a:xfrm>
            <a:off x="6903411" y="2209343"/>
            <a:ext cx="1224551" cy="27457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lstStyle>
            <a:lvl1pPr>
              <a:defRPr sz="1500">
                <a:solidFill>
                  <a:srgbClr val="FFFFFF"/>
                </a:solidFill>
                <a:uFillTx/>
                <a:latin typeface="Avenir Next"/>
                <a:ea typeface="Avenir Next"/>
                <a:cs typeface="Avenir Next"/>
                <a:sym typeface="Avenir Next"/>
              </a:defRPr>
            </a:lvl1pPr>
          </a:lstStyle>
          <a:p>
            <a:pPr lvl="0">
              <a:defRPr sz="1800">
                <a:solidFill>
                  <a:srgbClr val="000000"/>
                </a:solidFill>
              </a:defRPr>
            </a:pPr>
            <a:r>
              <a:rPr sz="1500">
                <a:solidFill>
                  <a:srgbClr val="FFFFFF"/>
                </a:solidFill>
              </a:rPr>
              <a:t>Worker VMs</a:t>
            </a:r>
          </a:p>
        </p:txBody>
      </p:sp>
      <p:grpSp>
        <p:nvGrpSpPr>
          <p:cNvPr id="988" name="Group 988"/>
          <p:cNvGrpSpPr/>
          <p:nvPr/>
        </p:nvGrpSpPr>
        <p:grpSpPr>
          <a:xfrm>
            <a:off x="8264947" y="1876806"/>
            <a:ext cx="649948" cy="753379"/>
            <a:chOff x="0" y="0"/>
            <a:chExt cx="649947" cy="753377"/>
          </a:xfrm>
        </p:grpSpPr>
        <p:pic>
          <p:nvPicPr>
            <p:cNvPr id="982" name="image26.png" descr="ICON_VM_basic_label_Q308"/>
            <p:cNvPicPr/>
            <p:nvPr/>
          </p:nvPicPr>
          <p:blipFill>
            <a:blip r:embed="rId5">
              <a:extLst/>
            </a:blip>
            <a:stretch>
              <a:fillRect/>
            </a:stretch>
          </p:blipFill>
          <p:spPr>
            <a:xfrm>
              <a:off x="0" y="185425"/>
              <a:ext cx="313069" cy="366946"/>
            </a:xfrm>
            <a:prstGeom prst="rect">
              <a:avLst/>
            </a:prstGeom>
            <a:ln w="12700" cap="flat">
              <a:noFill/>
              <a:miter lim="400000"/>
            </a:ln>
            <a:effectLst/>
          </p:spPr>
        </p:pic>
        <p:pic>
          <p:nvPicPr>
            <p:cNvPr id="983" name="image26.png" descr="ICON_VM_basic_label_Q308"/>
            <p:cNvPicPr/>
            <p:nvPr/>
          </p:nvPicPr>
          <p:blipFill>
            <a:blip r:embed="rId5">
              <a:extLst/>
            </a:blip>
            <a:stretch>
              <a:fillRect/>
            </a:stretch>
          </p:blipFill>
          <p:spPr>
            <a:xfrm>
              <a:off x="167319" y="285928"/>
              <a:ext cx="313069" cy="366947"/>
            </a:xfrm>
            <a:prstGeom prst="rect">
              <a:avLst/>
            </a:prstGeom>
            <a:ln w="12700" cap="flat">
              <a:noFill/>
              <a:miter lim="400000"/>
            </a:ln>
            <a:effectLst/>
          </p:spPr>
        </p:pic>
        <p:pic>
          <p:nvPicPr>
            <p:cNvPr id="984" name="image26.png" descr="ICON_VM_basic_label_Q308"/>
            <p:cNvPicPr/>
            <p:nvPr/>
          </p:nvPicPr>
          <p:blipFill>
            <a:blip r:embed="rId5">
              <a:extLst/>
            </a:blip>
            <a:stretch>
              <a:fillRect/>
            </a:stretch>
          </p:blipFill>
          <p:spPr>
            <a:xfrm>
              <a:off x="334638" y="386432"/>
              <a:ext cx="313069" cy="366946"/>
            </a:xfrm>
            <a:prstGeom prst="rect">
              <a:avLst/>
            </a:prstGeom>
            <a:ln w="12700" cap="flat">
              <a:noFill/>
              <a:miter lim="400000"/>
            </a:ln>
            <a:effectLst/>
          </p:spPr>
        </p:pic>
        <p:pic>
          <p:nvPicPr>
            <p:cNvPr id="985" name="image26.png" descr="ICON_VM_basic_label_Q308"/>
            <p:cNvPicPr/>
            <p:nvPr/>
          </p:nvPicPr>
          <p:blipFill>
            <a:blip r:embed="rId5">
              <a:extLst/>
            </a:blip>
            <a:stretch>
              <a:fillRect/>
            </a:stretch>
          </p:blipFill>
          <p:spPr>
            <a:xfrm>
              <a:off x="2240" y="0"/>
              <a:ext cx="313069" cy="366946"/>
            </a:xfrm>
            <a:prstGeom prst="rect">
              <a:avLst/>
            </a:prstGeom>
            <a:ln w="12700" cap="flat">
              <a:noFill/>
              <a:miter lim="400000"/>
            </a:ln>
            <a:effectLst/>
          </p:spPr>
        </p:pic>
        <p:pic>
          <p:nvPicPr>
            <p:cNvPr id="986" name="image26.png" descr="ICON_VM_basic_label_Q308"/>
            <p:cNvPicPr/>
            <p:nvPr/>
          </p:nvPicPr>
          <p:blipFill>
            <a:blip r:embed="rId5">
              <a:extLst/>
            </a:blip>
            <a:stretch>
              <a:fillRect/>
            </a:stretch>
          </p:blipFill>
          <p:spPr>
            <a:xfrm>
              <a:off x="169559" y="100503"/>
              <a:ext cx="313069" cy="366946"/>
            </a:xfrm>
            <a:prstGeom prst="rect">
              <a:avLst/>
            </a:prstGeom>
            <a:ln w="12700" cap="flat">
              <a:noFill/>
              <a:miter lim="400000"/>
            </a:ln>
            <a:effectLst/>
          </p:spPr>
        </p:pic>
        <p:pic>
          <p:nvPicPr>
            <p:cNvPr id="987" name="image26.png" descr="ICON_VM_basic_label_Q308"/>
            <p:cNvPicPr/>
            <p:nvPr/>
          </p:nvPicPr>
          <p:blipFill>
            <a:blip r:embed="rId5">
              <a:extLst/>
            </a:blip>
            <a:stretch>
              <a:fillRect/>
            </a:stretch>
          </p:blipFill>
          <p:spPr>
            <a:xfrm>
              <a:off x="336879" y="201006"/>
              <a:ext cx="313069" cy="366946"/>
            </a:xfrm>
            <a:prstGeom prst="rect">
              <a:avLst/>
            </a:prstGeom>
            <a:ln w="12700" cap="flat">
              <a:noFill/>
              <a:miter lim="400000"/>
            </a:ln>
            <a:effectLst/>
          </p:spPr>
        </p:pic>
      </p:grpSp>
      <p:sp>
        <p:nvSpPr>
          <p:cNvPr id="989" name="Shape 989"/>
          <p:cNvSpPr/>
          <p:nvPr/>
        </p:nvSpPr>
        <p:spPr>
          <a:xfrm>
            <a:off x="6587969" y="2243967"/>
            <a:ext cx="207368" cy="1"/>
          </a:xfrm>
          <a:prstGeom prst="line">
            <a:avLst/>
          </a:prstGeom>
          <a:ln w="19050">
            <a:solidFill>
              <a:srgbClr val="535353"/>
            </a:solidFill>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990" name="Shape 990"/>
          <p:cNvSpPr/>
          <p:nvPr/>
        </p:nvSpPr>
        <p:spPr>
          <a:xfrm>
            <a:off x="7758171" y="2736188"/>
            <a:ext cx="1" cy="305678"/>
          </a:xfrm>
          <a:prstGeom prst="line">
            <a:avLst/>
          </a:prstGeom>
          <a:ln w="19050">
            <a:solidFill>
              <a:srgbClr val="535353"/>
            </a:solidFill>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grpSp>
        <p:nvGrpSpPr>
          <p:cNvPr id="995" name="Group 995"/>
          <p:cNvGrpSpPr/>
          <p:nvPr/>
        </p:nvGrpSpPr>
        <p:grpSpPr>
          <a:xfrm>
            <a:off x="6820551" y="3043657"/>
            <a:ext cx="2199589" cy="682399"/>
            <a:chOff x="0" y="0"/>
            <a:chExt cx="2199587" cy="682397"/>
          </a:xfrm>
        </p:grpSpPr>
        <p:sp>
          <p:nvSpPr>
            <p:cNvPr id="991" name="Shape 991"/>
            <p:cNvSpPr/>
            <p:nvPr/>
          </p:nvSpPr>
          <p:spPr>
            <a:xfrm>
              <a:off x="0" y="0"/>
              <a:ext cx="2199588" cy="682398"/>
            </a:xfrm>
            <a:prstGeom prst="roundRect">
              <a:avLst>
                <a:gd name="adj" fmla="val 4579"/>
              </a:avLst>
            </a:prstGeom>
            <a:solidFill>
              <a:srgbClr val="29756E"/>
            </a:solidFill>
            <a:ln w="12700" cap="flat">
              <a:noFill/>
              <a:miter lim="400000"/>
            </a:ln>
            <a:effectLst>
              <a:outerShdw blurRad="38100" dist="23000" dir="5400000" rotWithShape="0">
                <a:srgbClr val="808080">
                  <a:alpha val="34999"/>
                </a:srgbClr>
              </a:outerShdw>
            </a:effectLst>
          </p:spPr>
          <p:txBody>
            <a:bodyPr wrap="square" lIns="0" tIns="0" rIns="0" bIns="0" numCol="1" anchor="t">
              <a:noAutofit/>
            </a:bodyPr>
            <a:lstStyle/>
            <a:p>
              <a:pPr lvl="0">
                <a:defRPr sz="1200" b="1">
                  <a:solidFill>
                    <a:srgbClr val="FFFFFF"/>
                  </a:solidFill>
                  <a:uFillTx/>
                </a:defRPr>
              </a:pPr>
              <a:endParaRPr/>
            </a:p>
          </p:txBody>
        </p:sp>
        <p:sp>
          <p:nvSpPr>
            <p:cNvPr id="992" name="Shape 992"/>
            <p:cNvSpPr/>
            <p:nvPr/>
          </p:nvSpPr>
          <p:spPr>
            <a:xfrm>
              <a:off x="41350" y="19884"/>
              <a:ext cx="2046145" cy="17172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defRPr sz="1200">
                  <a:solidFill>
                    <a:srgbClr val="FFFFFF"/>
                  </a:solidFill>
                  <a:uFillTx/>
                  <a:latin typeface="Avenir Next"/>
                  <a:ea typeface="Avenir Next"/>
                  <a:cs typeface="Avenir Next"/>
                  <a:sym typeface="Avenir Next"/>
                </a:defRPr>
              </a:lvl1pPr>
            </a:lstStyle>
            <a:p>
              <a:pPr lvl="0">
                <a:defRPr sz="1800">
                  <a:solidFill>
                    <a:srgbClr val="000000"/>
                  </a:solidFill>
                </a:defRPr>
              </a:pPr>
              <a:r>
                <a:rPr sz="1200">
                  <a:solidFill>
                    <a:srgbClr val="FFFFFF"/>
                  </a:solidFill>
                </a:rPr>
                <a:t>Messaging</a:t>
              </a:r>
            </a:p>
          </p:txBody>
        </p:sp>
        <p:pic>
          <p:nvPicPr>
            <p:cNvPr id="993" name="image10.png" descr="ICON_VM_basic_label_Q308"/>
            <p:cNvPicPr/>
            <p:nvPr/>
          </p:nvPicPr>
          <p:blipFill>
            <a:blip r:embed="rId6">
              <a:extLst/>
            </a:blip>
            <a:stretch>
              <a:fillRect/>
            </a:stretch>
          </p:blipFill>
          <p:spPr>
            <a:xfrm>
              <a:off x="1692456" y="170944"/>
              <a:ext cx="404363" cy="473951"/>
            </a:xfrm>
            <a:prstGeom prst="rect">
              <a:avLst/>
            </a:prstGeom>
            <a:ln w="12700" cap="flat">
              <a:noFill/>
              <a:miter lim="400000"/>
            </a:ln>
            <a:effectLst/>
          </p:spPr>
        </p:pic>
        <p:sp>
          <p:nvSpPr>
            <p:cNvPr id="994" name="Shape 994"/>
            <p:cNvSpPr/>
            <p:nvPr/>
          </p:nvSpPr>
          <p:spPr>
            <a:xfrm rot="11254553">
              <a:off x="47521" y="196909"/>
              <a:ext cx="202002" cy="178246"/>
            </a:xfrm>
            <a:custGeom>
              <a:avLst/>
              <a:gdLst/>
              <a:ahLst/>
              <a:cxnLst>
                <a:cxn ang="0">
                  <a:pos x="wd2" y="hd2"/>
                </a:cxn>
                <a:cxn ang="5400000">
                  <a:pos x="wd2" y="hd2"/>
                </a:cxn>
                <a:cxn ang="10800000">
                  <a:pos x="wd2" y="hd2"/>
                </a:cxn>
                <a:cxn ang="16200000">
                  <a:pos x="wd2" y="hd2"/>
                </a:cxn>
              </a:cxnLst>
              <a:rect l="0" t="0" r="r" b="b"/>
              <a:pathLst>
                <a:path w="20537" h="20870" extrusionOk="0">
                  <a:moveTo>
                    <a:pt x="5461" y="14219"/>
                  </a:moveTo>
                  <a:cubicBezTo>
                    <a:pt x="6370" y="14080"/>
                    <a:pt x="7008" y="13119"/>
                    <a:pt x="6887" y="12073"/>
                  </a:cubicBezTo>
                  <a:cubicBezTo>
                    <a:pt x="6766" y="11027"/>
                    <a:pt x="5932" y="10292"/>
                    <a:pt x="5024" y="10431"/>
                  </a:cubicBezTo>
                  <a:cubicBezTo>
                    <a:pt x="4115" y="10570"/>
                    <a:pt x="3477" y="11531"/>
                    <a:pt x="3598" y="12577"/>
                  </a:cubicBezTo>
                  <a:cubicBezTo>
                    <a:pt x="3719" y="13623"/>
                    <a:pt x="4553" y="14358"/>
                    <a:pt x="5461" y="14219"/>
                  </a:cubicBezTo>
                  <a:close/>
                  <a:moveTo>
                    <a:pt x="10425" y="13459"/>
                  </a:moveTo>
                  <a:cubicBezTo>
                    <a:pt x="11333" y="13320"/>
                    <a:pt x="11971" y="12359"/>
                    <a:pt x="11851" y="11313"/>
                  </a:cubicBezTo>
                  <a:cubicBezTo>
                    <a:pt x="11730" y="10267"/>
                    <a:pt x="10896" y="9532"/>
                    <a:pt x="9987" y="9671"/>
                  </a:cubicBezTo>
                  <a:cubicBezTo>
                    <a:pt x="9079" y="9810"/>
                    <a:pt x="8441" y="10771"/>
                    <a:pt x="8561" y="11817"/>
                  </a:cubicBezTo>
                  <a:cubicBezTo>
                    <a:pt x="8682" y="12863"/>
                    <a:pt x="9516" y="13598"/>
                    <a:pt x="10425" y="13459"/>
                  </a:cubicBezTo>
                  <a:close/>
                  <a:moveTo>
                    <a:pt x="15388" y="12698"/>
                  </a:moveTo>
                  <a:cubicBezTo>
                    <a:pt x="16297" y="12559"/>
                    <a:pt x="16935" y="11599"/>
                    <a:pt x="16814" y="10553"/>
                  </a:cubicBezTo>
                  <a:cubicBezTo>
                    <a:pt x="16693" y="9507"/>
                    <a:pt x="15859" y="8771"/>
                    <a:pt x="14951" y="8911"/>
                  </a:cubicBezTo>
                  <a:cubicBezTo>
                    <a:pt x="14043" y="9050"/>
                    <a:pt x="13404" y="10010"/>
                    <a:pt x="13525" y="11056"/>
                  </a:cubicBezTo>
                  <a:cubicBezTo>
                    <a:pt x="13646" y="12102"/>
                    <a:pt x="14480" y="12838"/>
                    <a:pt x="15388" y="12698"/>
                  </a:cubicBezTo>
                  <a:close/>
                  <a:moveTo>
                    <a:pt x="11333" y="20736"/>
                  </a:moveTo>
                  <a:cubicBezTo>
                    <a:pt x="5692" y="21600"/>
                    <a:pt x="644" y="18177"/>
                    <a:pt x="56" y="13092"/>
                  </a:cubicBezTo>
                  <a:cubicBezTo>
                    <a:pt x="-531" y="8006"/>
                    <a:pt x="3565" y="3182"/>
                    <a:pt x="9205" y="2319"/>
                  </a:cubicBezTo>
                  <a:cubicBezTo>
                    <a:pt x="10331" y="2146"/>
                    <a:pt x="11433" y="2144"/>
                    <a:pt x="12475" y="2337"/>
                  </a:cubicBezTo>
                  <a:cubicBezTo>
                    <a:pt x="14907" y="2290"/>
                    <a:pt x="17337" y="1504"/>
                    <a:pt x="19768" y="0"/>
                  </a:cubicBezTo>
                  <a:cubicBezTo>
                    <a:pt x="19085" y="1758"/>
                    <a:pt x="18589" y="3515"/>
                    <a:pt x="18297" y="5277"/>
                  </a:cubicBezTo>
                  <a:cubicBezTo>
                    <a:pt x="19489" y="6533"/>
                    <a:pt x="20271" y="8142"/>
                    <a:pt x="20482" y="9963"/>
                  </a:cubicBezTo>
                  <a:cubicBezTo>
                    <a:pt x="21069" y="15049"/>
                    <a:pt x="16973" y="19872"/>
                    <a:pt x="11333" y="20736"/>
                  </a:cubicBezTo>
                  <a:close/>
                </a:path>
              </a:pathLst>
            </a:custGeom>
            <a:solidFill>
              <a:srgbClr val="FFFFFF"/>
            </a:solidFill>
            <a:ln w="12700" cap="flat">
              <a:noFill/>
              <a:miter lim="400000"/>
              <a:tailEnd type="triangle" w="med" len="med"/>
            </a:ln>
            <a:effectLst/>
          </p:spPr>
          <p:txBody>
            <a:bodyPr wrap="square" lIns="0" tIns="0" rIns="0" bIns="0" numCol="1" anchor="ctr">
              <a:noAutofit/>
            </a:bodyPr>
            <a:lstStyle/>
            <a:p>
              <a:pPr lvl="0" algn="ctr">
                <a:defRPr>
                  <a:solidFill>
                    <a:srgbClr val="FFFFFF"/>
                  </a:solidFill>
                  <a:uFillTx/>
                </a:defRPr>
              </a:pPr>
              <a:endParaRPr/>
            </a:p>
          </p:txBody>
        </p:sp>
      </p:grpSp>
      <p:grpSp>
        <p:nvGrpSpPr>
          <p:cNvPr id="1000" name="Group 1000"/>
          <p:cNvGrpSpPr/>
          <p:nvPr/>
        </p:nvGrpSpPr>
        <p:grpSpPr>
          <a:xfrm>
            <a:off x="6820551" y="3323619"/>
            <a:ext cx="2199588" cy="682399"/>
            <a:chOff x="0" y="0"/>
            <a:chExt cx="2199586" cy="682397"/>
          </a:xfrm>
        </p:grpSpPr>
        <p:sp>
          <p:nvSpPr>
            <p:cNvPr id="996" name="Shape 996"/>
            <p:cNvSpPr/>
            <p:nvPr/>
          </p:nvSpPr>
          <p:spPr>
            <a:xfrm>
              <a:off x="0" y="0"/>
              <a:ext cx="2199587" cy="682398"/>
            </a:xfrm>
            <a:prstGeom prst="roundRect">
              <a:avLst>
                <a:gd name="adj" fmla="val 4579"/>
              </a:avLst>
            </a:prstGeom>
            <a:solidFill>
              <a:srgbClr val="29756E"/>
            </a:solidFill>
            <a:ln w="12700" cap="flat">
              <a:noFill/>
              <a:miter lim="400000"/>
            </a:ln>
            <a:effectLst>
              <a:outerShdw blurRad="38100" dist="23000" dir="5400000" rotWithShape="0">
                <a:srgbClr val="808080">
                  <a:alpha val="34999"/>
                </a:srgbClr>
              </a:outerShdw>
            </a:effectLst>
          </p:spPr>
          <p:txBody>
            <a:bodyPr wrap="square" lIns="0" tIns="0" rIns="0" bIns="0" numCol="1" anchor="t">
              <a:noAutofit/>
            </a:bodyPr>
            <a:lstStyle/>
            <a:p>
              <a:pPr lvl="0">
                <a:defRPr sz="1200" b="1">
                  <a:solidFill>
                    <a:srgbClr val="FFFFFF"/>
                  </a:solidFill>
                  <a:uFillTx/>
                </a:defRPr>
              </a:pPr>
              <a:endParaRPr/>
            </a:p>
          </p:txBody>
        </p:sp>
        <p:sp>
          <p:nvSpPr>
            <p:cNvPr id="997" name="Shape 997"/>
            <p:cNvSpPr/>
            <p:nvPr/>
          </p:nvSpPr>
          <p:spPr>
            <a:xfrm>
              <a:off x="41350" y="30617"/>
              <a:ext cx="1852672" cy="17172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defRPr sz="1200">
                  <a:solidFill>
                    <a:srgbClr val="FFFFFF"/>
                  </a:solidFill>
                  <a:uFillTx/>
                  <a:latin typeface="Avenir Next"/>
                  <a:ea typeface="Avenir Next"/>
                  <a:cs typeface="Avenir Next"/>
                  <a:sym typeface="Avenir Next"/>
                </a:defRPr>
              </a:lvl1pPr>
            </a:lstStyle>
            <a:p>
              <a:pPr lvl="0">
                <a:defRPr sz="1800">
                  <a:solidFill>
                    <a:srgbClr val="000000"/>
                  </a:solidFill>
                </a:defRPr>
              </a:pPr>
              <a:r>
                <a:rPr sz="1200">
                  <a:solidFill>
                    <a:srgbClr val="FFFFFF"/>
                  </a:solidFill>
                </a:rPr>
                <a:t>Health Manager</a:t>
              </a:r>
            </a:p>
          </p:txBody>
        </p:sp>
        <p:pic>
          <p:nvPicPr>
            <p:cNvPr id="998" name="image10.png" descr="ICON_VM_basic_label_Q308"/>
            <p:cNvPicPr/>
            <p:nvPr/>
          </p:nvPicPr>
          <p:blipFill>
            <a:blip r:embed="rId6">
              <a:extLst/>
            </a:blip>
            <a:stretch>
              <a:fillRect/>
            </a:stretch>
          </p:blipFill>
          <p:spPr>
            <a:xfrm>
              <a:off x="1692456" y="170944"/>
              <a:ext cx="404362" cy="473951"/>
            </a:xfrm>
            <a:prstGeom prst="rect">
              <a:avLst/>
            </a:prstGeom>
            <a:ln w="12700" cap="flat">
              <a:noFill/>
              <a:miter lim="400000"/>
            </a:ln>
            <a:effectLst/>
          </p:spPr>
        </p:pic>
        <p:sp>
          <p:nvSpPr>
            <p:cNvPr id="999" name="Shape 999"/>
            <p:cNvSpPr/>
            <p:nvPr/>
          </p:nvSpPr>
          <p:spPr>
            <a:xfrm>
              <a:off x="55064" y="212362"/>
              <a:ext cx="188325" cy="162914"/>
            </a:xfrm>
            <a:custGeom>
              <a:avLst/>
              <a:gdLst/>
              <a:ahLst/>
              <a:cxnLst>
                <a:cxn ang="0">
                  <a:pos x="wd2" y="hd2"/>
                </a:cxn>
                <a:cxn ang="5400000">
                  <a:pos x="wd2" y="hd2"/>
                </a:cxn>
                <a:cxn ang="10800000">
                  <a:pos x="wd2" y="hd2"/>
                </a:cxn>
                <a:cxn ang="16200000">
                  <a:pos x="wd2" y="hd2"/>
                </a:cxn>
              </a:cxnLst>
              <a:rect l="0" t="0" r="r" b="b"/>
              <a:pathLst>
                <a:path w="10657" h="15999" extrusionOk="0">
                  <a:moveTo>
                    <a:pt x="5328" y="3849"/>
                  </a:moveTo>
                  <a:cubicBezTo>
                    <a:pt x="7532" y="-5601"/>
                    <a:pt x="16128" y="3849"/>
                    <a:pt x="5328" y="15999"/>
                  </a:cubicBezTo>
                  <a:cubicBezTo>
                    <a:pt x="-5472" y="3849"/>
                    <a:pt x="3124" y="-5601"/>
                    <a:pt x="5328" y="3849"/>
                  </a:cubicBezTo>
                  <a:close/>
                </a:path>
              </a:pathLst>
            </a:custGeom>
            <a:solidFill>
              <a:srgbClr val="FFFFFF"/>
            </a:solidFill>
            <a:ln w="12700" cap="flat">
              <a:noFill/>
              <a:miter lim="400000"/>
              <a:tailEnd type="triangle" w="med" len="med"/>
            </a:ln>
            <a:effectLst/>
          </p:spPr>
          <p:txBody>
            <a:bodyPr wrap="square" lIns="0" tIns="0" rIns="0" bIns="0" numCol="1" anchor="ctr">
              <a:noAutofit/>
            </a:bodyPr>
            <a:lstStyle/>
            <a:p>
              <a:pPr lvl="0" algn="ctr">
                <a:defRPr>
                  <a:solidFill>
                    <a:srgbClr val="FFFFFF"/>
                  </a:solidFill>
                  <a:uFillTx/>
                </a:defRPr>
              </a:pPr>
              <a:endParaRPr/>
            </a:p>
          </p:txBody>
        </p:sp>
      </p:grpSp>
      <p:grpSp>
        <p:nvGrpSpPr>
          <p:cNvPr id="1006" name="Group 1006"/>
          <p:cNvGrpSpPr/>
          <p:nvPr/>
        </p:nvGrpSpPr>
        <p:grpSpPr>
          <a:xfrm>
            <a:off x="6820551" y="3598004"/>
            <a:ext cx="2199589" cy="682398"/>
            <a:chOff x="0" y="0"/>
            <a:chExt cx="2199587" cy="682397"/>
          </a:xfrm>
        </p:grpSpPr>
        <p:sp>
          <p:nvSpPr>
            <p:cNvPr id="1001" name="Shape 1001"/>
            <p:cNvSpPr/>
            <p:nvPr/>
          </p:nvSpPr>
          <p:spPr>
            <a:xfrm>
              <a:off x="0" y="0"/>
              <a:ext cx="2199588" cy="682398"/>
            </a:xfrm>
            <a:prstGeom prst="roundRect">
              <a:avLst>
                <a:gd name="adj" fmla="val 4579"/>
              </a:avLst>
            </a:prstGeom>
            <a:solidFill>
              <a:srgbClr val="29756E"/>
            </a:solidFill>
            <a:ln w="12700" cap="flat">
              <a:noFill/>
              <a:miter lim="400000"/>
            </a:ln>
            <a:effectLst>
              <a:outerShdw blurRad="38100" dist="23000" dir="5400000" rotWithShape="0">
                <a:srgbClr val="808080">
                  <a:alpha val="34999"/>
                </a:srgbClr>
              </a:outerShdw>
            </a:effectLst>
          </p:spPr>
          <p:txBody>
            <a:bodyPr wrap="square" lIns="0" tIns="0" rIns="0" bIns="0" numCol="1" anchor="t">
              <a:noAutofit/>
            </a:bodyPr>
            <a:lstStyle/>
            <a:p>
              <a:pPr lvl="0">
                <a:defRPr sz="1200" b="1">
                  <a:solidFill>
                    <a:srgbClr val="FFFFFF"/>
                  </a:solidFill>
                  <a:uFillTx/>
                </a:defRPr>
              </a:pPr>
              <a:endParaRPr/>
            </a:p>
          </p:txBody>
        </p:sp>
        <p:sp>
          <p:nvSpPr>
            <p:cNvPr id="1002" name="Shape 1002"/>
            <p:cNvSpPr/>
            <p:nvPr/>
          </p:nvSpPr>
          <p:spPr>
            <a:xfrm>
              <a:off x="41350" y="30617"/>
              <a:ext cx="2071300" cy="17172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defRPr sz="1200">
                  <a:solidFill>
                    <a:srgbClr val="FFFFFF"/>
                  </a:solidFill>
                  <a:uFillTx/>
                  <a:latin typeface="Avenir Next"/>
                  <a:ea typeface="Avenir Next"/>
                  <a:cs typeface="Avenir Next"/>
                  <a:sym typeface="Avenir Next"/>
                </a:defRPr>
              </a:lvl1pPr>
            </a:lstStyle>
            <a:p>
              <a:pPr lvl="0">
                <a:defRPr sz="1800">
                  <a:solidFill>
                    <a:srgbClr val="000000"/>
                  </a:solidFill>
                </a:defRPr>
              </a:pPr>
              <a:r>
                <a:rPr sz="1200">
                  <a:solidFill>
                    <a:srgbClr val="FFFFFF"/>
                  </a:solidFill>
                </a:rPr>
                <a:t>Cloud Controller</a:t>
              </a:r>
            </a:p>
          </p:txBody>
        </p:sp>
        <p:sp>
          <p:nvSpPr>
            <p:cNvPr id="1003" name="Shape 1003"/>
            <p:cNvSpPr/>
            <p:nvPr/>
          </p:nvSpPr>
          <p:spPr>
            <a:xfrm>
              <a:off x="64398" y="205970"/>
              <a:ext cx="168248" cy="224523"/>
            </a:xfrm>
            <a:custGeom>
              <a:avLst/>
              <a:gdLst/>
              <a:ahLst/>
              <a:cxnLst>
                <a:cxn ang="0">
                  <a:pos x="wd2" y="hd2"/>
                </a:cxn>
                <a:cxn ang="5400000">
                  <a:pos x="wd2" y="hd2"/>
                </a:cxn>
                <a:cxn ang="10800000">
                  <a:pos x="wd2" y="hd2"/>
                </a:cxn>
                <a:cxn ang="16200000">
                  <a:pos x="wd2" y="hd2"/>
                </a:cxn>
              </a:cxnLst>
              <a:rect l="0" t="0" r="r" b="b"/>
              <a:pathLst>
                <a:path w="21600" h="21600" extrusionOk="0">
                  <a:moveTo>
                    <a:pt x="10800" y="16618"/>
                  </a:moveTo>
                  <a:lnTo>
                    <a:pt x="6946" y="18824"/>
                  </a:lnTo>
                  <a:cubicBezTo>
                    <a:pt x="7990" y="19479"/>
                    <a:pt x="9343" y="19815"/>
                    <a:pt x="10800" y="19815"/>
                  </a:cubicBezTo>
                  <a:cubicBezTo>
                    <a:pt x="12257" y="19815"/>
                    <a:pt x="13610" y="19479"/>
                    <a:pt x="14654" y="18825"/>
                  </a:cubicBezTo>
                  <a:close/>
                  <a:moveTo>
                    <a:pt x="4280" y="12886"/>
                  </a:moveTo>
                  <a:cubicBezTo>
                    <a:pt x="3997" y="13421"/>
                    <a:pt x="3858" y="14005"/>
                    <a:pt x="3858" y="14613"/>
                  </a:cubicBezTo>
                  <a:cubicBezTo>
                    <a:pt x="3858" y="16342"/>
                    <a:pt x="4983" y="17873"/>
                    <a:pt x="6787" y="18744"/>
                  </a:cubicBezTo>
                  <a:lnTo>
                    <a:pt x="8263" y="15166"/>
                  </a:lnTo>
                  <a:close/>
                  <a:moveTo>
                    <a:pt x="17320" y="12886"/>
                  </a:moveTo>
                  <a:lnTo>
                    <a:pt x="13337" y="15166"/>
                  </a:lnTo>
                  <a:lnTo>
                    <a:pt x="14813" y="18744"/>
                  </a:lnTo>
                  <a:cubicBezTo>
                    <a:pt x="16617" y="17873"/>
                    <a:pt x="17742" y="16342"/>
                    <a:pt x="17742" y="14613"/>
                  </a:cubicBezTo>
                  <a:cubicBezTo>
                    <a:pt x="17742" y="14005"/>
                    <a:pt x="17603" y="13421"/>
                    <a:pt x="17320" y="12886"/>
                  </a:cubicBezTo>
                  <a:close/>
                  <a:moveTo>
                    <a:pt x="10970" y="9424"/>
                  </a:moveTo>
                  <a:lnTo>
                    <a:pt x="12368" y="12816"/>
                  </a:lnTo>
                  <a:lnTo>
                    <a:pt x="17290" y="12816"/>
                  </a:lnTo>
                  <a:cubicBezTo>
                    <a:pt x="16353" y="10863"/>
                    <a:pt x="13884" y="9465"/>
                    <a:pt x="10970" y="9424"/>
                  </a:cubicBezTo>
                  <a:close/>
                  <a:moveTo>
                    <a:pt x="10630" y="9424"/>
                  </a:moveTo>
                  <a:cubicBezTo>
                    <a:pt x="7716" y="9465"/>
                    <a:pt x="5247" y="10863"/>
                    <a:pt x="4310" y="12816"/>
                  </a:cubicBezTo>
                  <a:lnTo>
                    <a:pt x="9232" y="12816"/>
                  </a:lnTo>
                  <a:close/>
                  <a:moveTo>
                    <a:pt x="12665" y="2637"/>
                  </a:moveTo>
                  <a:lnTo>
                    <a:pt x="20124" y="2637"/>
                  </a:lnTo>
                  <a:lnTo>
                    <a:pt x="20124" y="5249"/>
                  </a:lnTo>
                  <a:lnTo>
                    <a:pt x="15871" y="8762"/>
                  </a:lnTo>
                  <a:cubicBezTo>
                    <a:pt x="18434" y="9999"/>
                    <a:pt x="20124" y="12158"/>
                    <a:pt x="20124" y="14613"/>
                  </a:cubicBezTo>
                  <a:cubicBezTo>
                    <a:pt x="20124" y="18472"/>
                    <a:pt x="15949" y="21600"/>
                    <a:pt x="10800" y="21600"/>
                  </a:cubicBezTo>
                  <a:cubicBezTo>
                    <a:pt x="5651" y="21600"/>
                    <a:pt x="1476" y="18472"/>
                    <a:pt x="1476" y="14613"/>
                  </a:cubicBezTo>
                  <a:cubicBezTo>
                    <a:pt x="1476" y="12161"/>
                    <a:pt x="3162" y="10004"/>
                    <a:pt x="5719" y="8766"/>
                  </a:cubicBezTo>
                  <a:lnTo>
                    <a:pt x="1476" y="5261"/>
                  </a:lnTo>
                  <a:lnTo>
                    <a:pt x="1476" y="2649"/>
                  </a:lnTo>
                  <a:lnTo>
                    <a:pt x="8935" y="2649"/>
                  </a:lnTo>
                  <a:lnTo>
                    <a:pt x="8935" y="7767"/>
                  </a:lnTo>
                  <a:cubicBezTo>
                    <a:pt x="9538" y="7675"/>
                    <a:pt x="10161" y="7626"/>
                    <a:pt x="10800" y="7626"/>
                  </a:cubicBezTo>
                  <a:lnTo>
                    <a:pt x="12665" y="7767"/>
                  </a:lnTo>
                  <a:lnTo>
                    <a:pt x="12665" y="5249"/>
                  </a:lnTo>
                  <a:close/>
                  <a:moveTo>
                    <a:pt x="0" y="0"/>
                  </a:moveTo>
                  <a:lnTo>
                    <a:pt x="21600" y="0"/>
                  </a:lnTo>
                  <a:lnTo>
                    <a:pt x="21600" y="1688"/>
                  </a:lnTo>
                  <a:lnTo>
                    <a:pt x="0" y="1688"/>
                  </a:lnTo>
                  <a:close/>
                </a:path>
              </a:pathLst>
            </a:custGeom>
            <a:solidFill>
              <a:srgbClr val="FFFFFF"/>
            </a:solidFill>
            <a:ln w="12700" cap="flat">
              <a:noFill/>
              <a:miter lim="400000"/>
              <a:tailEnd type="triangle" w="med" len="med"/>
            </a:ln>
            <a:effectLst/>
          </p:spPr>
          <p:txBody>
            <a:bodyPr wrap="square" lIns="0" tIns="0" rIns="0" bIns="0" numCol="1" anchor="ctr">
              <a:noAutofit/>
            </a:bodyPr>
            <a:lstStyle/>
            <a:p>
              <a:pPr lvl="0" algn="ctr">
                <a:defRPr>
                  <a:solidFill>
                    <a:srgbClr val="FFFFFF"/>
                  </a:solidFill>
                  <a:uFillTx/>
                </a:defRPr>
              </a:pPr>
              <a:endParaRPr/>
            </a:p>
          </p:txBody>
        </p:sp>
        <p:pic>
          <p:nvPicPr>
            <p:cNvPr id="1004" name="image10.png" descr="ICON_VM_basic_label_Q308"/>
            <p:cNvPicPr/>
            <p:nvPr/>
          </p:nvPicPr>
          <p:blipFill>
            <a:blip r:embed="rId6">
              <a:extLst/>
            </a:blip>
            <a:stretch>
              <a:fillRect/>
            </a:stretch>
          </p:blipFill>
          <p:spPr>
            <a:xfrm>
              <a:off x="1692456" y="170944"/>
              <a:ext cx="404363" cy="473951"/>
            </a:xfrm>
            <a:prstGeom prst="rect">
              <a:avLst/>
            </a:prstGeom>
            <a:ln w="12700" cap="flat">
              <a:noFill/>
              <a:miter lim="400000"/>
            </a:ln>
            <a:effectLst/>
          </p:spPr>
        </p:pic>
        <p:sp>
          <p:nvSpPr>
            <p:cNvPr id="1005" name="Shape 1005"/>
            <p:cNvSpPr/>
            <p:nvPr/>
          </p:nvSpPr>
          <p:spPr>
            <a:xfrm>
              <a:off x="779746" y="352659"/>
              <a:ext cx="779464" cy="22753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r">
                <a:defRPr sz="1000">
                  <a:solidFill>
                    <a:srgbClr val="FFFFFF"/>
                  </a:solidFill>
                  <a:uFillTx/>
                  <a:latin typeface="Avenir Next Medium"/>
                  <a:ea typeface="Avenir Next Medium"/>
                  <a:cs typeface="Avenir Next Medium"/>
                  <a:sym typeface="Avenir Next Medium"/>
                </a:defRPr>
              </a:lvl1pPr>
            </a:lstStyle>
            <a:p>
              <a:pPr lvl="0">
                <a:defRPr sz="1800">
                  <a:solidFill>
                    <a:srgbClr val="000000"/>
                  </a:solidFill>
                </a:defRPr>
              </a:pPr>
              <a:r>
                <a:rPr sz="1000">
                  <a:solidFill>
                    <a:srgbClr val="FFFFFF"/>
                  </a:solidFill>
                </a:rPr>
                <a:t>Target VM</a:t>
              </a:r>
            </a:p>
          </p:txBody>
        </p:sp>
      </p:grpSp>
      <p:sp>
        <p:nvSpPr>
          <p:cNvPr id="1007" name="Shape 1007"/>
          <p:cNvSpPr/>
          <p:nvPr/>
        </p:nvSpPr>
        <p:spPr>
          <a:xfrm>
            <a:off x="4701150" y="2047924"/>
            <a:ext cx="1886820" cy="363583"/>
          </a:xfrm>
          <a:prstGeom prst="roundRect">
            <a:avLst>
              <a:gd name="adj" fmla="val 13884"/>
            </a:avLst>
          </a:prstGeom>
          <a:solidFill>
            <a:srgbClr val="29756E"/>
          </a:solidFill>
          <a:ln w="3175">
            <a:miter lim="400000"/>
          </a:ln>
          <a:extLst>
            <a:ext uri="{C572A759-6A51-4108-AA02-DFA0A04FC94B}">
              <ma14:wrappingTextBoxFlag xmlns:ma14="http://schemas.microsoft.com/office/mac/drawingml/2011/main" val="1"/>
            </a:ext>
          </a:extLst>
        </p:spPr>
        <p:txBody>
          <a:bodyPr lIns="0" tIns="0" rIns="0" bIns="0" anchor="ctr"/>
          <a:lstStyle>
            <a:lvl1pPr>
              <a:defRPr sz="1600">
                <a:solidFill>
                  <a:srgbClr val="FFFFFF"/>
                </a:solidFill>
                <a:latin typeface="Avenir Next"/>
                <a:ea typeface="Avenir Next"/>
                <a:cs typeface="Avenir Next"/>
                <a:sym typeface="Avenir Next"/>
              </a:defRPr>
            </a:lvl1pPr>
          </a:lstStyle>
          <a:p>
            <a:pPr lvl="0">
              <a:defRPr sz="1800">
                <a:solidFill>
                  <a:srgbClr val="000000"/>
                </a:solidFill>
                <a:uFillTx/>
              </a:defRPr>
            </a:pPr>
            <a:r>
              <a:rPr sz="1600">
                <a:solidFill>
                  <a:srgbClr val="FFFFFF"/>
                </a:solidFill>
                <a:uFill>
                  <a:solidFill>
                    <a:srgbClr val="4D4D4D"/>
                  </a:solidFill>
                </a:uFill>
              </a:rPr>
              <a:t>        BOSH Director</a:t>
            </a:r>
          </a:p>
        </p:txBody>
      </p:sp>
      <p:pic>
        <p:nvPicPr>
          <p:cNvPr id="1008" name="pasted-image.pdf"/>
          <p:cNvPicPr/>
          <p:nvPr/>
        </p:nvPicPr>
        <p:blipFill>
          <a:blip r:embed="rId7">
            <a:extLst/>
          </a:blip>
          <a:stretch>
            <a:fillRect/>
          </a:stretch>
        </p:blipFill>
        <p:spPr>
          <a:xfrm>
            <a:off x="4780033" y="2103433"/>
            <a:ext cx="213189" cy="274100"/>
          </a:xfrm>
          <a:prstGeom prst="rect">
            <a:avLst/>
          </a:prstGeom>
          <a:ln w="3175">
            <a:miter lim="400000"/>
          </a:ln>
        </p:spPr>
      </p:pic>
      <p:sp>
        <p:nvSpPr>
          <p:cNvPr id="1025" name="Shape 1025"/>
          <p:cNvSpPr/>
          <p:nvPr/>
        </p:nvSpPr>
        <p:spPr>
          <a:xfrm>
            <a:off x="5793854" y="3396913"/>
            <a:ext cx="1026689" cy="624844"/>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7838" y="20750"/>
                  <a:pt x="638" y="13550"/>
                  <a:pt x="0" y="0"/>
                </a:cubicBezTo>
              </a:path>
            </a:pathLst>
          </a:custGeom>
          <a:ln w="19050">
            <a:solidFill>
              <a:srgbClr val="535353"/>
            </a:solidFill>
            <a:tailEnd type="triangle"/>
          </a:ln>
        </p:spPr>
        <p:txBody>
          <a:bodyPr/>
          <a:lstStyle/>
          <a:p>
            <a:pPr lvl="0"/>
            <a:endParaRPr/>
          </a:p>
        </p:txBody>
      </p:sp>
      <p:sp>
        <p:nvSpPr>
          <p:cNvPr id="1026" name="Shape 1026"/>
          <p:cNvSpPr/>
          <p:nvPr/>
        </p:nvSpPr>
        <p:spPr>
          <a:xfrm>
            <a:off x="4520558" y="3208563"/>
            <a:ext cx="995084" cy="593138"/>
          </a:xfrm>
          <a:custGeom>
            <a:avLst/>
            <a:gdLst/>
            <a:ahLst/>
            <a:cxnLst>
              <a:cxn ang="0">
                <a:pos x="wd2" y="hd2"/>
              </a:cxn>
              <a:cxn ang="5400000">
                <a:pos x="wd2" y="hd2"/>
              </a:cxn>
              <a:cxn ang="10800000">
                <a:pos x="wd2" y="hd2"/>
              </a:cxn>
              <a:cxn ang="16200000">
                <a:pos x="wd2" y="hd2"/>
              </a:cxn>
            </a:cxnLst>
            <a:rect l="0" t="0" r="r" b="b"/>
            <a:pathLst>
              <a:path w="21063" h="20951" extrusionOk="0">
                <a:moveTo>
                  <a:pt x="21031" y="0"/>
                </a:moveTo>
                <a:cubicBezTo>
                  <a:pt x="21600" y="14632"/>
                  <a:pt x="14590" y="21600"/>
                  <a:pt x="0" y="20903"/>
                </a:cubicBezTo>
              </a:path>
            </a:pathLst>
          </a:custGeom>
          <a:ln w="19050">
            <a:solidFill>
              <a:srgbClr val="535353"/>
            </a:solidFill>
            <a:tailEnd type="triangle"/>
          </a:ln>
        </p:spPr>
        <p:txBody>
          <a:bodyPr/>
          <a:lstStyle/>
          <a:p>
            <a:pPr lvl="0"/>
            <a:endParaRPr/>
          </a:p>
        </p:txBody>
      </p:sp>
      <p:sp>
        <p:nvSpPr>
          <p:cNvPr id="1011" name="Shape 1011"/>
          <p:cNvSpPr/>
          <p:nvPr/>
        </p:nvSpPr>
        <p:spPr>
          <a:xfrm>
            <a:off x="4696659" y="3014361"/>
            <a:ext cx="1895803" cy="388405"/>
          </a:xfrm>
          <a:prstGeom prst="roundRect">
            <a:avLst>
              <a:gd name="adj" fmla="val 13079"/>
            </a:avLst>
          </a:prstGeom>
          <a:solidFill>
            <a:srgbClr val="29756E"/>
          </a:solidFill>
          <a:ln w="3175">
            <a:miter lim="400000"/>
          </a:ln>
          <a:extLst>
            <a:ext uri="{C572A759-6A51-4108-AA02-DFA0A04FC94B}">
              <ma14:wrappingTextBoxFlag xmlns:ma14="http://schemas.microsoft.com/office/mac/drawingml/2011/main" val="1"/>
            </a:ext>
          </a:extLst>
        </p:spPr>
        <p:txBody>
          <a:bodyPr lIns="0" tIns="0" rIns="0" bIns="0" anchor="ctr"/>
          <a:lstStyle>
            <a:lvl1pPr>
              <a:defRPr sz="1600">
                <a:solidFill>
                  <a:srgbClr val="FFFFFF"/>
                </a:solidFill>
                <a:latin typeface="Avenir Next"/>
                <a:ea typeface="Avenir Next"/>
                <a:cs typeface="Avenir Next"/>
                <a:sym typeface="Avenir Next"/>
              </a:defRPr>
            </a:lvl1pPr>
          </a:lstStyle>
          <a:p>
            <a:pPr lvl="0">
              <a:defRPr sz="1800">
                <a:solidFill>
                  <a:srgbClr val="000000"/>
                </a:solidFill>
                <a:uFillTx/>
              </a:defRPr>
            </a:pPr>
            <a:r>
              <a:rPr sz="1600">
                <a:solidFill>
                  <a:srgbClr val="FFFFFF"/>
                </a:solidFill>
                <a:uFill>
                  <a:solidFill>
                    <a:srgbClr val="4D4D4D"/>
                  </a:solidFill>
                </a:uFill>
              </a:rPr>
              <a:t>        NATS</a:t>
            </a:r>
          </a:p>
        </p:txBody>
      </p:sp>
      <p:pic>
        <p:nvPicPr>
          <p:cNvPr id="1012" name="pasted-image.pdf"/>
          <p:cNvPicPr/>
          <p:nvPr/>
        </p:nvPicPr>
        <p:blipFill>
          <a:blip r:embed="rId8">
            <a:extLst/>
          </a:blip>
          <a:stretch>
            <a:fillRect/>
          </a:stretch>
        </p:blipFill>
        <p:spPr>
          <a:xfrm>
            <a:off x="4753277" y="3100344"/>
            <a:ext cx="266701" cy="215901"/>
          </a:xfrm>
          <a:prstGeom prst="rect">
            <a:avLst/>
          </a:prstGeom>
          <a:ln w="3175">
            <a:miter lim="400000"/>
          </a:ln>
        </p:spPr>
      </p:pic>
      <p:cxnSp>
        <p:nvCxnSpPr>
          <p:cNvPr id="1013" name="Connector 1013"/>
          <p:cNvCxnSpPr>
            <a:stCxn id="1011" idx="0"/>
            <a:endCxn id="1007" idx="0"/>
          </p:cNvCxnSpPr>
          <p:nvPr/>
        </p:nvCxnSpPr>
        <p:spPr>
          <a:xfrm flipV="1">
            <a:off x="5644560" y="2229715"/>
            <a:ext cx="1" cy="978849"/>
          </a:xfrm>
          <a:prstGeom prst="straightConnector1">
            <a:avLst/>
          </a:prstGeom>
          <a:ln w="19050">
            <a:solidFill>
              <a:srgbClr val="535353"/>
            </a:solidFill>
            <a:tailEnd type="triangle"/>
          </a:ln>
        </p:spPr>
      </p:cxnSp>
      <p:sp>
        <p:nvSpPr>
          <p:cNvPr id="1014" name="Shape 1014"/>
          <p:cNvSpPr/>
          <p:nvPr/>
        </p:nvSpPr>
        <p:spPr>
          <a:xfrm>
            <a:off x="8382449" y="1070650"/>
            <a:ext cx="652777" cy="387516"/>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100">
                <a:solidFill>
                  <a:srgbClr val="FFFFFF"/>
                </a:solidFill>
              </a:defRPr>
            </a:lvl1pPr>
          </a:lstStyle>
          <a:p>
            <a:pPr lvl="0">
              <a:defRPr sz="1800">
                <a:solidFill>
                  <a:srgbClr val="000000"/>
                </a:solidFill>
                <a:uFillTx/>
              </a:defRPr>
            </a:pPr>
            <a:r>
              <a:rPr sz="2100">
                <a:solidFill>
                  <a:srgbClr val="FFFFFF"/>
                </a:solidFill>
                <a:uFill>
                  <a:solidFill>
                    <a:srgbClr val="4D4D4D"/>
                  </a:solidFill>
                </a:uFill>
              </a:rPr>
              <a:t>IaaS</a:t>
            </a:r>
          </a:p>
        </p:txBody>
      </p:sp>
      <p:sp>
        <p:nvSpPr>
          <p:cNvPr id="1015" name="Shape 1015"/>
          <p:cNvSpPr/>
          <p:nvPr/>
        </p:nvSpPr>
        <p:spPr>
          <a:xfrm>
            <a:off x="1419729" y="1254548"/>
            <a:ext cx="1654684" cy="3257066"/>
          </a:xfrm>
          <a:prstGeom prst="roundRect">
            <a:avLst>
              <a:gd name="adj" fmla="val 10591"/>
            </a:avLst>
          </a:prstGeom>
          <a:gradFill>
            <a:gsLst>
              <a:gs pos="0">
                <a:srgbClr val="29756E"/>
              </a:gs>
              <a:gs pos="100000">
                <a:srgbClr val="29756E"/>
              </a:gs>
            </a:gsLst>
            <a:lin ang="5400000"/>
          </a:gradFill>
          <a:ln w="12700">
            <a:miter lim="400000"/>
          </a:ln>
          <a:effectLst>
            <a:outerShdw blurRad="101600" dir="5400000" rotWithShape="0">
              <a:srgbClr val="000000">
                <a:alpha val="88360"/>
              </a:srgbClr>
            </a:outerShdw>
          </a:effectLst>
        </p:spPr>
        <p:txBody>
          <a:bodyPr lIns="50800" tIns="50800" rIns="50800" bIns="50800" anchor="ctr"/>
          <a:lstStyle/>
          <a:p>
            <a:pPr lvl="0" algn="ctr" defTabSz="825500">
              <a:defRPr sz="3200">
                <a:solidFill>
                  <a:srgbClr val="FFFFFF"/>
                </a:solidFill>
                <a:uFillTx/>
                <a:latin typeface="Helvetica Light"/>
                <a:ea typeface="Helvetica Light"/>
                <a:cs typeface="Helvetica Light"/>
                <a:sym typeface="Helvetica Light"/>
              </a:defRPr>
            </a:pPr>
            <a:endParaRPr/>
          </a:p>
        </p:txBody>
      </p:sp>
      <p:pic>
        <p:nvPicPr>
          <p:cNvPr id="1016" name="CF_Logo_Square_White_HighRes.png"/>
          <p:cNvPicPr/>
          <p:nvPr/>
        </p:nvPicPr>
        <p:blipFill>
          <a:blip r:embed="rId9">
            <a:alphaModFix amt="88458"/>
            <a:extLst/>
          </a:blip>
          <a:stretch>
            <a:fillRect/>
          </a:stretch>
        </p:blipFill>
        <p:spPr>
          <a:xfrm>
            <a:off x="1845989" y="1427281"/>
            <a:ext cx="779276" cy="776163"/>
          </a:xfrm>
          <a:prstGeom prst="rect">
            <a:avLst/>
          </a:prstGeom>
          <a:ln w="12700">
            <a:miter lim="400000"/>
          </a:ln>
          <a:effectLst>
            <a:outerShdw blurRad="177800" dist="25400" dir="5400000" rotWithShape="0">
              <a:srgbClr val="FFFFFF">
                <a:alpha val="77870"/>
              </a:srgbClr>
            </a:outerShdw>
          </a:effectLst>
        </p:spPr>
      </p:pic>
      <p:pic>
        <p:nvPicPr>
          <p:cNvPr id="1017" name="pasted-image.png"/>
          <p:cNvPicPr/>
          <p:nvPr/>
        </p:nvPicPr>
        <p:blipFill>
          <a:blip r:embed="rId10">
            <a:extLst/>
          </a:blip>
          <a:stretch>
            <a:fillRect/>
          </a:stretch>
        </p:blipFill>
        <p:spPr>
          <a:xfrm>
            <a:off x="2286502" y="2954163"/>
            <a:ext cx="631429" cy="631429"/>
          </a:xfrm>
          <a:prstGeom prst="rect">
            <a:avLst/>
          </a:prstGeom>
          <a:ln w="12700">
            <a:miter lim="400000"/>
          </a:ln>
        </p:spPr>
      </p:pic>
      <p:pic>
        <p:nvPicPr>
          <p:cNvPr id="1018" name="pasted-image.png"/>
          <p:cNvPicPr/>
          <p:nvPr/>
        </p:nvPicPr>
        <p:blipFill>
          <a:blip r:embed="rId11">
            <a:extLst/>
          </a:blip>
          <a:stretch>
            <a:fillRect/>
          </a:stretch>
        </p:blipFill>
        <p:spPr>
          <a:xfrm>
            <a:off x="2300834" y="2228516"/>
            <a:ext cx="602765" cy="602765"/>
          </a:xfrm>
          <a:prstGeom prst="rect">
            <a:avLst/>
          </a:prstGeom>
          <a:ln w="12700">
            <a:miter lim="400000"/>
          </a:ln>
        </p:spPr>
      </p:pic>
      <p:pic>
        <p:nvPicPr>
          <p:cNvPr id="1019" name="pasted-image.png"/>
          <p:cNvPicPr/>
          <p:nvPr/>
        </p:nvPicPr>
        <p:blipFill>
          <a:blip r:embed="rId12">
            <a:extLst/>
          </a:blip>
          <a:stretch>
            <a:fillRect/>
          </a:stretch>
        </p:blipFill>
        <p:spPr>
          <a:xfrm>
            <a:off x="1565414" y="2228516"/>
            <a:ext cx="602901" cy="602901"/>
          </a:xfrm>
          <a:prstGeom prst="rect">
            <a:avLst/>
          </a:prstGeom>
          <a:ln w="12700">
            <a:miter lim="400000"/>
          </a:ln>
        </p:spPr>
      </p:pic>
      <p:pic>
        <p:nvPicPr>
          <p:cNvPr id="1020" name="pasted-image.png"/>
          <p:cNvPicPr/>
          <p:nvPr/>
        </p:nvPicPr>
        <p:blipFill>
          <a:blip r:embed="rId13">
            <a:extLst/>
          </a:blip>
          <a:stretch>
            <a:fillRect/>
          </a:stretch>
        </p:blipFill>
        <p:spPr>
          <a:xfrm>
            <a:off x="1551150" y="2946636"/>
            <a:ext cx="631429" cy="631429"/>
          </a:xfrm>
          <a:prstGeom prst="rect">
            <a:avLst/>
          </a:prstGeom>
          <a:ln w="12700">
            <a:miter lim="400000"/>
          </a:ln>
        </p:spPr>
      </p:pic>
      <p:pic>
        <p:nvPicPr>
          <p:cNvPr id="1021" name="pasted-image.png"/>
          <p:cNvPicPr/>
          <p:nvPr/>
        </p:nvPicPr>
        <p:blipFill>
          <a:blip r:embed="rId14">
            <a:extLst/>
          </a:blip>
          <a:stretch>
            <a:fillRect/>
          </a:stretch>
        </p:blipFill>
        <p:spPr>
          <a:xfrm>
            <a:off x="1414389" y="1081315"/>
            <a:ext cx="1656113" cy="415556"/>
          </a:xfrm>
          <a:prstGeom prst="rect">
            <a:avLst/>
          </a:prstGeom>
          <a:ln w="12700">
            <a:miter lim="400000"/>
          </a:ln>
        </p:spPr>
      </p:pic>
      <p:pic>
        <p:nvPicPr>
          <p:cNvPr id="1022" name="pasted-image.png"/>
          <p:cNvPicPr/>
          <p:nvPr/>
        </p:nvPicPr>
        <p:blipFill>
          <a:blip r:embed="rId15">
            <a:extLst/>
          </a:blip>
          <a:stretch>
            <a:fillRect/>
          </a:stretch>
        </p:blipFill>
        <p:spPr>
          <a:xfrm>
            <a:off x="1617944" y="3767037"/>
            <a:ext cx="497841" cy="497841"/>
          </a:xfrm>
          <a:prstGeom prst="rect">
            <a:avLst/>
          </a:prstGeom>
          <a:ln w="12700">
            <a:miter lim="400000"/>
          </a:ln>
        </p:spPr>
      </p:pic>
      <p:pic>
        <p:nvPicPr>
          <p:cNvPr id="1023" name="pasted-image.png"/>
          <p:cNvPicPr/>
          <p:nvPr/>
        </p:nvPicPr>
        <p:blipFill>
          <a:blip r:embed="rId16">
            <a:extLst/>
          </a:blip>
          <a:stretch>
            <a:fillRect/>
          </a:stretch>
        </p:blipFill>
        <p:spPr>
          <a:xfrm>
            <a:off x="2331549" y="3749257"/>
            <a:ext cx="533401" cy="533401"/>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1" nodeType="afterEffect">
                                  <p:stCondLst>
                                    <p:cond delay="0"/>
                                  </p:stCondLst>
                                  <p:iterate>
                                    <p:tmAbs val="0"/>
                                  </p:iterate>
                                  <p:childTnLst>
                                    <p:set>
                                      <p:cBhvr>
                                        <p:cTn id="6" fill="hold"/>
                                        <p:tgtEl>
                                          <p:spTgt spid="962"/>
                                        </p:tgtEl>
                                        <p:attrNameLst>
                                          <p:attrName>style.visibility</p:attrName>
                                        </p:attrNameLst>
                                      </p:cBhvr>
                                      <p:to>
                                        <p:strVal val="visible"/>
                                      </p:to>
                                    </p:set>
                                    <p:animEffect transition="in" filter="wipe(right)">
                                      <p:cBhvr>
                                        <p:cTn id="7" dur="500"/>
                                        <p:tgtEl>
                                          <p:spTgt spid="96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2" nodeType="clickEffect">
                                  <p:stCondLst>
                                    <p:cond delay="0"/>
                                  </p:stCondLst>
                                  <p:iterate>
                                    <p:tmAbs val="0"/>
                                  </p:iterate>
                                  <p:childTnLst>
                                    <p:set>
                                      <p:cBhvr>
                                        <p:cTn id="11" fill="hold"/>
                                        <p:tgtEl>
                                          <p:spTgt spid="976"/>
                                        </p:tgtEl>
                                        <p:attrNameLst>
                                          <p:attrName>style.visibility</p:attrName>
                                        </p:attrNameLst>
                                      </p:cBhvr>
                                      <p:to>
                                        <p:strVal val="visible"/>
                                      </p:to>
                                    </p:set>
                                    <p:animEffect transition="in" filter="wipe(left)">
                                      <p:cBhvr>
                                        <p:cTn id="12" dur="500"/>
                                        <p:tgtEl>
                                          <p:spTgt spid="976"/>
                                        </p:tgtEl>
                                      </p:cBhvr>
                                    </p:animEffect>
                                  </p:childTnLst>
                                </p:cTn>
                              </p:par>
                            </p:childTnLst>
                          </p:cTn>
                        </p:par>
                        <p:par>
                          <p:cTn id="13" fill="hold">
                            <p:stCondLst>
                              <p:cond delay="500"/>
                            </p:stCondLst>
                            <p:childTnLst>
                              <p:par>
                                <p:cTn id="14" presetID="22" presetClass="entr" presetSubtype="8" fill="hold" grpId="3" nodeType="afterEffect">
                                  <p:stCondLst>
                                    <p:cond delay="0"/>
                                  </p:stCondLst>
                                  <p:iterate>
                                    <p:tmAbs val="0"/>
                                  </p:iterate>
                                  <p:childTnLst>
                                    <p:set>
                                      <p:cBhvr>
                                        <p:cTn id="15" fill="hold"/>
                                        <p:tgtEl>
                                          <p:spTgt spid="978"/>
                                        </p:tgtEl>
                                        <p:attrNameLst>
                                          <p:attrName>style.visibility</p:attrName>
                                        </p:attrNameLst>
                                      </p:cBhvr>
                                      <p:to>
                                        <p:strVal val="visible"/>
                                      </p:to>
                                    </p:set>
                                    <p:animEffect transition="in" filter="wipe(left)">
                                      <p:cBhvr>
                                        <p:cTn id="16" dur="500"/>
                                        <p:tgtEl>
                                          <p:spTgt spid="978"/>
                                        </p:tgtEl>
                                      </p:cBhvr>
                                    </p:animEffect>
                                  </p:childTnLst>
                                </p:cTn>
                              </p:par>
                            </p:childTnLst>
                          </p:cTn>
                        </p:par>
                        <p:par>
                          <p:cTn id="17" fill="hold">
                            <p:stCondLst>
                              <p:cond delay="1000"/>
                            </p:stCondLst>
                            <p:childTnLst>
                              <p:par>
                                <p:cTn id="18" presetID="22" presetClass="entr" presetSubtype="8" fill="hold" grpId="4" nodeType="afterEffect">
                                  <p:stCondLst>
                                    <p:cond delay="0"/>
                                  </p:stCondLst>
                                  <p:iterate>
                                    <p:tmAbs val="0"/>
                                  </p:iterate>
                                  <p:childTnLst>
                                    <p:set>
                                      <p:cBhvr>
                                        <p:cTn id="19" fill="hold"/>
                                        <p:tgtEl>
                                          <p:spTgt spid="1024"/>
                                        </p:tgtEl>
                                        <p:attrNameLst>
                                          <p:attrName>style.visibility</p:attrName>
                                        </p:attrNameLst>
                                      </p:cBhvr>
                                      <p:to>
                                        <p:strVal val="visible"/>
                                      </p:to>
                                    </p:set>
                                    <p:animEffect transition="in" filter="wipe(left)">
                                      <p:cBhvr>
                                        <p:cTn id="20" dur="500"/>
                                        <p:tgtEl>
                                          <p:spTgt spid="1024"/>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5" nodeType="clickEffect">
                                  <p:stCondLst>
                                    <p:cond delay="0"/>
                                  </p:stCondLst>
                                  <p:iterate>
                                    <p:tmAbs val="0"/>
                                  </p:iterate>
                                  <p:childTnLst>
                                    <p:set>
                                      <p:cBhvr>
                                        <p:cTn id="24" fill="hold"/>
                                        <p:tgtEl>
                                          <p:spTgt spid="989"/>
                                        </p:tgtEl>
                                        <p:attrNameLst>
                                          <p:attrName>style.visibility</p:attrName>
                                        </p:attrNameLst>
                                      </p:cBhvr>
                                      <p:to>
                                        <p:strVal val="visible"/>
                                      </p:to>
                                    </p:set>
                                    <p:animEffect transition="in" filter="wipe(left)">
                                      <p:cBhvr>
                                        <p:cTn id="25" dur="500"/>
                                        <p:tgtEl>
                                          <p:spTgt spid="989"/>
                                        </p:tgtEl>
                                      </p:cBhvr>
                                    </p:animEffect>
                                  </p:childTnLst>
                                </p:cTn>
                              </p:par>
                            </p:childTnLst>
                          </p:cTn>
                        </p:par>
                        <p:par>
                          <p:cTn id="26" fill="hold">
                            <p:stCondLst>
                              <p:cond delay="500"/>
                            </p:stCondLst>
                            <p:childTnLst>
                              <p:par>
                                <p:cTn id="27" presetID="10" presetClass="exit" presetSubtype="0" fill="hold" grpId="6" nodeType="afterEffect">
                                  <p:stCondLst>
                                    <p:cond delay="0"/>
                                  </p:stCondLst>
                                  <p:iterate>
                                    <p:tmAbs val="0"/>
                                  </p:iterate>
                                  <p:childTnLst>
                                    <p:animEffect transition="out" filter="fade">
                                      <p:cBhvr>
                                        <p:cTn id="28" dur="500" fill="hold"/>
                                        <p:tgtEl>
                                          <p:spTgt spid="989"/>
                                        </p:tgtEl>
                                      </p:cBhvr>
                                    </p:animEffect>
                                    <p:set>
                                      <p:cBhvr>
                                        <p:cTn id="29" fill="hold">
                                          <p:stCondLst>
                                            <p:cond delay="499"/>
                                          </p:stCondLst>
                                        </p:cTn>
                                        <p:tgtEl>
                                          <p:spTgt spid="989"/>
                                        </p:tgtEl>
                                        <p:attrNameLst>
                                          <p:attrName>style.visibility</p:attrName>
                                        </p:attrNameLst>
                                      </p:cBhvr>
                                      <p:to>
                                        <p:strVal val="hidden"/>
                                      </p:to>
                                    </p:set>
                                  </p:childTnLst>
                                </p:cTn>
                              </p:par>
                            </p:childTnLst>
                          </p:cTn>
                        </p:par>
                        <p:par>
                          <p:cTn id="30" fill="hold">
                            <p:stCondLst>
                              <p:cond delay="1000"/>
                            </p:stCondLst>
                            <p:childTnLst>
                              <p:par>
                                <p:cTn id="31" presetID="22" presetClass="entr" presetSubtype="8" fill="hold" grpId="7" nodeType="afterEffect">
                                  <p:stCondLst>
                                    <p:cond delay="0"/>
                                  </p:stCondLst>
                                  <p:iterate>
                                    <p:tmAbs val="0"/>
                                  </p:iterate>
                                  <p:childTnLst>
                                    <p:set>
                                      <p:cBhvr>
                                        <p:cTn id="32" fill="hold"/>
                                        <p:tgtEl>
                                          <p:spTgt spid="990"/>
                                        </p:tgtEl>
                                        <p:attrNameLst>
                                          <p:attrName>style.visibility</p:attrName>
                                        </p:attrNameLst>
                                      </p:cBhvr>
                                      <p:to>
                                        <p:strVal val="visible"/>
                                      </p:to>
                                    </p:set>
                                    <p:animEffect transition="in" filter="wipe(left)">
                                      <p:cBhvr>
                                        <p:cTn id="33" dur="500"/>
                                        <p:tgtEl>
                                          <p:spTgt spid="990"/>
                                        </p:tgtEl>
                                      </p:cBhvr>
                                    </p:animEffect>
                                  </p:childTnLst>
                                </p:cTn>
                              </p:par>
                            </p:childTnLst>
                          </p:cTn>
                        </p:par>
                        <p:par>
                          <p:cTn id="34" fill="hold">
                            <p:stCondLst>
                              <p:cond delay="1500"/>
                            </p:stCondLst>
                            <p:childTnLst>
                              <p:par>
                                <p:cTn id="35" presetID="22" presetClass="entr" presetSubtype="8" fill="hold" grpId="8" nodeType="afterEffect">
                                  <p:stCondLst>
                                    <p:cond delay="0"/>
                                  </p:stCondLst>
                                  <p:iterate>
                                    <p:tmAbs val="0"/>
                                  </p:iterate>
                                  <p:childTnLst>
                                    <p:set>
                                      <p:cBhvr>
                                        <p:cTn id="36" fill="hold"/>
                                        <p:tgtEl>
                                          <p:spTgt spid="995"/>
                                        </p:tgtEl>
                                        <p:attrNameLst>
                                          <p:attrName>style.visibility</p:attrName>
                                        </p:attrNameLst>
                                      </p:cBhvr>
                                      <p:to>
                                        <p:strVal val="visible"/>
                                      </p:to>
                                    </p:set>
                                    <p:animEffect transition="in" filter="wipe(left)">
                                      <p:cBhvr>
                                        <p:cTn id="37" dur="2000"/>
                                        <p:tgtEl>
                                          <p:spTgt spid="995"/>
                                        </p:tgtEl>
                                      </p:cBhvr>
                                    </p:animEffect>
                                  </p:childTnLst>
                                </p:cTn>
                              </p:par>
                            </p:childTnLst>
                          </p:cTn>
                        </p:par>
                        <p:par>
                          <p:cTn id="38" fill="hold">
                            <p:stCondLst>
                              <p:cond delay="3500"/>
                            </p:stCondLst>
                            <p:childTnLst>
                              <p:par>
                                <p:cTn id="39" presetID="22" presetClass="entr" presetSubtype="8" fill="hold" grpId="9" nodeType="afterEffect">
                                  <p:stCondLst>
                                    <p:cond delay="0"/>
                                  </p:stCondLst>
                                  <p:iterate>
                                    <p:tmAbs val="0"/>
                                  </p:iterate>
                                  <p:childTnLst>
                                    <p:set>
                                      <p:cBhvr>
                                        <p:cTn id="40" fill="hold"/>
                                        <p:tgtEl>
                                          <p:spTgt spid="1000"/>
                                        </p:tgtEl>
                                        <p:attrNameLst>
                                          <p:attrName>style.visibility</p:attrName>
                                        </p:attrNameLst>
                                      </p:cBhvr>
                                      <p:to>
                                        <p:strVal val="visible"/>
                                      </p:to>
                                    </p:set>
                                    <p:animEffect transition="in" filter="wipe(left)">
                                      <p:cBhvr>
                                        <p:cTn id="41" dur="2000"/>
                                        <p:tgtEl>
                                          <p:spTgt spid="1000"/>
                                        </p:tgtEl>
                                      </p:cBhvr>
                                    </p:animEffect>
                                  </p:childTnLst>
                                </p:cTn>
                              </p:par>
                            </p:childTnLst>
                          </p:cTn>
                        </p:par>
                        <p:par>
                          <p:cTn id="42" fill="hold">
                            <p:stCondLst>
                              <p:cond delay="5500"/>
                            </p:stCondLst>
                            <p:childTnLst>
                              <p:par>
                                <p:cTn id="43" presetID="22" presetClass="entr" presetSubtype="8" fill="hold" grpId="10" nodeType="afterEffect">
                                  <p:stCondLst>
                                    <p:cond delay="0"/>
                                  </p:stCondLst>
                                  <p:iterate>
                                    <p:tmAbs val="0"/>
                                  </p:iterate>
                                  <p:childTnLst>
                                    <p:set>
                                      <p:cBhvr>
                                        <p:cTn id="44" fill="hold"/>
                                        <p:tgtEl>
                                          <p:spTgt spid="1006"/>
                                        </p:tgtEl>
                                        <p:attrNameLst>
                                          <p:attrName>style.visibility</p:attrName>
                                        </p:attrNameLst>
                                      </p:cBhvr>
                                      <p:to>
                                        <p:strVal val="visible"/>
                                      </p:to>
                                    </p:set>
                                    <p:animEffect transition="in" filter="wipe(left)">
                                      <p:cBhvr>
                                        <p:cTn id="45" dur="2000"/>
                                        <p:tgtEl>
                                          <p:spTgt spid="1006"/>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2" fill="hold" grpId="11" nodeType="clickEffect">
                                  <p:stCondLst>
                                    <p:cond delay="0"/>
                                  </p:stCondLst>
                                  <p:iterate>
                                    <p:tmAbs val="0"/>
                                  </p:iterate>
                                  <p:childTnLst>
                                    <p:set>
                                      <p:cBhvr>
                                        <p:cTn id="49" fill="hold"/>
                                        <p:tgtEl>
                                          <p:spTgt spid="1025"/>
                                        </p:tgtEl>
                                        <p:attrNameLst>
                                          <p:attrName>style.visibility</p:attrName>
                                        </p:attrNameLst>
                                      </p:cBhvr>
                                      <p:to>
                                        <p:strVal val="visible"/>
                                      </p:to>
                                    </p:set>
                                    <p:animEffect transition="in" filter="wipe(right)">
                                      <p:cBhvr>
                                        <p:cTn id="50" dur="500"/>
                                        <p:tgtEl>
                                          <p:spTgt spid="1025"/>
                                        </p:tgtEl>
                                      </p:cBhvr>
                                    </p:animEffect>
                                  </p:childTnLst>
                                </p:cTn>
                              </p:par>
                            </p:childTnLst>
                          </p:cTn>
                        </p:par>
                        <p:par>
                          <p:cTn id="51" fill="hold">
                            <p:stCondLst>
                              <p:cond delay="500"/>
                            </p:stCondLst>
                            <p:childTnLst>
                              <p:par>
                                <p:cTn id="52" presetID="22" presetClass="entr" presetSubtype="2" fill="hold" grpId="12" nodeType="afterEffect">
                                  <p:stCondLst>
                                    <p:cond delay="0"/>
                                  </p:stCondLst>
                                  <p:iterate>
                                    <p:tmAbs val="0"/>
                                  </p:iterate>
                                  <p:childTnLst>
                                    <p:set>
                                      <p:cBhvr>
                                        <p:cTn id="53" fill="hold"/>
                                        <p:tgtEl>
                                          <p:spTgt spid="1026"/>
                                        </p:tgtEl>
                                        <p:attrNameLst>
                                          <p:attrName>style.visibility</p:attrName>
                                        </p:attrNameLst>
                                      </p:cBhvr>
                                      <p:to>
                                        <p:strVal val="visible"/>
                                      </p:to>
                                    </p:set>
                                    <p:animEffect transition="in" filter="wipe(right)">
                                      <p:cBhvr>
                                        <p:cTn id="54" dur="500"/>
                                        <p:tgtEl>
                                          <p:spTgt spid="1026"/>
                                        </p:tgtEl>
                                      </p:cBhvr>
                                    </p:animEffect>
                                  </p:childTnLst>
                                </p:cTn>
                              </p:par>
                            </p:childTnLst>
                          </p:cTn>
                        </p:par>
                        <p:par>
                          <p:cTn id="55" fill="hold">
                            <p:stCondLst>
                              <p:cond delay="1000"/>
                            </p:stCondLst>
                            <p:childTnLst>
                              <p:par>
                                <p:cTn id="56" presetID="22" presetClass="entr" presetSubtype="4" fill="hold" grpId="13" nodeType="afterEffect">
                                  <p:stCondLst>
                                    <p:cond delay="0"/>
                                  </p:stCondLst>
                                  <p:iterate>
                                    <p:tmAbs val="0"/>
                                  </p:iterate>
                                  <p:childTnLst>
                                    <p:set>
                                      <p:cBhvr>
                                        <p:cTn id="57" fill="hold"/>
                                        <p:tgtEl>
                                          <p:spTgt spid="1013"/>
                                        </p:tgtEl>
                                        <p:attrNameLst>
                                          <p:attrName>style.visibility</p:attrName>
                                        </p:attrNameLst>
                                      </p:cBhvr>
                                      <p:to>
                                        <p:strVal val="visible"/>
                                      </p:to>
                                    </p:set>
                                    <p:animEffect transition="in" filter="wipe(down)">
                                      <p:cBhvr>
                                        <p:cTn id="58" dur="500"/>
                                        <p:tgtEl>
                                          <p:spTgt spid="10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2" grpId="1" animBg="1" advAuto="0"/>
      <p:bldP spid="1024" grpId="4" animBg="1" advAuto="0"/>
      <p:bldP spid="976" grpId="2" animBg="1" advAuto="0"/>
      <p:bldP spid="978" grpId="3" animBg="1" advAuto="0"/>
      <p:bldP spid="989" grpId="5" animBg="1" advAuto="0"/>
      <p:bldP spid="989" grpId="6" animBg="1" advAuto="0"/>
      <p:bldP spid="990" grpId="7" animBg="1" advAuto="0"/>
      <p:bldP spid="995" grpId="8" animBg="1" advAuto="0"/>
      <p:bldP spid="1000" grpId="9" animBg="1" advAuto="0"/>
      <p:bldP spid="1006" grpId="10" animBg="1" advAuto="0"/>
      <p:bldP spid="1025" grpId="11" animBg="1" advAuto="0"/>
      <p:bldP spid="1026" grpId="12" animBg="1" advAuto="0"/>
      <p:bldP spid="1013" grpId="13" animBg="1" advAuto="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Shape 1028"/>
          <p:cNvSpPr/>
          <p:nvPr/>
        </p:nvSpPr>
        <p:spPr>
          <a:xfrm>
            <a:off x="2064368" y="6974"/>
            <a:ext cx="7085117" cy="4622945"/>
          </a:xfrm>
          <a:prstGeom prst="rect">
            <a:avLst/>
          </a:prstGeom>
          <a:gradFill>
            <a:gsLst>
              <a:gs pos="0">
                <a:srgbClr val="FFFFFF"/>
              </a:gs>
              <a:gs pos="100000">
                <a:srgbClr val="DDDDDD"/>
              </a:gs>
            </a:gsLst>
            <a:lin ang="20987188"/>
          </a:gradFill>
          <a:ln w="12700">
            <a:miter lim="400000"/>
          </a:ln>
        </p:spPr>
        <p:txBody>
          <a:bodyPr lIns="0" tIns="0" rIns="0" bIns="0" anchor="ctr"/>
          <a:lstStyle/>
          <a:p>
            <a:pPr lvl="0"/>
            <a:endParaRPr/>
          </a:p>
        </p:txBody>
      </p:sp>
      <p:sp>
        <p:nvSpPr>
          <p:cNvPr id="1029" name="Shape 1029"/>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32</a:t>
            </a:fld>
            <a:endParaRPr sz="800">
              <a:solidFill>
                <a:srgbClr val="808080"/>
              </a:solidFill>
              <a:uFill>
                <a:solidFill>
                  <a:srgbClr val="808080"/>
                </a:solidFill>
              </a:uFill>
            </a:endParaRPr>
          </a:p>
        </p:txBody>
      </p:sp>
      <p:pic>
        <p:nvPicPr>
          <p:cNvPr id="1030" name="pasted-image.png"/>
          <p:cNvPicPr/>
          <p:nvPr/>
        </p:nvPicPr>
        <p:blipFill>
          <a:blip r:embed="rId2">
            <a:extLst/>
          </a:blip>
          <a:stretch>
            <a:fillRect/>
          </a:stretch>
        </p:blipFill>
        <p:spPr>
          <a:xfrm>
            <a:off x="174016" y="1282550"/>
            <a:ext cx="1553845" cy="2071793"/>
          </a:xfrm>
          <a:prstGeom prst="rect">
            <a:avLst/>
          </a:prstGeom>
          <a:ln w="12700">
            <a:miter lim="400000"/>
          </a:ln>
        </p:spPr>
      </p:pic>
      <p:sp>
        <p:nvSpPr>
          <p:cNvPr id="1031" name="Shape 1031"/>
          <p:cNvSpPr/>
          <p:nvPr/>
        </p:nvSpPr>
        <p:spPr>
          <a:xfrm>
            <a:off x="244422" y="3152230"/>
            <a:ext cx="1673992" cy="62752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defTabSz="825500">
              <a:defRPr>
                <a:solidFill>
                  <a:srgbClr val="000000"/>
                </a:solidFill>
                <a:uFillTx/>
              </a:defRPr>
            </a:lvl1pPr>
          </a:lstStyle>
          <a:p>
            <a:pPr lvl="0"/>
            <a:r>
              <a:t>Operator Concerns</a:t>
            </a:r>
          </a:p>
        </p:txBody>
      </p:sp>
      <p:grpSp>
        <p:nvGrpSpPr>
          <p:cNvPr id="1034" name="Group 1034"/>
          <p:cNvGrpSpPr/>
          <p:nvPr/>
        </p:nvGrpSpPr>
        <p:grpSpPr>
          <a:xfrm>
            <a:off x="7353540" y="2380969"/>
            <a:ext cx="1454663" cy="1914039"/>
            <a:chOff x="0" y="0"/>
            <a:chExt cx="1454662" cy="1914038"/>
          </a:xfrm>
        </p:grpSpPr>
        <p:pic>
          <p:nvPicPr>
            <p:cNvPr id="1032" name="pasted-image.png"/>
            <p:cNvPicPr/>
            <p:nvPr/>
          </p:nvPicPr>
          <p:blipFill>
            <a:blip r:embed="rId3">
              <a:extLst/>
            </a:blip>
            <a:srcRect/>
            <a:stretch>
              <a:fillRect/>
            </a:stretch>
          </p:blipFill>
          <p:spPr>
            <a:xfrm>
              <a:off x="212553" y="0"/>
              <a:ext cx="1242110" cy="1419553"/>
            </a:xfrm>
            <a:prstGeom prst="rect">
              <a:avLst/>
            </a:prstGeom>
            <a:ln w="12700" cap="flat">
              <a:noFill/>
              <a:miter lim="400000"/>
            </a:ln>
            <a:effectLst/>
          </p:spPr>
        </p:pic>
        <p:sp>
          <p:nvSpPr>
            <p:cNvPr id="1033" name="Shape 1033"/>
            <p:cNvSpPr/>
            <p:nvPr/>
          </p:nvSpPr>
          <p:spPr>
            <a:xfrm>
              <a:off x="0" y="1397030"/>
              <a:ext cx="1407387"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Monitor the platform</a:t>
              </a:r>
            </a:p>
          </p:txBody>
        </p:sp>
      </p:grpSp>
      <p:grpSp>
        <p:nvGrpSpPr>
          <p:cNvPr id="1037" name="Group 1037"/>
          <p:cNvGrpSpPr/>
          <p:nvPr/>
        </p:nvGrpSpPr>
        <p:grpSpPr>
          <a:xfrm>
            <a:off x="5308936" y="2652585"/>
            <a:ext cx="1877993" cy="1626811"/>
            <a:chOff x="0" y="0"/>
            <a:chExt cx="1877991" cy="1626809"/>
          </a:xfrm>
        </p:grpSpPr>
        <p:sp>
          <p:nvSpPr>
            <p:cNvPr id="1035" name="Shape 1035"/>
            <p:cNvSpPr/>
            <p:nvPr/>
          </p:nvSpPr>
          <p:spPr>
            <a:xfrm>
              <a:off x="0" y="1109801"/>
              <a:ext cx="1877992"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Handle upgrades and updates</a:t>
              </a:r>
            </a:p>
          </p:txBody>
        </p:sp>
        <p:pic>
          <p:nvPicPr>
            <p:cNvPr id="1036" name="pasted-image.png"/>
            <p:cNvPicPr/>
            <p:nvPr/>
          </p:nvPicPr>
          <p:blipFill>
            <a:blip r:embed="rId4">
              <a:extLst/>
            </a:blip>
            <a:stretch>
              <a:fillRect/>
            </a:stretch>
          </p:blipFill>
          <p:spPr>
            <a:xfrm>
              <a:off x="100449" y="0"/>
              <a:ext cx="1529596" cy="1108957"/>
            </a:xfrm>
            <a:prstGeom prst="rect">
              <a:avLst/>
            </a:prstGeom>
            <a:ln w="12700" cap="flat">
              <a:noFill/>
              <a:miter lim="400000"/>
            </a:ln>
            <a:effectLst/>
          </p:spPr>
        </p:pic>
      </p:grpSp>
      <p:grpSp>
        <p:nvGrpSpPr>
          <p:cNvPr id="1040" name="Group 1040"/>
          <p:cNvGrpSpPr/>
          <p:nvPr/>
        </p:nvGrpSpPr>
        <p:grpSpPr>
          <a:xfrm>
            <a:off x="3355680" y="497631"/>
            <a:ext cx="1529667" cy="1258473"/>
            <a:chOff x="0" y="0"/>
            <a:chExt cx="1529665" cy="1258471"/>
          </a:xfrm>
        </p:grpSpPr>
        <p:sp>
          <p:nvSpPr>
            <p:cNvPr id="1038" name="Shape 1038"/>
            <p:cNvSpPr/>
            <p:nvPr/>
          </p:nvSpPr>
          <p:spPr>
            <a:xfrm>
              <a:off x="0" y="945079"/>
              <a:ext cx="1403013" cy="31339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defRPr sz="1600" b="1"/>
              </a:lvl1pPr>
            </a:lstStyle>
            <a:p>
              <a:pPr lvl="0">
                <a:defRPr sz="1800" b="0">
                  <a:solidFill>
                    <a:srgbClr val="000000"/>
                  </a:solidFill>
                  <a:uFillTx/>
                </a:defRPr>
              </a:pPr>
              <a:r>
                <a:rPr sz="1600" b="1">
                  <a:solidFill>
                    <a:srgbClr val="4D4D4D"/>
                  </a:solidFill>
                  <a:uFill>
                    <a:solidFill>
                      <a:srgbClr val="4D4D4D"/>
                    </a:solidFill>
                  </a:uFill>
                </a:rPr>
                <a:t>Plan capacity</a:t>
              </a:r>
            </a:p>
          </p:txBody>
        </p:sp>
        <p:pic>
          <p:nvPicPr>
            <p:cNvPr id="1039" name="pasted-image.png"/>
            <p:cNvPicPr/>
            <p:nvPr/>
          </p:nvPicPr>
          <p:blipFill>
            <a:blip r:embed="rId5">
              <a:extLst/>
            </a:blip>
            <a:stretch>
              <a:fillRect/>
            </a:stretch>
          </p:blipFill>
          <p:spPr>
            <a:xfrm>
              <a:off x="70" y="0"/>
              <a:ext cx="1529596" cy="1147197"/>
            </a:xfrm>
            <a:prstGeom prst="rect">
              <a:avLst/>
            </a:prstGeom>
            <a:ln w="12700" cap="flat">
              <a:noFill/>
              <a:miter lim="400000"/>
            </a:ln>
            <a:effectLst/>
          </p:spPr>
        </p:pic>
      </p:grpSp>
      <p:grpSp>
        <p:nvGrpSpPr>
          <p:cNvPr id="1043" name="Group 1043"/>
          <p:cNvGrpSpPr/>
          <p:nvPr/>
        </p:nvGrpSpPr>
        <p:grpSpPr>
          <a:xfrm>
            <a:off x="3291027" y="2433975"/>
            <a:ext cx="1658973" cy="1808026"/>
            <a:chOff x="0" y="0"/>
            <a:chExt cx="1658971" cy="1808025"/>
          </a:xfrm>
        </p:grpSpPr>
        <p:sp>
          <p:nvSpPr>
            <p:cNvPr id="1041" name="Shape 1041"/>
            <p:cNvSpPr/>
            <p:nvPr/>
          </p:nvSpPr>
          <p:spPr>
            <a:xfrm>
              <a:off x="89225" y="1291017"/>
              <a:ext cx="1480522"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p>
              <a:pPr lvl="0">
                <a:defRPr>
                  <a:solidFill>
                    <a:srgbClr val="000000"/>
                  </a:solidFill>
                  <a:uFillTx/>
                </a:defRPr>
              </a:pPr>
              <a:r>
                <a:rPr sz="1500" b="1">
                  <a:solidFill>
                    <a:srgbClr val="4D4D4D"/>
                  </a:solidFill>
                  <a:uFill>
                    <a:solidFill>
                      <a:srgbClr val="4D4D4D"/>
                    </a:solidFill>
                  </a:uFill>
                </a:rPr>
                <a:t>Manage users </a:t>
              </a:r>
            </a:p>
            <a:p>
              <a:pPr lvl="0" algn="ctr">
                <a:defRPr>
                  <a:solidFill>
                    <a:srgbClr val="000000"/>
                  </a:solidFill>
                  <a:uFillTx/>
                </a:defRPr>
              </a:pPr>
              <a:r>
                <a:rPr sz="1500" b="1">
                  <a:solidFill>
                    <a:srgbClr val="4D4D4D"/>
                  </a:solidFill>
                  <a:uFill>
                    <a:solidFill>
                      <a:srgbClr val="4D4D4D"/>
                    </a:solidFill>
                  </a:uFill>
                </a:rPr>
                <a:t>and quotas</a:t>
              </a:r>
            </a:p>
          </p:txBody>
        </p:sp>
        <p:pic>
          <p:nvPicPr>
            <p:cNvPr id="1042" name="pasted-image.png"/>
            <p:cNvPicPr/>
            <p:nvPr/>
          </p:nvPicPr>
          <p:blipFill>
            <a:blip r:embed="rId6">
              <a:extLst/>
            </a:blip>
            <a:stretch>
              <a:fillRect/>
            </a:stretch>
          </p:blipFill>
          <p:spPr>
            <a:xfrm>
              <a:off x="0" y="0"/>
              <a:ext cx="1658972" cy="1244229"/>
            </a:xfrm>
            <a:prstGeom prst="rect">
              <a:avLst/>
            </a:prstGeom>
            <a:ln w="12700" cap="flat">
              <a:noFill/>
              <a:miter lim="400000"/>
            </a:ln>
            <a:effectLst/>
          </p:spPr>
        </p:pic>
      </p:grpSp>
      <p:grpSp>
        <p:nvGrpSpPr>
          <p:cNvPr id="1046" name="Group 1046"/>
          <p:cNvGrpSpPr/>
          <p:nvPr/>
        </p:nvGrpSpPr>
        <p:grpSpPr>
          <a:xfrm>
            <a:off x="5126013" y="308508"/>
            <a:ext cx="1735839" cy="1848385"/>
            <a:chOff x="0" y="0"/>
            <a:chExt cx="1735837" cy="1848384"/>
          </a:xfrm>
        </p:grpSpPr>
        <p:sp>
          <p:nvSpPr>
            <p:cNvPr id="1044" name="Shape 1044"/>
            <p:cNvSpPr/>
            <p:nvPr/>
          </p:nvSpPr>
          <p:spPr>
            <a:xfrm>
              <a:off x="164225" y="1331376"/>
              <a:ext cx="1407388"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Install the platform</a:t>
              </a:r>
            </a:p>
          </p:txBody>
        </p:sp>
        <p:pic>
          <p:nvPicPr>
            <p:cNvPr id="1045" name="pasted-image.png"/>
            <p:cNvPicPr/>
            <p:nvPr/>
          </p:nvPicPr>
          <p:blipFill>
            <a:blip r:embed="rId7">
              <a:extLst/>
            </a:blip>
            <a:stretch>
              <a:fillRect/>
            </a:stretch>
          </p:blipFill>
          <p:spPr>
            <a:xfrm>
              <a:off x="0" y="0"/>
              <a:ext cx="1735838" cy="1358294"/>
            </a:xfrm>
            <a:prstGeom prst="rect">
              <a:avLst/>
            </a:prstGeom>
            <a:ln w="12700" cap="flat">
              <a:noFill/>
              <a:miter lim="400000"/>
            </a:ln>
            <a:effectLst/>
          </p:spPr>
        </p:pic>
      </p:grpSp>
      <p:grpSp>
        <p:nvGrpSpPr>
          <p:cNvPr id="1049" name="Group 1049"/>
          <p:cNvGrpSpPr/>
          <p:nvPr/>
        </p:nvGrpSpPr>
        <p:grpSpPr>
          <a:xfrm>
            <a:off x="7236216" y="206908"/>
            <a:ext cx="1553845" cy="1839919"/>
            <a:chOff x="0" y="0"/>
            <a:chExt cx="1553844" cy="1839917"/>
          </a:xfrm>
        </p:grpSpPr>
        <p:pic>
          <p:nvPicPr>
            <p:cNvPr id="1047" name="pasted-image.png"/>
            <p:cNvPicPr/>
            <p:nvPr/>
          </p:nvPicPr>
          <p:blipFill>
            <a:blip r:embed="rId8">
              <a:extLst/>
            </a:blip>
            <a:stretch>
              <a:fillRect/>
            </a:stretch>
          </p:blipFill>
          <p:spPr>
            <a:xfrm>
              <a:off x="0" y="0"/>
              <a:ext cx="1553845" cy="1641249"/>
            </a:xfrm>
            <a:prstGeom prst="rect">
              <a:avLst/>
            </a:prstGeom>
            <a:ln w="12700" cap="flat">
              <a:noFill/>
              <a:miter lim="400000"/>
            </a:ln>
            <a:effectLst/>
          </p:spPr>
        </p:pic>
        <p:sp>
          <p:nvSpPr>
            <p:cNvPr id="1048" name="Shape 1048"/>
            <p:cNvSpPr/>
            <p:nvPr/>
          </p:nvSpPr>
          <p:spPr>
            <a:xfrm>
              <a:off x="73228" y="1322910"/>
              <a:ext cx="1407388" cy="51700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Setup High Availability</a:t>
              </a:r>
            </a:p>
          </p:txBody>
        </p:sp>
      </p:grpSp>
      <p:pic>
        <p:nvPicPr>
          <p:cNvPr id="1050" name="pasted-image.png"/>
          <p:cNvPicPr/>
          <p:nvPr/>
        </p:nvPicPr>
        <p:blipFill>
          <a:blip r:embed="rId9">
            <a:extLst/>
          </a:blip>
          <a:stretch>
            <a:fillRect/>
          </a:stretch>
        </p:blipFill>
        <p:spPr>
          <a:xfrm>
            <a:off x="6419320" y="168803"/>
            <a:ext cx="385764" cy="385764"/>
          </a:xfrm>
          <a:prstGeom prst="rect">
            <a:avLst/>
          </a:prstGeom>
          <a:ln w="12700">
            <a:miter lim="400000"/>
          </a:ln>
        </p:spPr>
      </p:pic>
      <p:pic>
        <p:nvPicPr>
          <p:cNvPr id="1051" name="pasted-image.png"/>
          <p:cNvPicPr/>
          <p:nvPr/>
        </p:nvPicPr>
        <p:blipFill>
          <a:blip r:embed="rId9">
            <a:extLst/>
          </a:blip>
          <a:stretch>
            <a:fillRect/>
          </a:stretch>
        </p:blipFill>
        <p:spPr>
          <a:xfrm>
            <a:off x="6419320" y="2276210"/>
            <a:ext cx="385764" cy="385764"/>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3" presetClass="entr" presetSubtype="16" fill="hold" grpId="1" nodeType="clickEffect">
                                  <p:stCondLst>
                                    <p:cond delay="0"/>
                                  </p:stCondLst>
                                  <p:iterate>
                                    <p:tmAbs val="0"/>
                                  </p:iterate>
                                  <p:childTnLst>
                                    <p:set>
                                      <p:cBhvr>
                                        <p:cTn id="6" fill="hold"/>
                                        <p:tgtEl>
                                          <p:spTgt spid="1050"/>
                                        </p:tgtEl>
                                        <p:attrNameLst>
                                          <p:attrName>style.visibility</p:attrName>
                                        </p:attrNameLst>
                                      </p:cBhvr>
                                      <p:to>
                                        <p:strVal val="visible"/>
                                      </p:to>
                                    </p:set>
                                    <p:anim calcmode="lin" valueType="num">
                                      <p:cBhvr>
                                        <p:cTn id="7" dur="750" fill="hold"/>
                                        <p:tgtEl>
                                          <p:spTgt spid="1050"/>
                                        </p:tgtEl>
                                        <p:attrNameLst>
                                          <p:attrName>ppt_w</p:attrName>
                                        </p:attrNameLst>
                                      </p:cBhvr>
                                      <p:tavLst>
                                        <p:tav tm="0">
                                          <p:val>
                                            <p:fltVal val="0"/>
                                          </p:val>
                                        </p:tav>
                                        <p:tav tm="100000">
                                          <p:val>
                                            <p:strVal val="#ppt_w"/>
                                          </p:val>
                                        </p:tav>
                                      </p:tavLst>
                                    </p:anim>
                                    <p:anim calcmode="lin" valueType="num">
                                      <p:cBhvr>
                                        <p:cTn id="8" dur="750" fill="hold"/>
                                        <p:tgtEl>
                                          <p:spTgt spid="1050"/>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grpId="2" nodeType="clickEffect">
                                  <p:stCondLst>
                                    <p:cond delay="0"/>
                                  </p:stCondLst>
                                  <p:iterate>
                                    <p:tmAbs val="0"/>
                                  </p:iterate>
                                  <p:childTnLst>
                                    <p:set>
                                      <p:cBhvr>
                                        <p:cTn id="12" fill="hold"/>
                                        <p:tgtEl>
                                          <p:spTgt spid="1051"/>
                                        </p:tgtEl>
                                        <p:attrNameLst>
                                          <p:attrName>style.visibility</p:attrName>
                                        </p:attrNameLst>
                                      </p:cBhvr>
                                      <p:to>
                                        <p:strVal val="visible"/>
                                      </p:to>
                                    </p:set>
                                    <p:anim calcmode="lin" valueType="num">
                                      <p:cBhvr>
                                        <p:cTn id="13" dur="750" fill="hold"/>
                                        <p:tgtEl>
                                          <p:spTgt spid="1051"/>
                                        </p:tgtEl>
                                        <p:attrNameLst>
                                          <p:attrName>ppt_w</p:attrName>
                                        </p:attrNameLst>
                                      </p:cBhvr>
                                      <p:tavLst>
                                        <p:tav tm="0">
                                          <p:val>
                                            <p:fltVal val="0"/>
                                          </p:val>
                                        </p:tav>
                                        <p:tav tm="100000">
                                          <p:val>
                                            <p:strVal val="#ppt_w"/>
                                          </p:val>
                                        </p:tav>
                                      </p:tavLst>
                                    </p:anim>
                                    <p:anim calcmode="lin" valueType="num">
                                      <p:cBhvr>
                                        <p:cTn id="14" dur="750" fill="hold"/>
                                        <p:tgtEl>
                                          <p:spTgt spid="1051"/>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0" grpId="1" animBg="1" advAuto="0"/>
      <p:bldP spid="1051" grpId="2" animBg="1" advAuto="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3" name="Shape 1053"/>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33</a:t>
            </a:fld>
            <a:endParaRPr sz="800">
              <a:solidFill>
                <a:srgbClr val="808080"/>
              </a:solidFill>
              <a:uFill>
                <a:solidFill>
                  <a:srgbClr val="808080"/>
                </a:solidFill>
              </a:uFill>
            </a:endParaRPr>
          </a:p>
        </p:txBody>
      </p:sp>
      <p:pic>
        <p:nvPicPr>
          <p:cNvPr id="1054" name="pasted-image.png"/>
          <p:cNvPicPr/>
          <p:nvPr/>
        </p:nvPicPr>
        <p:blipFill>
          <a:blip r:embed="rId2">
            <a:extLst/>
          </a:blip>
          <a:stretch>
            <a:fillRect/>
          </a:stretch>
        </p:blipFill>
        <p:spPr>
          <a:xfrm>
            <a:off x="4930434" y="987778"/>
            <a:ext cx="3898933" cy="2924199"/>
          </a:xfrm>
          <a:prstGeom prst="rect">
            <a:avLst/>
          </a:prstGeom>
          <a:ln w="12700">
            <a:miter lim="400000"/>
          </a:ln>
        </p:spPr>
      </p:pic>
      <p:sp>
        <p:nvSpPr>
          <p:cNvPr id="1055" name="Shape 1055"/>
          <p:cNvSpPr>
            <a:spLocks noGrp="1"/>
          </p:cNvSpPr>
          <p:nvPr>
            <p:ph type="title" idx="4294967295"/>
          </p:nvPr>
        </p:nvSpPr>
        <p:spPr>
          <a:xfrm>
            <a:off x="371715" y="249538"/>
            <a:ext cx="8410576" cy="533401"/>
          </a:xfrm>
          <a:prstGeom prst="rect">
            <a:avLst/>
          </a:prstGeom>
        </p:spPr>
        <p:txBody>
          <a:bodyPr/>
          <a:lstStyle>
            <a:lvl1pPr>
              <a:lnSpc>
                <a:spcPct val="100000"/>
              </a:lnSpc>
              <a:defRPr sz="2700">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sz="2700">
                <a:solidFill>
                  <a:srgbClr val="29756E"/>
                </a:solidFill>
                <a:uFill>
                  <a:solidFill>
                    <a:srgbClr val="2C95DD"/>
                  </a:solidFill>
                </a:uFill>
              </a:rPr>
              <a:t>Orgs, Spaces, Users and Quotas</a:t>
            </a:r>
          </a:p>
        </p:txBody>
      </p:sp>
      <p:pic>
        <p:nvPicPr>
          <p:cNvPr id="1056" name="pasted-image.pdf"/>
          <p:cNvPicPr/>
          <p:nvPr/>
        </p:nvPicPr>
        <p:blipFill>
          <a:blip r:embed="rId3">
            <a:extLst/>
          </a:blip>
          <a:stretch>
            <a:fillRect/>
          </a:stretch>
        </p:blipFill>
        <p:spPr>
          <a:xfrm>
            <a:off x="695633" y="1200015"/>
            <a:ext cx="3898933" cy="2876591"/>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8" name="Shape 1058"/>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34</a:t>
            </a:fld>
            <a:endParaRPr sz="800">
              <a:solidFill>
                <a:srgbClr val="808080"/>
              </a:solidFill>
              <a:uFill>
                <a:solidFill>
                  <a:srgbClr val="808080"/>
                </a:solidFill>
              </a:uFill>
            </a:endParaRPr>
          </a:p>
        </p:txBody>
      </p:sp>
      <p:sp>
        <p:nvSpPr>
          <p:cNvPr id="1059" name="Shape 1059"/>
          <p:cNvSpPr/>
          <p:nvPr/>
        </p:nvSpPr>
        <p:spPr>
          <a:xfrm>
            <a:off x="9168" y="1233795"/>
            <a:ext cx="4121273" cy="3359754"/>
          </a:xfrm>
          <a:prstGeom prst="roundRect">
            <a:avLst>
              <a:gd name="adj" fmla="val 3758"/>
            </a:avLst>
          </a:prstGeom>
          <a:gradFill>
            <a:gsLst>
              <a:gs pos="0">
                <a:srgbClr val="DDDDDD">
                  <a:alpha val="73921"/>
                </a:srgbClr>
              </a:gs>
              <a:gs pos="100000">
                <a:srgbClr val="FFFFFF">
                  <a:alpha val="73921"/>
                </a:srgbClr>
              </a:gs>
            </a:gsLst>
            <a:lin ang="20987188"/>
          </a:gradFill>
          <a:ln w="12700">
            <a:miter lim="400000"/>
          </a:ln>
        </p:spPr>
        <p:txBody>
          <a:bodyPr lIns="50800" tIns="50800" rIns="50800" bIns="50800" anchor="ctr"/>
          <a:lstStyle/>
          <a:p>
            <a:pPr lvl="0" algn="ctr" defTabSz="825500">
              <a:defRPr sz="3200">
                <a:solidFill>
                  <a:srgbClr val="FFFFFF"/>
                </a:solidFill>
                <a:uFillTx/>
                <a:latin typeface="Helvetica Light"/>
                <a:ea typeface="Helvetica Light"/>
                <a:cs typeface="Helvetica Light"/>
                <a:sym typeface="Helvetica Light"/>
              </a:defRPr>
            </a:pPr>
            <a:endParaRPr/>
          </a:p>
        </p:txBody>
      </p:sp>
      <p:sp>
        <p:nvSpPr>
          <p:cNvPr id="1060" name="Shape 1060"/>
          <p:cNvSpPr>
            <a:spLocks noGrp="1"/>
          </p:cNvSpPr>
          <p:nvPr>
            <p:ph type="title" idx="4294967295"/>
          </p:nvPr>
        </p:nvSpPr>
        <p:spPr>
          <a:xfrm>
            <a:off x="366712" y="359604"/>
            <a:ext cx="8410576" cy="533401"/>
          </a:xfrm>
          <a:prstGeom prst="rect">
            <a:avLst/>
          </a:prstGeom>
        </p:spPr>
        <p:txBody>
          <a:bodyPr/>
          <a:lstStyle>
            <a:lvl1pPr>
              <a:lnSpc>
                <a:spcPct val="100000"/>
              </a:lnSpc>
              <a:defRPr>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sz="3200">
                <a:solidFill>
                  <a:srgbClr val="29756E"/>
                </a:solidFill>
                <a:uFill>
                  <a:solidFill>
                    <a:srgbClr val="2C95DD"/>
                  </a:solidFill>
                </a:uFill>
              </a:rPr>
              <a:t>Organizations</a:t>
            </a:r>
          </a:p>
        </p:txBody>
      </p:sp>
      <p:sp>
        <p:nvSpPr>
          <p:cNvPr id="1061" name="Shape 1061"/>
          <p:cNvSpPr/>
          <p:nvPr/>
        </p:nvSpPr>
        <p:spPr>
          <a:xfrm>
            <a:off x="195505" y="1539169"/>
            <a:ext cx="3492648" cy="77059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1600">
                <a:solidFill>
                  <a:srgbClr val="29756E"/>
                </a:solidFill>
              </a:defRPr>
            </a:lvl1pPr>
          </a:lstStyle>
          <a:p>
            <a:pPr lvl="0">
              <a:defRPr sz="1800">
                <a:solidFill>
                  <a:srgbClr val="000000"/>
                </a:solidFill>
                <a:uFillTx/>
              </a:defRPr>
            </a:pPr>
            <a:r>
              <a:rPr sz="1600">
                <a:solidFill>
                  <a:srgbClr val="29756E"/>
                </a:solidFill>
                <a:uFill>
                  <a:solidFill>
                    <a:srgbClr val="4D4D4D"/>
                  </a:solidFill>
                </a:uFill>
              </a:rPr>
              <a:t>Logical division within a Pivotal CF install / Foundation.</a:t>
            </a:r>
          </a:p>
        </p:txBody>
      </p:sp>
      <p:sp>
        <p:nvSpPr>
          <p:cNvPr id="1062" name="Shape 1062"/>
          <p:cNvSpPr/>
          <p:nvPr/>
        </p:nvSpPr>
        <p:spPr>
          <a:xfrm>
            <a:off x="195505" y="2375781"/>
            <a:ext cx="3492648" cy="77059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1600">
                <a:solidFill>
                  <a:srgbClr val="29756E"/>
                </a:solidFill>
              </a:defRPr>
            </a:lvl1pPr>
          </a:lstStyle>
          <a:p>
            <a:pPr lvl="0">
              <a:defRPr sz="1800">
                <a:solidFill>
                  <a:srgbClr val="000000"/>
                </a:solidFill>
                <a:uFillTx/>
              </a:defRPr>
            </a:pPr>
            <a:r>
              <a:rPr sz="1600">
                <a:solidFill>
                  <a:srgbClr val="29756E"/>
                </a:solidFill>
                <a:uFill>
                  <a:solidFill>
                    <a:srgbClr val="4D4D4D"/>
                  </a:solidFill>
                </a:uFill>
              </a:rPr>
              <a:t>Each organization has its own users and assigned quota</a:t>
            </a:r>
          </a:p>
        </p:txBody>
      </p:sp>
      <p:sp>
        <p:nvSpPr>
          <p:cNvPr id="1063" name="Shape 1063"/>
          <p:cNvSpPr/>
          <p:nvPr/>
        </p:nvSpPr>
        <p:spPr>
          <a:xfrm>
            <a:off x="195505" y="3212393"/>
            <a:ext cx="3492648" cy="77059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1600">
                <a:solidFill>
                  <a:srgbClr val="29756E"/>
                </a:solidFill>
              </a:defRPr>
            </a:lvl1pPr>
          </a:lstStyle>
          <a:p>
            <a:pPr lvl="0">
              <a:defRPr sz="1800">
                <a:solidFill>
                  <a:srgbClr val="000000"/>
                </a:solidFill>
                <a:uFillTx/>
              </a:defRPr>
            </a:pPr>
            <a:r>
              <a:rPr sz="1600">
                <a:solidFill>
                  <a:srgbClr val="29756E"/>
                </a:solidFill>
                <a:uFill>
                  <a:solidFill>
                    <a:srgbClr val="4D4D4D"/>
                  </a:solidFill>
                </a:uFill>
              </a:rPr>
              <a:t>User permissions / roles are specified per space within an organization</a:t>
            </a:r>
          </a:p>
        </p:txBody>
      </p:sp>
      <p:sp>
        <p:nvSpPr>
          <p:cNvPr id="1064" name="Shape 1064"/>
          <p:cNvSpPr/>
          <p:nvPr/>
        </p:nvSpPr>
        <p:spPr>
          <a:xfrm>
            <a:off x="195505" y="4058221"/>
            <a:ext cx="3492648" cy="54199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1600">
                <a:solidFill>
                  <a:srgbClr val="29756E"/>
                </a:solidFill>
              </a:defRPr>
            </a:lvl1pPr>
          </a:lstStyle>
          <a:p>
            <a:pPr lvl="0">
              <a:defRPr sz="1800">
                <a:solidFill>
                  <a:srgbClr val="000000"/>
                </a:solidFill>
                <a:uFillTx/>
              </a:defRPr>
            </a:pPr>
            <a:r>
              <a:rPr sz="1600">
                <a:solidFill>
                  <a:srgbClr val="29756E"/>
                </a:solidFill>
                <a:uFill>
                  <a:solidFill>
                    <a:srgbClr val="4D4D4D"/>
                  </a:solidFill>
                </a:uFill>
              </a:rPr>
              <a:t>Sub-divided into Spaces</a:t>
            </a:r>
          </a:p>
        </p:txBody>
      </p:sp>
      <p:pic>
        <p:nvPicPr>
          <p:cNvPr id="1065" name="pasted-image.pdf"/>
          <p:cNvPicPr/>
          <p:nvPr/>
        </p:nvPicPr>
        <p:blipFill>
          <a:blip r:embed="rId2">
            <a:extLst/>
          </a:blip>
          <a:stretch>
            <a:fillRect/>
          </a:stretch>
        </p:blipFill>
        <p:spPr>
          <a:xfrm>
            <a:off x="4096690" y="981138"/>
            <a:ext cx="4825060" cy="3559879"/>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1" nodeType="afterEffect">
                                  <p:stCondLst>
                                    <p:cond delay="0"/>
                                  </p:stCondLst>
                                  <p:iterate>
                                    <p:tmAbs val="0"/>
                                  </p:iterate>
                                  <p:childTnLst>
                                    <p:set>
                                      <p:cBhvr>
                                        <p:cTn id="6" fill="hold"/>
                                        <p:tgtEl>
                                          <p:spTgt spid="1059"/>
                                        </p:tgtEl>
                                        <p:attrNameLst>
                                          <p:attrName>style.visibility</p:attrName>
                                        </p:attrNameLst>
                                      </p:cBhvr>
                                      <p:to>
                                        <p:strVal val="visible"/>
                                      </p:to>
                                    </p:set>
                                    <p:animEffect transition="in" filter="wipe(right)">
                                      <p:cBhvr>
                                        <p:cTn id="7" dur="500"/>
                                        <p:tgtEl>
                                          <p:spTgt spid="1059"/>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2" nodeType="clickEffect">
                                  <p:stCondLst>
                                    <p:cond delay="0"/>
                                  </p:stCondLst>
                                  <p:iterate type="lt">
                                    <p:tmAbs val="0"/>
                                  </p:iterate>
                                  <p:childTnLst>
                                    <p:set>
                                      <p:cBhvr>
                                        <p:cTn id="11" fill="hold"/>
                                        <p:tgtEl>
                                          <p:spTgt spid="1061"/>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3" nodeType="clickEffect">
                                  <p:stCondLst>
                                    <p:cond delay="0"/>
                                  </p:stCondLst>
                                  <p:iterate type="lt">
                                    <p:tmAbs val="0"/>
                                  </p:iterate>
                                  <p:childTnLst>
                                    <p:set>
                                      <p:cBhvr>
                                        <p:cTn id="15" fill="hold"/>
                                        <p:tgtEl>
                                          <p:spTgt spid="1062"/>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4" nodeType="clickEffect">
                                  <p:stCondLst>
                                    <p:cond delay="0"/>
                                  </p:stCondLst>
                                  <p:iterate type="lt">
                                    <p:tmAbs val="0"/>
                                  </p:iterate>
                                  <p:childTnLst>
                                    <p:set>
                                      <p:cBhvr>
                                        <p:cTn id="19" fill="hold"/>
                                        <p:tgtEl>
                                          <p:spTgt spid="1063"/>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5" nodeType="clickEffect">
                                  <p:stCondLst>
                                    <p:cond delay="0"/>
                                  </p:stCondLst>
                                  <p:iterate type="lt">
                                    <p:tmAbs val="0"/>
                                  </p:iterate>
                                  <p:childTnLst>
                                    <p:set>
                                      <p:cBhvr>
                                        <p:cTn id="23" fill="hold"/>
                                        <p:tgtEl>
                                          <p:spTgt spid="10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9" grpId="1" animBg="1" advAuto="0"/>
      <p:bldP spid="1061" grpId="2" animBg="1" advAuto="0"/>
      <p:bldP spid="1062" grpId="3" animBg="1" advAuto="0"/>
      <p:bldP spid="1063" grpId="4" animBg="1" advAuto="0"/>
      <p:bldP spid="1064" grpId="5" animBg="1" advAuto="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7" name="Shape 1067"/>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35</a:t>
            </a:fld>
            <a:endParaRPr sz="800">
              <a:solidFill>
                <a:srgbClr val="808080"/>
              </a:solidFill>
              <a:uFill>
                <a:solidFill>
                  <a:srgbClr val="808080"/>
                </a:solidFill>
              </a:uFill>
            </a:endParaRPr>
          </a:p>
        </p:txBody>
      </p:sp>
      <p:sp>
        <p:nvSpPr>
          <p:cNvPr id="1068" name="Shape 1068"/>
          <p:cNvSpPr/>
          <p:nvPr/>
        </p:nvSpPr>
        <p:spPr>
          <a:xfrm>
            <a:off x="9168" y="1233795"/>
            <a:ext cx="4121273" cy="3382716"/>
          </a:xfrm>
          <a:prstGeom prst="roundRect">
            <a:avLst>
              <a:gd name="adj" fmla="val 3733"/>
            </a:avLst>
          </a:prstGeom>
          <a:gradFill>
            <a:gsLst>
              <a:gs pos="0">
                <a:srgbClr val="DDDDDD">
                  <a:alpha val="73921"/>
                </a:srgbClr>
              </a:gs>
              <a:gs pos="100000">
                <a:srgbClr val="FFFFFF">
                  <a:alpha val="73921"/>
                </a:srgbClr>
              </a:gs>
            </a:gsLst>
            <a:lin ang="20987188"/>
          </a:gradFill>
          <a:ln w="12700">
            <a:miter lim="400000"/>
          </a:ln>
        </p:spPr>
        <p:txBody>
          <a:bodyPr lIns="50800" tIns="50800" rIns="50800" bIns="50800" anchor="ctr"/>
          <a:lstStyle/>
          <a:p>
            <a:pPr lvl="0" algn="ctr" defTabSz="825500">
              <a:defRPr sz="3200">
                <a:solidFill>
                  <a:srgbClr val="FFFFFF"/>
                </a:solidFill>
                <a:uFillTx/>
                <a:latin typeface="Helvetica Light"/>
                <a:ea typeface="Helvetica Light"/>
                <a:cs typeface="Helvetica Light"/>
                <a:sym typeface="Helvetica Light"/>
              </a:defRPr>
            </a:pPr>
            <a:endParaRPr/>
          </a:p>
        </p:txBody>
      </p:sp>
      <p:sp>
        <p:nvSpPr>
          <p:cNvPr id="1069" name="Shape 1069"/>
          <p:cNvSpPr>
            <a:spLocks noGrp="1"/>
          </p:cNvSpPr>
          <p:nvPr>
            <p:ph type="title" idx="4294967295"/>
          </p:nvPr>
        </p:nvSpPr>
        <p:spPr>
          <a:xfrm>
            <a:off x="366712" y="359604"/>
            <a:ext cx="8410576" cy="533401"/>
          </a:xfrm>
          <a:prstGeom prst="rect">
            <a:avLst/>
          </a:prstGeom>
        </p:spPr>
        <p:txBody>
          <a:bodyPr/>
          <a:lstStyle>
            <a:lvl1pPr>
              <a:lnSpc>
                <a:spcPct val="100000"/>
              </a:lnSpc>
              <a:defRPr>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sz="3200">
                <a:solidFill>
                  <a:srgbClr val="29756E"/>
                </a:solidFill>
                <a:uFill>
                  <a:solidFill>
                    <a:srgbClr val="2C95DD"/>
                  </a:solidFill>
                </a:uFill>
              </a:rPr>
              <a:t>Quotas and Plans</a:t>
            </a:r>
          </a:p>
        </p:txBody>
      </p:sp>
      <p:sp>
        <p:nvSpPr>
          <p:cNvPr id="1070" name="Shape 1070"/>
          <p:cNvSpPr/>
          <p:nvPr/>
        </p:nvSpPr>
        <p:spPr>
          <a:xfrm>
            <a:off x="195505" y="1378480"/>
            <a:ext cx="3492648" cy="1100378"/>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lvl="0" defTabSz="457200">
              <a:defRPr>
                <a:solidFill>
                  <a:srgbClr val="000000"/>
                </a:solidFill>
                <a:uFillTx/>
              </a:defRPr>
            </a:pPr>
            <a:r>
              <a:rPr sz="1700">
                <a:solidFill>
                  <a:srgbClr val="29756E"/>
                </a:solidFill>
              </a:rPr>
              <a:t>Different quota limits (e.g. “small”, “</a:t>
            </a:r>
            <a:r>
              <a:rPr sz="1600">
                <a:solidFill>
                  <a:srgbClr val="29756E"/>
                </a:solidFill>
              </a:rPr>
              <a:t>enterprise</a:t>
            </a:r>
            <a:r>
              <a:rPr sz="1700">
                <a:solidFill>
                  <a:srgbClr val="29756E"/>
                </a:solidFill>
              </a:rPr>
              <a:t>”, “default”, “runaway”) can be assigned per Organization </a:t>
            </a:r>
          </a:p>
        </p:txBody>
      </p:sp>
      <p:sp>
        <p:nvSpPr>
          <p:cNvPr id="1071" name="Shape 1071"/>
          <p:cNvSpPr/>
          <p:nvPr/>
        </p:nvSpPr>
        <p:spPr>
          <a:xfrm>
            <a:off x="220905" y="2556789"/>
            <a:ext cx="2854803" cy="122779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lvl="0">
              <a:defRPr>
                <a:solidFill>
                  <a:srgbClr val="000000"/>
                </a:solidFill>
                <a:uFillTx/>
              </a:defRPr>
            </a:pPr>
            <a:r>
              <a:rPr sz="1600">
                <a:solidFill>
                  <a:srgbClr val="29756E"/>
                </a:solidFill>
                <a:uFill>
                  <a:solidFill>
                    <a:srgbClr val="4D4D4D"/>
                  </a:solidFill>
                </a:uFill>
              </a:rPr>
              <a:t>Quota defines</a:t>
            </a:r>
          </a:p>
          <a:p>
            <a:pPr lvl="0">
              <a:defRPr>
                <a:solidFill>
                  <a:srgbClr val="000000"/>
                </a:solidFill>
                <a:uFillTx/>
              </a:defRPr>
            </a:pPr>
            <a:endParaRPr sz="1600">
              <a:solidFill>
                <a:srgbClr val="29756E"/>
              </a:solidFill>
              <a:uFill>
                <a:solidFill>
                  <a:srgbClr val="4D4D4D"/>
                </a:solidFill>
              </a:uFill>
            </a:endParaRPr>
          </a:p>
          <a:p>
            <a:pPr marL="160421" lvl="0" indent="-160421">
              <a:buSzPct val="100000"/>
              <a:buChar char="•"/>
              <a:defRPr>
                <a:solidFill>
                  <a:srgbClr val="000000"/>
                </a:solidFill>
                <a:uFillTx/>
              </a:defRPr>
            </a:pPr>
            <a:r>
              <a:rPr sz="1600">
                <a:solidFill>
                  <a:srgbClr val="29756E"/>
                </a:solidFill>
                <a:uFill>
                  <a:solidFill>
                    <a:srgbClr val="4D4D4D"/>
                  </a:solidFill>
                </a:uFill>
              </a:rPr>
              <a:t>Total Memory</a:t>
            </a:r>
          </a:p>
          <a:p>
            <a:pPr marL="160421" lvl="0" indent="-160421">
              <a:buSzPct val="100000"/>
              <a:buChar char="•"/>
              <a:defRPr>
                <a:solidFill>
                  <a:srgbClr val="000000"/>
                </a:solidFill>
                <a:uFillTx/>
              </a:defRPr>
            </a:pPr>
            <a:r>
              <a:rPr sz="1600">
                <a:solidFill>
                  <a:srgbClr val="29756E"/>
                </a:solidFill>
                <a:uFill>
                  <a:solidFill>
                    <a:srgbClr val="4D4D4D"/>
                  </a:solidFill>
                </a:uFill>
              </a:rPr>
              <a:t>Total # of Services</a:t>
            </a:r>
          </a:p>
          <a:p>
            <a:pPr marL="160421" lvl="0" indent="-160421">
              <a:buSzPct val="100000"/>
              <a:buChar char="•"/>
              <a:defRPr>
                <a:solidFill>
                  <a:srgbClr val="000000"/>
                </a:solidFill>
                <a:uFillTx/>
              </a:defRPr>
            </a:pPr>
            <a:r>
              <a:rPr sz="1600">
                <a:solidFill>
                  <a:srgbClr val="29756E"/>
                </a:solidFill>
                <a:uFill>
                  <a:solidFill>
                    <a:srgbClr val="4D4D4D"/>
                  </a:solidFill>
                </a:uFill>
              </a:rPr>
              <a:t>Total # of Routes</a:t>
            </a:r>
          </a:p>
        </p:txBody>
      </p:sp>
      <p:pic>
        <p:nvPicPr>
          <p:cNvPr id="1072" name="pasted-image.png"/>
          <p:cNvPicPr/>
          <p:nvPr/>
        </p:nvPicPr>
        <p:blipFill>
          <a:blip r:embed="rId2">
            <a:extLst/>
          </a:blip>
          <a:stretch>
            <a:fillRect/>
          </a:stretch>
        </p:blipFill>
        <p:spPr>
          <a:xfrm>
            <a:off x="4404180" y="1525545"/>
            <a:ext cx="3732287" cy="2799216"/>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1" nodeType="afterEffect">
                                  <p:stCondLst>
                                    <p:cond delay="0"/>
                                  </p:stCondLst>
                                  <p:iterate>
                                    <p:tmAbs val="0"/>
                                  </p:iterate>
                                  <p:childTnLst>
                                    <p:set>
                                      <p:cBhvr>
                                        <p:cTn id="6" fill="hold"/>
                                        <p:tgtEl>
                                          <p:spTgt spid="1068"/>
                                        </p:tgtEl>
                                        <p:attrNameLst>
                                          <p:attrName>style.visibility</p:attrName>
                                        </p:attrNameLst>
                                      </p:cBhvr>
                                      <p:to>
                                        <p:strVal val="visible"/>
                                      </p:to>
                                    </p:set>
                                    <p:animEffect transition="in" filter="wipe(right)">
                                      <p:cBhvr>
                                        <p:cTn id="7" dur="500"/>
                                        <p:tgtEl>
                                          <p:spTgt spid="106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2" nodeType="clickEffect">
                                  <p:stCondLst>
                                    <p:cond delay="0"/>
                                  </p:stCondLst>
                                  <p:iterate type="lt">
                                    <p:tmAbs val="0"/>
                                  </p:iterate>
                                  <p:childTnLst>
                                    <p:set>
                                      <p:cBhvr>
                                        <p:cTn id="11" fill="hold"/>
                                        <p:tgtEl>
                                          <p:spTgt spid="1070"/>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3" nodeType="clickEffect">
                                  <p:stCondLst>
                                    <p:cond delay="0"/>
                                  </p:stCondLst>
                                  <p:iterate type="lt">
                                    <p:tmAbs val="0"/>
                                  </p:iterate>
                                  <p:childTnLst>
                                    <p:set>
                                      <p:cBhvr>
                                        <p:cTn id="15" fill="hold"/>
                                        <p:tgtEl>
                                          <p:spTgt spid="10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8" grpId="1" animBg="1" advAuto="0"/>
      <p:bldP spid="1070" grpId="2" animBg="1" advAuto="0"/>
      <p:bldP spid="1071" grpId="3" animBg="1" advAuto="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4" name="Shape 1074"/>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36</a:t>
            </a:fld>
            <a:endParaRPr sz="800">
              <a:solidFill>
                <a:srgbClr val="808080"/>
              </a:solidFill>
              <a:uFill>
                <a:solidFill>
                  <a:srgbClr val="808080"/>
                </a:solidFill>
              </a:uFill>
            </a:endParaRPr>
          </a:p>
        </p:txBody>
      </p:sp>
      <p:sp>
        <p:nvSpPr>
          <p:cNvPr id="1075" name="Shape 1075"/>
          <p:cNvSpPr/>
          <p:nvPr/>
        </p:nvSpPr>
        <p:spPr>
          <a:xfrm>
            <a:off x="9168" y="1233795"/>
            <a:ext cx="4121273" cy="3382716"/>
          </a:xfrm>
          <a:prstGeom prst="roundRect">
            <a:avLst>
              <a:gd name="adj" fmla="val 3733"/>
            </a:avLst>
          </a:prstGeom>
          <a:gradFill>
            <a:gsLst>
              <a:gs pos="0">
                <a:srgbClr val="DDDDDD">
                  <a:alpha val="73921"/>
                </a:srgbClr>
              </a:gs>
              <a:gs pos="100000">
                <a:srgbClr val="FFFFFF">
                  <a:alpha val="73921"/>
                </a:srgbClr>
              </a:gs>
            </a:gsLst>
            <a:lin ang="20987188"/>
          </a:gradFill>
          <a:ln w="12700">
            <a:miter lim="400000"/>
          </a:ln>
        </p:spPr>
        <p:txBody>
          <a:bodyPr lIns="50800" tIns="50800" rIns="50800" bIns="50800" anchor="ctr"/>
          <a:lstStyle/>
          <a:p>
            <a:pPr lvl="0" algn="ctr" defTabSz="825500">
              <a:defRPr sz="3200">
                <a:solidFill>
                  <a:srgbClr val="FFFFFF"/>
                </a:solidFill>
                <a:uFillTx/>
                <a:latin typeface="Helvetica Light"/>
                <a:ea typeface="Helvetica Light"/>
                <a:cs typeface="Helvetica Light"/>
                <a:sym typeface="Helvetica Light"/>
              </a:defRPr>
            </a:pPr>
            <a:endParaRPr/>
          </a:p>
        </p:txBody>
      </p:sp>
      <p:sp>
        <p:nvSpPr>
          <p:cNvPr id="1076" name="Shape 1076"/>
          <p:cNvSpPr>
            <a:spLocks noGrp="1"/>
          </p:cNvSpPr>
          <p:nvPr>
            <p:ph type="title" idx="4294967295"/>
          </p:nvPr>
        </p:nvSpPr>
        <p:spPr>
          <a:xfrm>
            <a:off x="366712" y="359604"/>
            <a:ext cx="8410576" cy="533401"/>
          </a:xfrm>
          <a:prstGeom prst="rect">
            <a:avLst/>
          </a:prstGeom>
        </p:spPr>
        <p:txBody>
          <a:bodyPr/>
          <a:lstStyle>
            <a:lvl1pPr>
              <a:lnSpc>
                <a:spcPct val="100000"/>
              </a:lnSpc>
              <a:defRPr>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sz="3200">
                <a:solidFill>
                  <a:srgbClr val="29756E"/>
                </a:solidFill>
                <a:uFill>
                  <a:solidFill>
                    <a:srgbClr val="2C95DD"/>
                  </a:solidFill>
                </a:uFill>
              </a:rPr>
              <a:t>Spaces</a:t>
            </a:r>
          </a:p>
        </p:txBody>
      </p:sp>
      <p:sp>
        <p:nvSpPr>
          <p:cNvPr id="1077" name="Shape 1077"/>
          <p:cNvSpPr/>
          <p:nvPr/>
        </p:nvSpPr>
        <p:spPr>
          <a:xfrm>
            <a:off x="195505" y="1378480"/>
            <a:ext cx="3492648" cy="77059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1600">
                <a:solidFill>
                  <a:srgbClr val="29756E"/>
                </a:solidFill>
              </a:defRPr>
            </a:lvl1pPr>
          </a:lstStyle>
          <a:p>
            <a:pPr lvl="0">
              <a:defRPr sz="1800">
                <a:solidFill>
                  <a:srgbClr val="000000"/>
                </a:solidFill>
                <a:uFillTx/>
              </a:defRPr>
            </a:pPr>
            <a:r>
              <a:rPr sz="1600">
                <a:solidFill>
                  <a:srgbClr val="29756E"/>
                </a:solidFill>
                <a:uFill>
                  <a:solidFill>
                    <a:srgbClr val="4D4D4D"/>
                  </a:solidFill>
                </a:uFill>
              </a:rPr>
              <a:t>Logical sub-division within an organization</a:t>
            </a:r>
          </a:p>
        </p:txBody>
      </p:sp>
      <p:sp>
        <p:nvSpPr>
          <p:cNvPr id="1078" name="Shape 1078"/>
          <p:cNvSpPr/>
          <p:nvPr/>
        </p:nvSpPr>
        <p:spPr>
          <a:xfrm>
            <a:off x="195505" y="3098859"/>
            <a:ext cx="3492648" cy="77059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1600">
                <a:solidFill>
                  <a:srgbClr val="29756E"/>
                </a:solidFill>
              </a:defRPr>
            </a:lvl1pPr>
          </a:lstStyle>
          <a:p>
            <a:pPr lvl="0">
              <a:defRPr sz="1800">
                <a:solidFill>
                  <a:srgbClr val="000000"/>
                </a:solidFill>
                <a:uFillTx/>
              </a:defRPr>
            </a:pPr>
            <a:r>
              <a:rPr sz="1600">
                <a:solidFill>
                  <a:srgbClr val="29756E"/>
                </a:solidFill>
                <a:uFill>
                  <a:solidFill>
                    <a:srgbClr val="4D4D4D"/>
                  </a:solidFill>
                </a:uFill>
              </a:rPr>
              <a:t>Services and Applications are created / specified per Space</a:t>
            </a:r>
          </a:p>
        </p:txBody>
      </p:sp>
      <p:sp>
        <p:nvSpPr>
          <p:cNvPr id="1079" name="Shape 1079"/>
          <p:cNvSpPr/>
          <p:nvPr/>
        </p:nvSpPr>
        <p:spPr>
          <a:xfrm>
            <a:off x="195505" y="2173753"/>
            <a:ext cx="3492648" cy="99919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1600">
                <a:solidFill>
                  <a:srgbClr val="29756E"/>
                </a:solidFill>
              </a:defRPr>
            </a:lvl1pPr>
          </a:lstStyle>
          <a:p>
            <a:pPr lvl="0">
              <a:defRPr sz="1800">
                <a:solidFill>
                  <a:srgbClr val="000000"/>
                </a:solidFill>
                <a:uFillTx/>
              </a:defRPr>
            </a:pPr>
            <a:r>
              <a:rPr sz="1600">
                <a:solidFill>
                  <a:srgbClr val="29756E"/>
                </a:solidFill>
                <a:uFill>
                  <a:solidFill>
                    <a:srgbClr val="4D4D4D"/>
                  </a:solidFill>
                </a:uFill>
              </a:rPr>
              <a:t>Users authorized at an organization level can have different roles per space</a:t>
            </a:r>
          </a:p>
        </p:txBody>
      </p:sp>
      <p:pic>
        <p:nvPicPr>
          <p:cNvPr id="1080" name="pasted-image.pdf"/>
          <p:cNvPicPr/>
          <p:nvPr/>
        </p:nvPicPr>
        <p:blipFill>
          <a:blip r:embed="rId2">
            <a:extLst/>
          </a:blip>
          <a:stretch>
            <a:fillRect/>
          </a:stretch>
        </p:blipFill>
        <p:spPr>
          <a:xfrm>
            <a:off x="4809692" y="1326663"/>
            <a:ext cx="2408142" cy="2868829"/>
          </a:xfrm>
          <a:prstGeom prst="rect">
            <a:avLst/>
          </a:prstGeom>
          <a:ln w="12700">
            <a:miter lim="400000"/>
          </a:ln>
        </p:spPr>
      </p:pic>
      <p:sp>
        <p:nvSpPr>
          <p:cNvPr id="1081" name="Shape 1081"/>
          <p:cNvSpPr/>
          <p:nvPr/>
        </p:nvSpPr>
        <p:spPr>
          <a:xfrm>
            <a:off x="195505" y="3896964"/>
            <a:ext cx="3492648" cy="77059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1600">
                <a:solidFill>
                  <a:srgbClr val="29756E"/>
                </a:solidFill>
              </a:defRPr>
            </a:lvl1pPr>
          </a:lstStyle>
          <a:p>
            <a:pPr lvl="0">
              <a:defRPr sz="1800">
                <a:solidFill>
                  <a:srgbClr val="000000"/>
                </a:solidFill>
                <a:uFillTx/>
              </a:defRPr>
            </a:pPr>
            <a:r>
              <a:rPr sz="1600">
                <a:solidFill>
                  <a:srgbClr val="29756E"/>
                </a:solidFill>
                <a:uFill>
                  <a:solidFill>
                    <a:srgbClr val="4D4D4D"/>
                  </a:solidFill>
                </a:uFill>
              </a:rPr>
              <a:t>Same Service can have different meanings per space</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1" nodeType="afterEffect">
                                  <p:stCondLst>
                                    <p:cond delay="0"/>
                                  </p:stCondLst>
                                  <p:iterate>
                                    <p:tmAbs val="0"/>
                                  </p:iterate>
                                  <p:childTnLst>
                                    <p:set>
                                      <p:cBhvr>
                                        <p:cTn id="6" fill="hold"/>
                                        <p:tgtEl>
                                          <p:spTgt spid="1075"/>
                                        </p:tgtEl>
                                        <p:attrNameLst>
                                          <p:attrName>style.visibility</p:attrName>
                                        </p:attrNameLst>
                                      </p:cBhvr>
                                      <p:to>
                                        <p:strVal val="visible"/>
                                      </p:to>
                                    </p:set>
                                    <p:animEffect transition="in" filter="wipe(right)">
                                      <p:cBhvr>
                                        <p:cTn id="7" dur="500"/>
                                        <p:tgtEl>
                                          <p:spTgt spid="107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2" nodeType="clickEffect">
                                  <p:stCondLst>
                                    <p:cond delay="0"/>
                                  </p:stCondLst>
                                  <p:iterate type="lt">
                                    <p:tmAbs val="0"/>
                                  </p:iterate>
                                  <p:childTnLst>
                                    <p:set>
                                      <p:cBhvr>
                                        <p:cTn id="11" fill="hold"/>
                                        <p:tgtEl>
                                          <p:spTgt spid="1077"/>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3" nodeType="clickEffect">
                                  <p:stCondLst>
                                    <p:cond delay="0"/>
                                  </p:stCondLst>
                                  <p:iterate type="lt">
                                    <p:tmAbs val="0"/>
                                  </p:iterate>
                                  <p:childTnLst>
                                    <p:set>
                                      <p:cBhvr>
                                        <p:cTn id="15" fill="hold"/>
                                        <p:tgtEl>
                                          <p:spTgt spid="1079"/>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4" nodeType="clickEffect">
                                  <p:stCondLst>
                                    <p:cond delay="0"/>
                                  </p:stCondLst>
                                  <p:iterate type="lt">
                                    <p:tmAbs val="0"/>
                                  </p:iterate>
                                  <p:childTnLst>
                                    <p:set>
                                      <p:cBhvr>
                                        <p:cTn id="19" fill="hold"/>
                                        <p:tgtEl>
                                          <p:spTgt spid="1078"/>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5" nodeType="clickEffect">
                                  <p:stCondLst>
                                    <p:cond delay="0"/>
                                  </p:stCondLst>
                                  <p:iterate type="lt">
                                    <p:tmAbs val="0"/>
                                  </p:iterate>
                                  <p:childTnLst>
                                    <p:set>
                                      <p:cBhvr>
                                        <p:cTn id="23" fill="hold"/>
                                        <p:tgtEl>
                                          <p:spTgt spid="10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5" grpId="1" animBg="1" advAuto="0"/>
      <p:bldP spid="1077" grpId="2" animBg="1" advAuto="0"/>
      <p:bldP spid="1078" grpId="4" animBg="1" advAuto="0"/>
      <p:bldP spid="1079" grpId="3" animBg="1" advAuto="0"/>
      <p:bldP spid="1081" grpId="5" animBg="1" advAuto="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3" name="Shape 1083"/>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37</a:t>
            </a:fld>
            <a:endParaRPr sz="800">
              <a:solidFill>
                <a:srgbClr val="808080"/>
              </a:solidFill>
              <a:uFill>
                <a:solidFill>
                  <a:srgbClr val="808080"/>
                </a:solidFill>
              </a:uFill>
            </a:endParaRPr>
          </a:p>
        </p:txBody>
      </p:sp>
      <p:pic>
        <p:nvPicPr>
          <p:cNvPr id="1084" name="pasted-image.pdf"/>
          <p:cNvPicPr/>
          <p:nvPr/>
        </p:nvPicPr>
        <p:blipFill>
          <a:blip r:embed="rId2">
            <a:extLst/>
          </a:blip>
          <a:stretch>
            <a:fillRect/>
          </a:stretch>
        </p:blipFill>
        <p:spPr>
          <a:xfrm>
            <a:off x="0" y="0"/>
            <a:ext cx="9144000" cy="5143500"/>
          </a:xfrm>
          <a:prstGeom prst="rect">
            <a:avLst/>
          </a:prstGeom>
          <a:ln w="12700">
            <a:miter lim="400000"/>
          </a:ln>
        </p:spPr>
      </p:pic>
      <p:pic>
        <p:nvPicPr>
          <p:cNvPr id="1085" name="Picture 1084"/>
          <p:cNvPicPr/>
          <p:nvPr/>
        </p:nvPicPr>
        <p:blipFill>
          <a:blip r:embed="rId3">
            <a:extLst/>
          </a:blip>
          <a:stretch>
            <a:fillRect/>
          </a:stretch>
        </p:blipFill>
        <p:spPr>
          <a:xfrm rot="12893528">
            <a:off x="5056635" y="1380182"/>
            <a:ext cx="1317974" cy="399760"/>
          </a:xfrm>
          <a:prstGeom prst="rect">
            <a:avLst/>
          </a:prstGeom>
          <a:effectLst>
            <a:outerShdw blurRad="38100" dist="20000" dir="5400000" rotWithShape="0">
              <a:srgbClr val="000000">
                <a:alpha val="38000"/>
              </a:srgbClr>
            </a:outerShdw>
          </a:effectLst>
        </p:spPr>
      </p:pic>
      <p:pic>
        <p:nvPicPr>
          <p:cNvPr id="1086" name="Picture 1085"/>
          <p:cNvPicPr/>
          <p:nvPr/>
        </p:nvPicPr>
        <p:blipFill>
          <a:blip r:embed="rId3">
            <a:extLst/>
          </a:blip>
          <a:stretch>
            <a:fillRect/>
          </a:stretch>
        </p:blipFill>
        <p:spPr>
          <a:xfrm rot="12893528">
            <a:off x="3625768" y="1312448"/>
            <a:ext cx="1317974" cy="399761"/>
          </a:xfrm>
          <a:prstGeom prst="rect">
            <a:avLst/>
          </a:prstGeom>
          <a:effectLst>
            <a:outerShdw blurRad="38100" dist="20000" dir="5400000" rotWithShape="0">
              <a:srgbClr val="000000">
                <a:alpha val="38000"/>
              </a:srgbClr>
            </a:outerShdw>
          </a:effectLst>
        </p:spPr>
      </p:pic>
      <p:pic>
        <p:nvPicPr>
          <p:cNvPr id="1087" name="Picture 1086"/>
          <p:cNvPicPr/>
          <p:nvPr/>
        </p:nvPicPr>
        <p:blipFill>
          <a:blip r:embed="rId3">
            <a:extLst/>
          </a:blip>
          <a:stretch>
            <a:fillRect/>
          </a:stretch>
        </p:blipFill>
        <p:spPr>
          <a:xfrm rot="12893528">
            <a:off x="442301" y="1642648"/>
            <a:ext cx="1317974" cy="399761"/>
          </a:xfrm>
          <a:prstGeom prst="rect">
            <a:avLst/>
          </a:prstGeom>
          <a:effectLst>
            <a:outerShdw blurRad="38100" dist="20000" dir="5400000" rotWithShape="0">
              <a:srgbClr val="000000">
                <a:alpha val="38000"/>
              </a:srgbClr>
            </a:outerShdw>
          </a:effectLst>
        </p:spPr>
      </p:pic>
    </p:spTree>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8" presetClass="entr" presetSubtype="9" fill="hold" grpId="1" nodeType="clickEffect">
                                  <p:stCondLst>
                                    <p:cond delay="0"/>
                                  </p:stCondLst>
                                  <p:iterate>
                                    <p:tmAbs val="0"/>
                                  </p:iterate>
                                  <p:childTnLst>
                                    <p:set>
                                      <p:cBhvr>
                                        <p:cTn id="6" fill="hold"/>
                                        <p:tgtEl>
                                          <p:spTgt spid="1086"/>
                                        </p:tgtEl>
                                        <p:attrNameLst>
                                          <p:attrName>style.visibility</p:attrName>
                                        </p:attrNameLst>
                                      </p:cBhvr>
                                      <p:to>
                                        <p:strVal val="visible"/>
                                      </p:to>
                                    </p:set>
                                    <p:animEffect transition="in" filter="strips(upLeft)">
                                      <p:cBhvr>
                                        <p:cTn id="7" dur="1000"/>
                                        <p:tgtEl>
                                          <p:spTgt spid="1086"/>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9" fill="hold" grpId="2" nodeType="clickEffect">
                                  <p:stCondLst>
                                    <p:cond delay="0"/>
                                  </p:stCondLst>
                                  <p:iterate>
                                    <p:tmAbs val="0"/>
                                  </p:iterate>
                                  <p:childTnLst>
                                    <p:set>
                                      <p:cBhvr>
                                        <p:cTn id="11" fill="hold"/>
                                        <p:tgtEl>
                                          <p:spTgt spid="1087"/>
                                        </p:tgtEl>
                                        <p:attrNameLst>
                                          <p:attrName>style.visibility</p:attrName>
                                        </p:attrNameLst>
                                      </p:cBhvr>
                                      <p:to>
                                        <p:strVal val="visible"/>
                                      </p:to>
                                    </p:set>
                                    <p:animEffect transition="in" filter="strips(upLeft)">
                                      <p:cBhvr>
                                        <p:cTn id="12" dur="1000"/>
                                        <p:tgtEl>
                                          <p:spTgt spid="1087"/>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9" fill="hold" grpId="3" nodeType="clickEffect">
                                  <p:stCondLst>
                                    <p:cond delay="0"/>
                                  </p:stCondLst>
                                  <p:iterate>
                                    <p:tmAbs val="0"/>
                                  </p:iterate>
                                  <p:childTnLst>
                                    <p:set>
                                      <p:cBhvr>
                                        <p:cTn id="16" fill="hold"/>
                                        <p:tgtEl>
                                          <p:spTgt spid="1085"/>
                                        </p:tgtEl>
                                        <p:attrNameLst>
                                          <p:attrName>style.visibility</p:attrName>
                                        </p:attrNameLst>
                                      </p:cBhvr>
                                      <p:to>
                                        <p:strVal val="visible"/>
                                      </p:to>
                                    </p:set>
                                    <p:animEffect transition="in" filter="strips(upLeft)">
                                      <p:cBhvr>
                                        <p:cTn id="17" dur="1000"/>
                                        <p:tgtEl>
                                          <p:spTgt spid="10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5" grpId="3" animBg="1" advAuto="0"/>
      <p:bldP spid="1086" grpId="1" animBg="1" advAuto="0"/>
      <p:bldP spid="1087" grpId="2" animBg="1" advAuto="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9" name="Shape 1089"/>
          <p:cNvSpPr/>
          <p:nvPr/>
        </p:nvSpPr>
        <p:spPr>
          <a:xfrm>
            <a:off x="2064368" y="6974"/>
            <a:ext cx="7085117" cy="4622945"/>
          </a:xfrm>
          <a:prstGeom prst="rect">
            <a:avLst/>
          </a:prstGeom>
          <a:gradFill>
            <a:gsLst>
              <a:gs pos="0">
                <a:srgbClr val="FFFFFF"/>
              </a:gs>
              <a:gs pos="100000">
                <a:srgbClr val="DDDDDD"/>
              </a:gs>
            </a:gsLst>
            <a:lin ang="20987188"/>
          </a:gradFill>
          <a:ln w="12700">
            <a:miter lim="400000"/>
          </a:ln>
        </p:spPr>
        <p:txBody>
          <a:bodyPr lIns="0" tIns="0" rIns="0" bIns="0" anchor="ctr"/>
          <a:lstStyle/>
          <a:p>
            <a:pPr lvl="0"/>
            <a:endParaRPr/>
          </a:p>
        </p:txBody>
      </p:sp>
      <p:sp>
        <p:nvSpPr>
          <p:cNvPr id="1090" name="Shape 1090"/>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38</a:t>
            </a:fld>
            <a:endParaRPr sz="800">
              <a:solidFill>
                <a:srgbClr val="808080"/>
              </a:solidFill>
              <a:uFill>
                <a:solidFill>
                  <a:srgbClr val="808080"/>
                </a:solidFill>
              </a:uFill>
            </a:endParaRPr>
          </a:p>
        </p:txBody>
      </p:sp>
      <p:pic>
        <p:nvPicPr>
          <p:cNvPr id="1091" name="pasted-image.png"/>
          <p:cNvPicPr/>
          <p:nvPr/>
        </p:nvPicPr>
        <p:blipFill>
          <a:blip r:embed="rId2">
            <a:extLst/>
          </a:blip>
          <a:stretch>
            <a:fillRect/>
          </a:stretch>
        </p:blipFill>
        <p:spPr>
          <a:xfrm>
            <a:off x="174016" y="1282550"/>
            <a:ext cx="1553845" cy="2071793"/>
          </a:xfrm>
          <a:prstGeom prst="rect">
            <a:avLst/>
          </a:prstGeom>
          <a:ln w="12700">
            <a:miter lim="400000"/>
          </a:ln>
        </p:spPr>
      </p:pic>
      <p:sp>
        <p:nvSpPr>
          <p:cNvPr id="1092" name="Shape 1092"/>
          <p:cNvSpPr/>
          <p:nvPr/>
        </p:nvSpPr>
        <p:spPr>
          <a:xfrm>
            <a:off x="244422" y="3152230"/>
            <a:ext cx="1673992" cy="62752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defTabSz="825500">
              <a:defRPr>
                <a:solidFill>
                  <a:srgbClr val="000000"/>
                </a:solidFill>
                <a:uFillTx/>
              </a:defRPr>
            </a:lvl1pPr>
          </a:lstStyle>
          <a:p>
            <a:pPr lvl="0"/>
            <a:r>
              <a:t>Operator Concerns</a:t>
            </a:r>
          </a:p>
        </p:txBody>
      </p:sp>
      <p:grpSp>
        <p:nvGrpSpPr>
          <p:cNvPr id="1095" name="Group 1095"/>
          <p:cNvGrpSpPr/>
          <p:nvPr/>
        </p:nvGrpSpPr>
        <p:grpSpPr>
          <a:xfrm>
            <a:off x="7353540" y="2380969"/>
            <a:ext cx="1454663" cy="1914039"/>
            <a:chOff x="0" y="0"/>
            <a:chExt cx="1454662" cy="1914038"/>
          </a:xfrm>
        </p:grpSpPr>
        <p:pic>
          <p:nvPicPr>
            <p:cNvPr id="1093" name="pasted-image.png"/>
            <p:cNvPicPr/>
            <p:nvPr/>
          </p:nvPicPr>
          <p:blipFill>
            <a:blip r:embed="rId3">
              <a:extLst/>
            </a:blip>
            <a:srcRect/>
            <a:stretch>
              <a:fillRect/>
            </a:stretch>
          </p:blipFill>
          <p:spPr>
            <a:xfrm>
              <a:off x="212553" y="0"/>
              <a:ext cx="1242110" cy="1419553"/>
            </a:xfrm>
            <a:prstGeom prst="rect">
              <a:avLst/>
            </a:prstGeom>
            <a:ln w="12700" cap="flat">
              <a:noFill/>
              <a:miter lim="400000"/>
            </a:ln>
            <a:effectLst/>
          </p:spPr>
        </p:pic>
        <p:sp>
          <p:nvSpPr>
            <p:cNvPr id="1094" name="Shape 1094"/>
            <p:cNvSpPr/>
            <p:nvPr/>
          </p:nvSpPr>
          <p:spPr>
            <a:xfrm>
              <a:off x="0" y="1397030"/>
              <a:ext cx="1407387"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Monitor the platform</a:t>
              </a:r>
            </a:p>
          </p:txBody>
        </p:sp>
      </p:grpSp>
      <p:grpSp>
        <p:nvGrpSpPr>
          <p:cNvPr id="1098" name="Group 1098"/>
          <p:cNvGrpSpPr/>
          <p:nvPr/>
        </p:nvGrpSpPr>
        <p:grpSpPr>
          <a:xfrm>
            <a:off x="5308936" y="2652585"/>
            <a:ext cx="1877993" cy="1626811"/>
            <a:chOff x="0" y="0"/>
            <a:chExt cx="1877991" cy="1626809"/>
          </a:xfrm>
        </p:grpSpPr>
        <p:sp>
          <p:nvSpPr>
            <p:cNvPr id="1096" name="Shape 1096"/>
            <p:cNvSpPr/>
            <p:nvPr/>
          </p:nvSpPr>
          <p:spPr>
            <a:xfrm>
              <a:off x="0" y="1109801"/>
              <a:ext cx="1877992"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Handle upgrades and updates</a:t>
              </a:r>
            </a:p>
          </p:txBody>
        </p:sp>
        <p:pic>
          <p:nvPicPr>
            <p:cNvPr id="1097" name="pasted-image.png"/>
            <p:cNvPicPr/>
            <p:nvPr/>
          </p:nvPicPr>
          <p:blipFill>
            <a:blip r:embed="rId4">
              <a:extLst/>
            </a:blip>
            <a:stretch>
              <a:fillRect/>
            </a:stretch>
          </p:blipFill>
          <p:spPr>
            <a:xfrm>
              <a:off x="100449" y="0"/>
              <a:ext cx="1529596" cy="1108957"/>
            </a:xfrm>
            <a:prstGeom prst="rect">
              <a:avLst/>
            </a:prstGeom>
            <a:ln w="12700" cap="flat">
              <a:noFill/>
              <a:miter lim="400000"/>
            </a:ln>
            <a:effectLst/>
          </p:spPr>
        </p:pic>
      </p:grpSp>
      <p:grpSp>
        <p:nvGrpSpPr>
          <p:cNvPr id="1104" name="Group 1104"/>
          <p:cNvGrpSpPr/>
          <p:nvPr/>
        </p:nvGrpSpPr>
        <p:grpSpPr>
          <a:xfrm>
            <a:off x="3291027" y="2433975"/>
            <a:ext cx="1658973" cy="1808026"/>
            <a:chOff x="0" y="0"/>
            <a:chExt cx="1658971" cy="1808025"/>
          </a:xfrm>
        </p:grpSpPr>
        <p:sp>
          <p:nvSpPr>
            <p:cNvPr id="1102" name="Shape 1102"/>
            <p:cNvSpPr/>
            <p:nvPr/>
          </p:nvSpPr>
          <p:spPr>
            <a:xfrm>
              <a:off x="89225" y="1291017"/>
              <a:ext cx="1480522"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p>
              <a:pPr lvl="0">
                <a:defRPr>
                  <a:solidFill>
                    <a:srgbClr val="000000"/>
                  </a:solidFill>
                  <a:uFillTx/>
                </a:defRPr>
              </a:pPr>
              <a:r>
                <a:rPr sz="1500" b="1">
                  <a:solidFill>
                    <a:srgbClr val="4D4D4D"/>
                  </a:solidFill>
                  <a:uFill>
                    <a:solidFill>
                      <a:srgbClr val="4D4D4D"/>
                    </a:solidFill>
                  </a:uFill>
                </a:rPr>
                <a:t>Manage users </a:t>
              </a:r>
            </a:p>
            <a:p>
              <a:pPr lvl="0" algn="ctr">
                <a:defRPr>
                  <a:solidFill>
                    <a:srgbClr val="000000"/>
                  </a:solidFill>
                  <a:uFillTx/>
                </a:defRPr>
              </a:pPr>
              <a:r>
                <a:rPr sz="1500" b="1">
                  <a:solidFill>
                    <a:srgbClr val="4D4D4D"/>
                  </a:solidFill>
                  <a:uFill>
                    <a:solidFill>
                      <a:srgbClr val="4D4D4D"/>
                    </a:solidFill>
                  </a:uFill>
                </a:rPr>
                <a:t>and quotas</a:t>
              </a:r>
            </a:p>
          </p:txBody>
        </p:sp>
        <p:pic>
          <p:nvPicPr>
            <p:cNvPr id="1103" name="pasted-image.png"/>
            <p:cNvPicPr/>
            <p:nvPr/>
          </p:nvPicPr>
          <p:blipFill>
            <a:blip r:embed="rId5">
              <a:extLst/>
            </a:blip>
            <a:stretch>
              <a:fillRect/>
            </a:stretch>
          </p:blipFill>
          <p:spPr>
            <a:xfrm>
              <a:off x="0" y="0"/>
              <a:ext cx="1658972" cy="1244229"/>
            </a:xfrm>
            <a:prstGeom prst="rect">
              <a:avLst/>
            </a:prstGeom>
            <a:ln w="12700" cap="flat">
              <a:noFill/>
              <a:miter lim="400000"/>
            </a:ln>
            <a:effectLst/>
          </p:spPr>
        </p:pic>
      </p:grpSp>
      <p:grpSp>
        <p:nvGrpSpPr>
          <p:cNvPr id="1107" name="Group 1107"/>
          <p:cNvGrpSpPr/>
          <p:nvPr/>
        </p:nvGrpSpPr>
        <p:grpSpPr>
          <a:xfrm>
            <a:off x="5126013" y="308508"/>
            <a:ext cx="1735839" cy="1848385"/>
            <a:chOff x="0" y="0"/>
            <a:chExt cx="1735837" cy="1848384"/>
          </a:xfrm>
        </p:grpSpPr>
        <p:sp>
          <p:nvSpPr>
            <p:cNvPr id="1105" name="Shape 1105"/>
            <p:cNvSpPr/>
            <p:nvPr/>
          </p:nvSpPr>
          <p:spPr>
            <a:xfrm>
              <a:off x="164225" y="1331376"/>
              <a:ext cx="1407388"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Install the platform</a:t>
              </a:r>
            </a:p>
          </p:txBody>
        </p:sp>
        <p:pic>
          <p:nvPicPr>
            <p:cNvPr id="1106" name="pasted-image.png"/>
            <p:cNvPicPr/>
            <p:nvPr/>
          </p:nvPicPr>
          <p:blipFill>
            <a:blip r:embed="rId6">
              <a:extLst/>
            </a:blip>
            <a:stretch>
              <a:fillRect/>
            </a:stretch>
          </p:blipFill>
          <p:spPr>
            <a:xfrm>
              <a:off x="0" y="0"/>
              <a:ext cx="1735838" cy="1358294"/>
            </a:xfrm>
            <a:prstGeom prst="rect">
              <a:avLst/>
            </a:prstGeom>
            <a:ln w="12700" cap="flat">
              <a:noFill/>
              <a:miter lim="400000"/>
            </a:ln>
            <a:effectLst/>
          </p:spPr>
        </p:pic>
      </p:grpSp>
      <p:grpSp>
        <p:nvGrpSpPr>
          <p:cNvPr id="1110" name="Group 1110"/>
          <p:cNvGrpSpPr/>
          <p:nvPr/>
        </p:nvGrpSpPr>
        <p:grpSpPr>
          <a:xfrm>
            <a:off x="7236216" y="206908"/>
            <a:ext cx="1553845" cy="1839919"/>
            <a:chOff x="0" y="0"/>
            <a:chExt cx="1553844" cy="1839917"/>
          </a:xfrm>
        </p:grpSpPr>
        <p:pic>
          <p:nvPicPr>
            <p:cNvPr id="1108" name="pasted-image.png"/>
            <p:cNvPicPr/>
            <p:nvPr/>
          </p:nvPicPr>
          <p:blipFill>
            <a:blip r:embed="rId7">
              <a:extLst/>
            </a:blip>
            <a:stretch>
              <a:fillRect/>
            </a:stretch>
          </p:blipFill>
          <p:spPr>
            <a:xfrm>
              <a:off x="0" y="0"/>
              <a:ext cx="1553845" cy="1641249"/>
            </a:xfrm>
            <a:prstGeom prst="rect">
              <a:avLst/>
            </a:prstGeom>
            <a:ln w="12700" cap="flat">
              <a:noFill/>
              <a:miter lim="400000"/>
            </a:ln>
            <a:effectLst/>
          </p:spPr>
        </p:pic>
        <p:sp>
          <p:nvSpPr>
            <p:cNvPr id="1109" name="Shape 1109"/>
            <p:cNvSpPr/>
            <p:nvPr/>
          </p:nvSpPr>
          <p:spPr>
            <a:xfrm>
              <a:off x="73228" y="1322910"/>
              <a:ext cx="1407388" cy="51700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Setup High Availability</a:t>
              </a:r>
            </a:p>
          </p:txBody>
        </p:sp>
      </p:grpSp>
      <p:pic>
        <p:nvPicPr>
          <p:cNvPr id="1111" name="pasted-image.png"/>
          <p:cNvPicPr/>
          <p:nvPr/>
        </p:nvPicPr>
        <p:blipFill>
          <a:blip r:embed="rId8">
            <a:extLst/>
          </a:blip>
          <a:stretch>
            <a:fillRect/>
          </a:stretch>
        </p:blipFill>
        <p:spPr>
          <a:xfrm>
            <a:off x="6419320" y="168803"/>
            <a:ext cx="385764" cy="385764"/>
          </a:xfrm>
          <a:prstGeom prst="rect">
            <a:avLst/>
          </a:prstGeom>
          <a:ln w="12700">
            <a:miter lim="400000"/>
          </a:ln>
        </p:spPr>
      </p:pic>
      <p:pic>
        <p:nvPicPr>
          <p:cNvPr id="1112" name="pasted-image.png"/>
          <p:cNvPicPr/>
          <p:nvPr/>
        </p:nvPicPr>
        <p:blipFill>
          <a:blip r:embed="rId8">
            <a:extLst/>
          </a:blip>
          <a:stretch>
            <a:fillRect/>
          </a:stretch>
        </p:blipFill>
        <p:spPr>
          <a:xfrm>
            <a:off x="6419320" y="2276210"/>
            <a:ext cx="385764" cy="385764"/>
          </a:xfrm>
          <a:prstGeom prst="rect">
            <a:avLst/>
          </a:prstGeom>
          <a:ln w="12700">
            <a:miter lim="400000"/>
          </a:ln>
        </p:spPr>
      </p:pic>
      <p:pic>
        <p:nvPicPr>
          <p:cNvPr id="1113" name="pasted-image.png"/>
          <p:cNvPicPr/>
          <p:nvPr/>
        </p:nvPicPr>
        <p:blipFill>
          <a:blip r:embed="rId8">
            <a:extLst/>
          </a:blip>
          <a:stretch>
            <a:fillRect/>
          </a:stretch>
        </p:blipFill>
        <p:spPr>
          <a:xfrm>
            <a:off x="4347818" y="2209270"/>
            <a:ext cx="385764" cy="385764"/>
          </a:xfrm>
          <a:prstGeom prst="rect">
            <a:avLst/>
          </a:prstGeom>
          <a:ln w="12700">
            <a:miter lim="400000"/>
          </a:ln>
        </p:spPr>
      </p:pic>
      <p:grpSp>
        <p:nvGrpSpPr>
          <p:cNvPr id="27" name="Group 1509"/>
          <p:cNvGrpSpPr/>
          <p:nvPr/>
        </p:nvGrpSpPr>
        <p:grpSpPr>
          <a:xfrm>
            <a:off x="3355680" y="603464"/>
            <a:ext cx="1529667" cy="1258473"/>
            <a:chOff x="0" y="0"/>
            <a:chExt cx="1529665" cy="1258471"/>
          </a:xfrm>
        </p:grpSpPr>
        <p:sp>
          <p:nvSpPr>
            <p:cNvPr id="28" name="Shape 1507"/>
            <p:cNvSpPr/>
            <p:nvPr/>
          </p:nvSpPr>
          <p:spPr>
            <a:xfrm>
              <a:off x="0" y="945079"/>
              <a:ext cx="1403013" cy="31339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defRPr sz="1600" b="1"/>
              </a:lvl1pPr>
            </a:lstStyle>
            <a:p>
              <a:pPr lvl="0">
                <a:defRPr sz="1800" b="0">
                  <a:solidFill>
                    <a:srgbClr val="000000"/>
                  </a:solidFill>
                  <a:uFillTx/>
                </a:defRPr>
              </a:pPr>
              <a:r>
                <a:rPr sz="1600" b="1">
                  <a:solidFill>
                    <a:srgbClr val="4D4D4D"/>
                  </a:solidFill>
                  <a:uFill>
                    <a:solidFill>
                      <a:srgbClr val="4D4D4D"/>
                    </a:solidFill>
                  </a:uFill>
                </a:rPr>
                <a:t>Plan capacity</a:t>
              </a:r>
            </a:p>
          </p:txBody>
        </p:sp>
        <p:pic>
          <p:nvPicPr>
            <p:cNvPr id="29" name="pasted-image.png"/>
            <p:cNvPicPr/>
            <p:nvPr/>
          </p:nvPicPr>
          <p:blipFill>
            <a:blip r:embed="rId9">
              <a:extLst/>
            </a:blip>
            <a:stretch>
              <a:fillRect/>
            </a:stretch>
          </p:blipFill>
          <p:spPr>
            <a:xfrm>
              <a:off x="70" y="0"/>
              <a:ext cx="1529596" cy="1147197"/>
            </a:xfrm>
            <a:prstGeom prst="rect">
              <a:avLst/>
            </a:prstGeom>
            <a:ln w="12700" cap="flat">
              <a:noFill/>
              <a:miter lim="400000"/>
            </a:ln>
            <a:effectLst/>
          </p:spPr>
        </p:pic>
      </p:grpSp>
    </p:spTree>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3" presetClass="entr" presetSubtype="16" fill="hold" grpId="1" nodeType="clickEffect">
                                  <p:stCondLst>
                                    <p:cond delay="0"/>
                                  </p:stCondLst>
                                  <p:iterate>
                                    <p:tmAbs val="0"/>
                                  </p:iterate>
                                  <p:childTnLst>
                                    <p:set>
                                      <p:cBhvr>
                                        <p:cTn id="6" fill="hold"/>
                                        <p:tgtEl>
                                          <p:spTgt spid="1113"/>
                                        </p:tgtEl>
                                        <p:attrNameLst>
                                          <p:attrName>style.visibility</p:attrName>
                                        </p:attrNameLst>
                                      </p:cBhvr>
                                      <p:to>
                                        <p:strVal val="visible"/>
                                      </p:to>
                                    </p:set>
                                    <p:anim calcmode="lin" valueType="num">
                                      <p:cBhvr>
                                        <p:cTn id="7" dur="750" fill="hold"/>
                                        <p:tgtEl>
                                          <p:spTgt spid="1113"/>
                                        </p:tgtEl>
                                        <p:attrNameLst>
                                          <p:attrName>ppt_w</p:attrName>
                                        </p:attrNameLst>
                                      </p:cBhvr>
                                      <p:tavLst>
                                        <p:tav tm="0">
                                          <p:val>
                                            <p:fltVal val="0"/>
                                          </p:val>
                                        </p:tav>
                                        <p:tav tm="100000">
                                          <p:val>
                                            <p:strVal val="#ppt_w"/>
                                          </p:val>
                                        </p:tav>
                                      </p:tavLst>
                                    </p:anim>
                                    <p:anim calcmode="lin" valueType="num">
                                      <p:cBhvr>
                                        <p:cTn id="8" dur="750" fill="hold"/>
                                        <p:tgtEl>
                                          <p:spTgt spid="1113"/>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13" grpId="1" animBg="1" advAuto="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5" name="Shape 1115"/>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39</a:t>
            </a:fld>
            <a:endParaRPr sz="800">
              <a:solidFill>
                <a:srgbClr val="808080"/>
              </a:solidFill>
              <a:uFill>
                <a:solidFill>
                  <a:srgbClr val="808080"/>
                </a:solidFill>
              </a:uFill>
            </a:endParaRPr>
          </a:p>
        </p:txBody>
      </p:sp>
      <p:sp>
        <p:nvSpPr>
          <p:cNvPr id="1116" name="Shape 1116"/>
          <p:cNvSpPr>
            <a:spLocks noGrp="1"/>
          </p:cNvSpPr>
          <p:nvPr>
            <p:ph type="title" idx="4294967295"/>
          </p:nvPr>
        </p:nvSpPr>
        <p:spPr>
          <a:xfrm>
            <a:off x="371715" y="249538"/>
            <a:ext cx="8410576" cy="533401"/>
          </a:xfrm>
          <a:prstGeom prst="rect">
            <a:avLst/>
          </a:prstGeom>
        </p:spPr>
        <p:txBody>
          <a:bodyPr/>
          <a:lstStyle>
            <a:lvl1pPr>
              <a:lnSpc>
                <a:spcPct val="100000"/>
              </a:lnSpc>
              <a:defRPr sz="2700">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sz="2700">
                <a:solidFill>
                  <a:srgbClr val="29756E"/>
                </a:solidFill>
                <a:uFill>
                  <a:solidFill>
                    <a:srgbClr val="2C95DD"/>
                  </a:solidFill>
                </a:uFill>
              </a:rPr>
              <a:t>Platform Monitoring</a:t>
            </a:r>
          </a:p>
        </p:txBody>
      </p:sp>
      <p:pic>
        <p:nvPicPr>
          <p:cNvPr id="1117" name="pasted-image.png"/>
          <p:cNvPicPr/>
          <p:nvPr/>
        </p:nvPicPr>
        <p:blipFill>
          <a:blip r:embed="rId2">
            <a:extLst/>
          </a:blip>
          <a:stretch>
            <a:fillRect/>
          </a:stretch>
        </p:blipFill>
        <p:spPr>
          <a:xfrm>
            <a:off x="333077" y="1773844"/>
            <a:ext cx="2528425" cy="2889627"/>
          </a:xfrm>
          <a:prstGeom prst="rect">
            <a:avLst/>
          </a:prstGeom>
          <a:ln w="12700">
            <a:miter lim="400000"/>
          </a:ln>
        </p:spPr>
      </p:pic>
      <p:sp>
        <p:nvSpPr>
          <p:cNvPr id="1118" name="Shape 1118"/>
          <p:cNvSpPr/>
          <p:nvPr/>
        </p:nvSpPr>
        <p:spPr>
          <a:xfrm>
            <a:off x="2718572" y="1187802"/>
            <a:ext cx="3839764" cy="350662"/>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lvl="0">
              <a:defRPr>
                <a:solidFill>
                  <a:srgbClr val="000000"/>
                </a:solidFill>
                <a:uFillTx/>
              </a:defRPr>
            </a:pPr>
            <a:r>
              <a:rPr>
                <a:solidFill>
                  <a:srgbClr val="4D4D4D"/>
                </a:solidFill>
                <a:uFill>
                  <a:solidFill>
                    <a:srgbClr val="4D4D4D"/>
                  </a:solidFill>
                </a:uFill>
              </a:rPr>
              <a:t>How do I know when to scale DEAs?</a:t>
            </a:r>
          </a:p>
        </p:txBody>
      </p:sp>
      <p:sp>
        <p:nvSpPr>
          <p:cNvPr id="1119" name="Shape 1119"/>
          <p:cNvSpPr/>
          <p:nvPr/>
        </p:nvSpPr>
        <p:spPr>
          <a:xfrm>
            <a:off x="2149930" y="1716616"/>
            <a:ext cx="118221" cy="1016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33928A"/>
            </a:solidFill>
            <a:round/>
          </a:ln>
        </p:spPr>
        <p:txBody>
          <a:bodyPr lIns="0" tIns="0" rIns="0" bIns="0" anchor="ctr"/>
          <a:lstStyle/>
          <a:p>
            <a:pPr lvl="0"/>
            <a:endParaRPr/>
          </a:p>
        </p:txBody>
      </p:sp>
      <p:sp>
        <p:nvSpPr>
          <p:cNvPr id="1120" name="Shape 1120"/>
          <p:cNvSpPr/>
          <p:nvPr/>
        </p:nvSpPr>
        <p:spPr>
          <a:xfrm>
            <a:off x="2319866" y="1599687"/>
            <a:ext cx="207716" cy="15503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33928A"/>
            </a:solidFill>
            <a:round/>
          </a:ln>
        </p:spPr>
        <p:txBody>
          <a:bodyPr lIns="0" tIns="0" rIns="0" bIns="0" anchor="ctr"/>
          <a:lstStyle/>
          <a:p>
            <a:pPr lvl="0"/>
            <a:endParaRPr/>
          </a:p>
        </p:txBody>
      </p:sp>
      <p:sp>
        <p:nvSpPr>
          <p:cNvPr id="1121" name="Shape 1121"/>
          <p:cNvSpPr/>
          <p:nvPr/>
        </p:nvSpPr>
        <p:spPr>
          <a:xfrm>
            <a:off x="2718572" y="1592085"/>
            <a:ext cx="4754387" cy="350663"/>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lvl="0">
              <a:defRPr>
                <a:solidFill>
                  <a:srgbClr val="000000"/>
                </a:solidFill>
                <a:uFillTx/>
              </a:defRPr>
            </a:pPr>
            <a:r>
              <a:rPr>
                <a:solidFill>
                  <a:srgbClr val="4D4D4D"/>
                </a:solidFill>
                <a:uFill>
                  <a:solidFill>
                    <a:srgbClr val="4D4D4D"/>
                  </a:solidFill>
                </a:uFill>
              </a:rPr>
              <a:t>How many requests each Router is servicing?</a:t>
            </a:r>
          </a:p>
        </p:txBody>
      </p:sp>
      <p:sp>
        <p:nvSpPr>
          <p:cNvPr id="1122" name="Shape 1122"/>
          <p:cNvSpPr/>
          <p:nvPr/>
        </p:nvSpPr>
        <p:spPr>
          <a:xfrm>
            <a:off x="1979995" y="1792816"/>
            <a:ext cx="118220" cy="1016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33928A"/>
            </a:solidFill>
            <a:round/>
          </a:ln>
        </p:spPr>
        <p:txBody>
          <a:bodyPr lIns="0" tIns="0" rIns="0" bIns="0" anchor="ctr"/>
          <a:lstStyle/>
          <a:p>
            <a:pPr lvl="0"/>
            <a:endParaRPr/>
          </a:p>
        </p:txBody>
      </p:sp>
      <p:sp>
        <p:nvSpPr>
          <p:cNvPr id="1123" name="Shape 1123"/>
          <p:cNvSpPr/>
          <p:nvPr/>
        </p:nvSpPr>
        <p:spPr>
          <a:xfrm>
            <a:off x="2718572" y="1996369"/>
            <a:ext cx="5097399" cy="35066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lvl="0">
              <a:defRPr>
                <a:solidFill>
                  <a:srgbClr val="000000"/>
                </a:solidFill>
                <a:uFillTx/>
              </a:defRPr>
            </a:pPr>
            <a:r>
              <a:rPr>
                <a:solidFill>
                  <a:srgbClr val="4D4D4D"/>
                </a:solidFill>
                <a:uFill>
                  <a:solidFill>
                    <a:srgbClr val="4D4D4D"/>
                  </a:solidFill>
                </a:uFill>
              </a:rPr>
              <a:t>What is the current load of my Cloud Controllers?</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type="lt">
                                    <p:tmAbs val="0"/>
                                  </p:iterate>
                                  <p:childTnLst>
                                    <p:set>
                                      <p:cBhvr>
                                        <p:cTn id="6" fill="hold"/>
                                        <p:tgtEl>
                                          <p:spTgt spid="1118"/>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2" nodeType="afterEffect">
                                  <p:stCondLst>
                                    <p:cond delay="0"/>
                                  </p:stCondLst>
                                  <p:iterate type="lt">
                                    <p:tmAbs val="0"/>
                                  </p:iterate>
                                  <p:childTnLst>
                                    <p:set>
                                      <p:cBhvr>
                                        <p:cTn id="9" fill="hold"/>
                                        <p:tgtEl>
                                          <p:spTgt spid="1121"/>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grpId="3" nodeType="afterEffect">
                                  <p:stCondLst>
                                    <p:cond delay="0"/>
                                  </p:stCondLst>
                                  <p:iterate type="lt">
                                    <p:tmAbs val="0"/>
                                  </p:iterate>
                                  <p:childTnLst>
                                    <p:set>
                                      <p:cBhvr>
                                        <p:cTn id="12" fill="hold"/>
                                        <p:tgtEl>
                                          <p:spTgt spid="11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18" grpId="1" animBg="1" advAuto="0"/>
      <p:bldP spid="1121" grpId="2" animBg="1" advAuto="0"/>
      <p:bldP spid="1123" grpId="3" animBg="1" advAuto="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Stocksy_txp157cab05rEJ000_Medium_423382.jpg"/>
          <p:cNvPicPr>
            <a:picLocks noChangeAspect="1"/>
          </p:cNvPicPr>
          <p:nvPr/>
        </p:nvPicPr>
        <p:blipFill>
          <a:blip r:embed="rId3"/>
          <a:srcRect t="15584"/>
          <a:stretch>
            <a:fillRect/>
          </a:stretch>
        </p:blipFill>
        <p:spPr>
          <a:xfrm>
            <a:off x="0" y="0"/>
            <a:ext cx="9144000" cy="5143500"/>
          </a:xfrm>
          <a:prstGeom prst="rect">
            <a:avLst/>
          </a:prstGeom>
        </p:spPr>
      </p:pic>
      <p:sp>
        <p:nvSpPr>
          <p:cNvPr id="20" name="Rectangle 19"/>
          <p:cNvSpPr/>
          <p:nvPr/>
        </p:nvSpPr>
        <p:spPr>
          <a:xfrm>
            <a:off x="0" y="0"/>
            <a:ext cx="9144000" cy="5143500"/>
          </a:xfrm>
          <a:prstGeom prst="rect">
            <a:avLst/>
          </a:prstGeom>
          <a:gradFill flip="none" rotWithShape="1">
            <a:gsLst>
              <a:gs pos="8000">
                <a:srgbClr val="000000">
                  <a:alpha val="0"/>
                </a:srgbClr>
              </a:gs>
              <a:gs pos="54000">
                <a:srgbClr val="000000">
                  <a:alpha val="86000"/>
                </a:srgbClr>
              </a:gs>
              <a:gs pos="83000">
                <a:srgbClr val="000000">
                  <a:alpha val="89000"/>
                </a:srgbClr>
              </a:gs>
            </a:gsLst>
            <a:lin ang="16500000" scaled="0"/>
            <a:tileRect/>
          </a:gradFill>
          <a:ln w="44450" cap="flat" cmpd="sng" algn="ctr">
            <a:noFill/>
            <a:prstDash val="solid"/>
            <a:round/>
            <a:headEnd type="none" w="med" len="med"/>
            <a:tailEnd type="none" w="med" len="med"/>
          </a:ln>
          <a:effectLst/>
        </p:spPr>
        <p:txBody>
          <a:bodyPr lIns="68579" tIns="34289" rIns="68579" bIns="34289" rtlCol="0" anchor="ctr"/>
          <a:lstStyle/>
          <a:p>
            <a:pPr algn="ctr">
              <a:defRPr/>
            </a:pPr>
            <a:endParaRPr lang="en-US" kern="0">
              <a:solidFill>
                <a:srgbClr val="FFFFFF"/>
              </a:solidFill>
            </a:endParaRPr>
          </a:p>
        </p:txBody>
      </p:sp>
      <p:grpSp>
        <p:nvGrpSpPr>
          <p:cNvPr id="2" name="Group 24"/>
          <p:cNvGrpSpPr/>
          <p:nvPr/>
        </p:nvGrpSpPr>
        <p:grpSpPr>
          <a:xfrm>
            <a:off x="3754006" y="2328641"/>
            <a:ext cx="1187450" cy="800195"/>
            <a:chOff x="1314450" y="2381250"/>
            <a:chExt cx="1847850" cy="1245223"/>
          </a:xfrm>
        </p:grpSpPr>
        <p:sp>
          <p:nvSpPr>
            <p:cNvPr id="24" name="Rounded Rectangle 23"/>
            <p:cNvSpPr/>
            <p:nvPr/>
          </p:nvSpPr>
          <p:spPr>
            <a:xfrm>
              <a:off x="1752600" y="2806700"/>
              <a:ext cx="1028700" cy="635000"/>
            </a:xfrm>
            <a:prstGeom prst="round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pic>
          <p:nvPicPr>
            <p:cNvPr id="22" name="Picture 21" descr="cf-green.png"/>
            <p:cNvPicPr>
              <a:picLocks noChangeAspect="1"/>
            </p:cNvPicPr>
            <p:nvPr/>
          </p:nvPicPr>
          <p:blipFill>
            <a:blip r:embed="rId4"/>
            <a:stretch>
              <a:fillRect/>
            </a:stretch>
          </p:blipFill>
          <p:spPr>
            <a:xfrm>
              <a:off x="1314450" y="2381250"/>
              <a:ext cx="1847850" cy="1245223"/>
            </a:xfrm>
            <a:prstGeom prst="rect">
              <a:avLst/>
            </a:prstGeom>
          </p:spPr>
        </p:pic>
      </p:grpSp>
      <p:cxnSp>
        <p:nvCxnSpPr>
          <p:cNvPr id="40" name="Straight Connector 39"/>
          <p:cNvCxnSpPr/>
          <p:nvPr/>
        </p:nvCxnSpPr>
        <p:spPr>
          <a:xfrm>
            <a:off x="596900" y="2111130"/>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596900" y="3428754"/>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8" name="Shape 1014"/>
          <p:cNvSpPr txBox="1">
            <a:spLocks/>
          </p:cNvSpPr>
          <p:nvPr/>
        </p:nvSpPr>
        <p:spPr>
          <a:xfrm>
            <a:off x="1820794" y="1336859"/>
            <a:ext cx="5209487" cy="460500"/>
          </a:xfrm>
          <a:prstGeom prst="rect">
            <a:avLst/>
          </a:prstGeom>
          <a:noFill/>
          <a:ln>
            <a:noFill/>
          </a:ln>
        </p:spPr>
        <p:txBody>
          <a:bodyPr lIns="0" tIns="0" rIns="0" bIns="0" anchor="t" anchorCtr="0">
            <a:noAutofit/>
          </a:bodyPr>
          <a:lstStyle/>
          <a:p>
            <a:pPr algn="dist">
              <a:lnSpc>
                <a:spcPct val="90000"/>
              </a:lnSpc>
              <a:buSzPct val="25000"/>
              <a:defRPr/>
            </a:pPr>
            <a:endParaRPr lang="en" sz="4500" b="1" kern="0" cap="all" dirty="0">
              <a:solidFill>
                <a:srgbClr val="008881"/>
              </a:solidFill>
              <a:ea typeface="Arial"/>
              <a:cs typeface="Arial"/>
              <a:sym typeface="Arial"/>
            </a:endParaRPr>
          </a:p>
        </p:txBody>
      </p:sp>
      <p:sp>
        <p:nvSpPr>
          <p:cNvPr id="10" name="Shape 1163"/>
          <p:cNvSpPr txBox="1">
            <a:spLocks/>
          </p:cNvSpPr>
          <p:nvPr/>
        </p:nvSpPr>
        <p:spPr bwMode="gray">
          <a:xfrm>
            <a:off x="205956" y="1396070"/>
            <a:ext cx="8410499" cy="460500"/>
          </a:xfrm>
          <a:prstGeom prst="rect">
            <a:avLst/>
          </a:prstGeom>
          <a:noFill/>
          <a:ln>
            <a:noFill/>
          </a:ln>
        </p:spPr>
        <p:txBody>
          <a:bodyPr lIns="0" tIns="0" rIns="0" bIns="0" anchor="t" anchorCtr="0">
            <a:noAutofit/>
          </a:bodyPr>
          <a:lstStyle>
            <a:defPPr marR="0" algn="l" rtl="0">
              <a:lnSpc>
                <a:spcPct val="100000"/>
              </a:lnSpc>
              <a:spcBef>
                <a:spcPts val="0"/>
              </a:spcBef>
              <a:spcAft>
                <a:spcPts val="0"/>
              </a:spcAft>
            </a:defPPr>
            <a:lvl1pPr marR="0" algn="l" rtl="0">
              <a:lnSpc>
                <a:spcPct val="90000"/>
              </a:lnSpc>
              <a:spcBef>
                <a:spcPts val="0"/>
              </a:spcBef>
              <a:spcAft>
                <a:spcPts val="0"/>
              </a:spcAft>
              <a:buNone/>
              <a:defRPr sz="3200" b="0" i="0" u="none" strike="noStrike" cap="none" baseline="0">
                <a:solidFill>
                  <a:schemeClr val="tx2"/>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stStyle>
          <a:p>
            <a:pPr algn="ctr">
              <a:buSzPct val="25000"/>
            </a:pPr>
            <a:r>
              <a:rPr lang="en-US" b="1" cap="all" dirty="0" smtClean="0">
                <a:solidFill>
                  <a:srgbClr val="74CEC7"/>
                </a:solidFill>
              </a:rPr>
              <a:t>D e m o</a:t>
            </a:r>
            <a:endParaRPr lang="en" sz="2100" b="1" cap="all" dirty="0">
              <a:solidFill>
                <a:srgbClr val="74CEC7"/>
              </a:solidFill>
            </a:endParaRPr>
          </a:p>
        </p:txBody>
      </p:sp>
    </p:spTree>
    <p:extLst>
      <p:ext uri="{BB962C8B-B14F-4D97-AF65-F5344CB8AC3E}">
        <p14:creationId xmlns:p14="http://schemas.microsoft.com/office/powerpoint/2010/main" val="159314576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5" name="Shape 1125"/>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40</a:t>
            </a:fld>
            <a:endParaRPr sz="800">
              <a:solidFill>
                <a:srgbClr val="808080"/>
              </a:solidFill>
              <a:uFill>
                <a:solidFill>
                  <a:srgbClr val="808080"/>
                </a:solidFill>
              </a:uFill>
            </a:endParaRPr>
          </a:p>
        </p:txBody>
      </p:sp>
      <p:sp>
        <p:nvSpPr>
          <p:cNvPr id="1126" name="Shape 1126"/>
          <p:cNvSpPr>
            <a:spLocks noGrp="1"/>
          </p:cNvSpPr>
          <p:nvPr>
            <p:ph type="title" idx="4294967295"/>
          </p:nvPr>
        </p:nvSpPr>
        <p:spPr>
          <a:xfrm>
            <a:off x="371715" y="249538"/>
            <a:ext cx="8410576" cy="533401"/>
          </a:xfrm>
          <a:prstGeom prst="rect">
            <a:avLst/>
          </a:prstGeom>
        </p:spPr>
        <p:txBody>
          <a:bodyPr/>
          <a:lstStyle>
            <a:lvl1pPr>
              <a:lnSpc>
                <a:spcPct val="100000"/>
              </a:lnSpc>
              <a:defRPr sz="2700">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sz="2700">
                <a:solidFill>
                  <a:srgbClr val="29756E"/>
                </a:solidFill>
                <a:uFill>
                  <a:solidFill>
                    <a:srgbClr val="2C95DD"/>
                  </a:solidFill>
                </a:uFill>
              </a:rPr>
              <a:t>Platform Monitoring</a:t>
            </a:r>
          </a:p>
        </p:txBody>
      </p:sp>
      <p:sp>
        <p:nvSpPr>
          <p:cNvPr id="1127" name="Shape 1127"/>
          <p:cNvSpPr/>
          <p:nvPr/>
        </p:nvSpPr>
        <p:spPr>
          <a:xfrm>
            <a:off x="9168" y="1233795"/>
            <a:ext cx="4121273" cy="3382716"/>
          </a:xfrm>
          <a:prstGeom prst="roundRect">
            <a:avLst>
              <a:gd name="adj" fmla="val 3733"/>
            </a:avLst>
          </a:prstGeom>
          <a:gradFill>
            <a:gsLst>
              <a:gs pos="0">
                <a:srgbClr val="DDDDDD">
                  <a:alpha val="73921"/>
                </a:srgbClr>
              </a:gs>
              <a:gs pos="100000">
                <a:srgbClr val="FFFFFF">
                  <a:alpha val="73921"/>
                </a:srgbClr>
              </a:gs>
            </a:gsLst>
            <a:lin ang="20987188"/>
          </a:gradFill>
          <a:ln w="12700">
            <a:miter lim="400000"/>
          </a:ln>
        </p:spPr>
        <p:txBody>
          <a:bodyPr lIns="50800" tIns="50800" rIns="50800" bIns="50800" anchor="ctr"/>
          <a:lstStyle/>
          <a:p>
            <a:pPr lvl="0" algn="ctr" defTabSz="825500">
              <a:defRPr sz="3200">
                <a:solidFill>
                  <a:srgbClr val="FFFFFF"/>
                </a:solidFill>
                <a:uFillTx/>
                <a:latin typeface="Helvetica Light"/>
                <a:ea typeface="Helvetica Light"/>
                <a:cs typeface="Helvetica Light"/>
                <a:sym typeface="Helvetica Light"/>
              </a:defRPr>
            </a:pPr>
            <a:endParaRPr/>
          </a:p>
        </p:txBody>
      </p:sp>
      <p:sp>
        <p:nvSpPr>
          <p:cNvPr id="1128" name="Shape 1128"/>
          <p:cNvSpPr/>
          <p:nvPr/>
        </p:nvSpPr>
        <p:spPr>
          <a:xfrm>
            <a:off x="195505" y="1378480"/>
            <a:ext cx="3492648" cy="106103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defTabSz="457200">
              <a:defRPr sz="1600">
                <a:solidFill>
                  <a:srgbClr val="29756E"/>
                </a:solidFill>
                <a:uFillTx/>
              </a:defRPr>
            </a:lvl1pPr>
          </a:lstStyle>
          <a:p>
            <a:pPr lvl="0">
              <a:defRPr sz="1800">
                <a:solidFill>
                  <a:srgbClr val="000000"/>
                </a:solidFill>
              </a:defRPr>
            </a:pPr>
            <a:r>
              <a:rPr sz="1600">
                <a:solidFill>
                  <a:srgbClr val="29756E"/>
                </a:solidFill>
              </a:rPr>
              <a:t>Pivotal Ops Metrics provides a single JMX interface to access metrics for each Pivotal CF component</a:t>
            </a:r>
          </a:p>
        </p:txBody>
      </p:sp>
      <p:pic>
        <p:nvPicPr>
          <p:cNvPr id="1129" name="pasted-image.png"/>
          <p:cNvPicPr/>
          <p:nvPr/>
        </p:nvPicPr>
        <p:blipFill>
          <a:blip r:embed="rId2">
            <a:extLst/>
          </a:blip>
          <a:stretch>
            <a:fillRect/>
          </a:stretch>
        </p:blipFill>
        <p:spPr>
          <a:xfrm>
            <a:off x="4475776" y="876789"/>
            <a:ext cx="3201197" cy="3658510"/>
          </a:xfrm>
          <a:prstGeom prst="rect">
            <a:avLst/>
          </a:prstGeom>
          <a:ln w="12700">
            <a:miter lim="400000"/>
          </a:ln>
        </p:spPr>
      </p:pic>
      <p:sp>
        <p:nvSpPr>
          <p:cNvPr id="1130" name="Shape 1130"/>
          <p:cNvSpPr/>
          <p:nvPr/>
        </p:nvSpPr>
        <p:spPr>
          <a:xfrm>
            <a:off x="195505" y="2435047"/>
            <a:ext cx="3492648" cy="54199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marL="160421" indent="-160421">
              <a:buSzPct val="100000"/>
              <a:buChar char="•"/>
              <a:defRPr sz="1600">
                <a:solidFill>
                  <a:srgbClr val="29756E"/>
                </a:solidFill>
              </a:defRPr>
            </a:lvl1pPr>
          </a:lstStyle>
          <a:p>
            <a:pPr lvl="0">
              <a:defRPr sz="1800">
                <a:solidFill>
                  <a:srgbClr val="000000"/>
                </a:solidFill>
                <a:uFillTx/>
              </a:defRPr>
            </a:pPr>
            <a:r>
              <a:rPr sz="1600">
                <a:solidFill>
                  <a:srgbClr val="29756E"/>
                </a:solidFill>
                <a:uFill>
                  <a:solidFill>
                    <a:srgbClr val="4D4D4D"/>
                  </a:solidFill>
                </a:uFill>
              </a:rPr>
              <a:t>DEAs</a:t>
            </a:r>
          </a:p>
        </p:txBody>
      </p:sp>
      <p:sp>
        <p:nvSpPr>
          <p:cNvPr id="1131" name="Shape 1131"/>
          <p:cNvSpPr/>
          <p:nvPr/>
        </p:nvSpPr>
        <p:spPr>
          <a:xfrm>
            <a:off x="195505" y="2828664"/>
            <a:ext cx="3492648" cy="54199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marL="160421" indent="-160421">
              <a:buSzPct val="100000"/>
              <a:buChar char="•"/>
              <a:defRPr sz="1600">
                <a:solidFill>
                  <a:srgbClr val="29756E"/>
                </a:solidFill>
              </a:defRPr>
            </a:lvl1pPr>
          </a:lstStyle>
          <a:p>
            <a:pPr lvl="0">
              <a:defRPr sz="1800">
                <a:solidFill>
                  <a:srgbClr val="000000"/>
                </a:solidFill>
                <a:uFillTx/>
              </a:defRPr>
            </a:pPr>
            <a:r>
              <a:rPr sz="1600">
                <a:solidFill>
                  <a:srgbClr val="29756E"/>
                </a:solidFill>
                <a:uFill>
                  <a:solidFill>
                    <a:srgbClr val="4D4D4D"/>
                  </a:solidFill>
                </a:uFill>
              </a:rPr>
              <a:t>Cloud Controllers</a:t>
            </a:r>
          </a:p>
        </p:txBody>
      </p:sp>
      <p:sp>
        <p:nvSpPr>
          <p:cNvPr id="1132" name="Shape 1132"/>
          <p:cNvSpPr/>
          <p:nvPr/>
        </p:nvSpPr>
        <p:spPr>
          <a:xfrm>
            <a:off x="195505" y="3170520"/>
            <a:ext cx="3492648" cy="54199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marL="160421" indent="-160421">
              <a:buSzPct val="100000"/>
              <a:buChar char="•"/>
              <a:defRPr sz="1600">
                <a:solidFill>
                  <a:srgbClr val="29756E"/>
                </a:solidFill>
              </a:defRPr>
            </a:lvl1pPr>
          </a:lstStyle>
          <a:p>
            <a:pPr lvl="0">
              <a:defRPr sz="1800">
                <a:solidFill>
                  <a:srgbClr val="000000"/>
                </a:solidFill>
                <a:uFillTx/>
              </a:defRPr>
            </a:pPr>
            <a:r>
              <a:rPr sz="1600">
                <a:solidFill>
                  <a:srgbClr val="29756E"/>
                </a:solidFill>
                <a:uFill>
                  <a:solidFill>
                    <a:srgbClr val="4D4D4D"/>
                  </a:solidFill>
                </a:uFill>
              </a:rPr>
              <a:t>Routers</a:t>
            </a:r>
          </a:p>
        </p:txBody>
      </p:sp>
      <p:sp>
        <p:nvSpPr>
          <p:cNvPr id="1133" name="Shape 1133"/>
          <p:cNvSpPr/>
          <p:nvPr/>
        </p:nvSpPr>
        <p:spPr>
          <a:xfrm>
            <a:off x="195505" y="3532099"/>
            <a:ext cx="3492648" cy="54199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marL="160421" indent="-160421">
              <a:buSzPct val="100000"/>
              <a:buChar char="•"/>
              <a:defRPr sz="1600">
                <a:solidFill>
                  <a:srgbClr val="29756E"/>
                </a:solidFill>
              </a:defRPr>
            </a:lvl1pPr>
          </a:lstStyle>
          <a:p>
            <a:pPr lvl="0">
              <a:defRPr sz="1800">
                <a:solidFill>
                  <a:srgbClr val="000000"/>
                </a:solidFill>
                <a:uFillTx/>
              </a:defRPr>
            </a:pPr>
            <a:r>
              <a:rPr sz="1600">
                <a:solidFill>
                  <a:srgbClr val="29756E"/>
                </a:solidFill>
                <a:uFill>
                  <a:solidFill>
                    <a:srgbClr val="4D4D4D"/>
                  </a:solidFill>
                </a:uFill>
              </a:rPr>
              <a:t>Health Managers</a:t>
            </a:r>
          </a:p>
        </p:txBody>
      </p:sp>
      <p:sp>
        <p:nvSpPr>
          <p:cNvPr id="1134" name="Shape 1134"/>
          <p:cNvSpPr/>
          <p:nvPr/>
        </p:nvSpPr>
        <p:spPr>
          <a:xfrm>
            <a:off x="195505" y="3936256"/>
            <a:ext cx="3492648" cy="54199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marL="160421" indent="-160421">
              <a:buSzPct val="100000"/>
              <a:buChar char="•"/>
              <a:defRPr sz="1600">
                <a:solidFill>
                  <a:srgbClr val="29756E"/>
                </a:solidFill>
              </a:defRPr>
            </a:lvl1pPr>
          </a:lstStyle>
          <a:p>
            <a:pPr lvl="0">
              <a:defRPr sz="1800">
                <a:solidFill>
                  <a:srgbClr val="000000"/>
                </a:solidFill>
                <a:uFillTx/>
              </a:defRPr>
            </a:pPr>
            <a:r>
              <a:rPr sz="1600">
                <a:solidFill>
                  <a:srgbClr val="29756E"/>
                </a:solidFill>
                <a:uFill>
                  <a:solidFill>
                    <a:srgbClr val="4D4D4D"/>
                  </a:solidFill>
                </a:uFill>
              </a:rPr>
              <a:t>NATS, UAA, Login Server, …</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1" nodeType="afterEffect">
                                  <p:stCondLst>
                                    <p:cond delay="0"/>
                                  </p:stCondLst>
                                  <p:iterate>
                                    <p:tmAbs val="0"/>
                                  </p:iterate>
                                  <p:childTnLst>
                                    <p:set>
                                      <p:cBhvr>
                                        <p:cTn id="6" fill="hold"/>
                                        <p:tgtEl>
                                          <p:spTgt spid="1127"/>
                                        </p:tgtEl>
                                        <p:attrNameLst>
                                          <p:attrName>style.visibility</p:attrName>
                                        </p:attrNameLst>
                                      </p:cBhvr>
                                      <p:to>
                                        <p:strVal val="visible"/>
                                      </p:to>
                                    </p:set>
                                    <p:animEffect transition="in" filter="wipe(right)">
                                      <p:cBhvr>
                                        <p:cTn id="7" dur="500"/>
                                        <p:tgtEl>
                                          <p:spTgt spid="1127"/>
                                        </p:tgtEl>
                                      </p:cBhvr>
                                    </p:animEffect>
                                  </p:childTnLst>
                                </p:cTn>
                              </p:par>
                            </p:childTnLst>
                          </p:cTn>
                        </p:par>
                        <p:par>
                          <p:cTn id="8" fill="hold">
                            <p:stCondLst>
                              <p:cond delay="500"/>
                            </p:stCondLst>
                            <p:childTnLst>
                              <p:par>
                                <p:cTn id="9" presetID="1" presetClass="entr" presetSubtype="0" fill="hold" grpId="2" nodeType="afterEffect">
                                  <p:stCondLst>
                                    <p:cond delay="0"/>
                                  </p:stCondLst>
                                  <p:iterate type="lt">
                                    <p:tmAbs val="0"/>
                                  </p:iterate>
                                  <p:childTnLst>
                                    <p:set>
                                      <p:cBhvr>
                                        <p:cTn id="10" fill="hold"/>
                                        <p:tgtEl>
                                          <p:spTgt spid="1128"/>
                                        </p:tgtEl>
                                        <p:attrNameLst>
                                          <p:attrName>style.visibility</p:attrName>
                                        </p:attrNameLst>
                                      </p:cBhvr>
                                      <p:to>
                                        <p:strVal val="visible"/>
                                      </p:to>
                                    </p:set>
                                  </p:childTnLst>
                                </p:cTn>
                              </p:par>
                            </p:childTnLst>
                          </p:cTn>
                        </p:par>
                        <p:par>
                          <p:cTn id="11" fill="hold">
                            <p:stCondLst>
                              <p:cond delay="500"/>
                            </p:stCondLst>
                            <p:childTnLst>
                              <p:par>
                                <p:cTn id="12" presetID="1" presetClass="entr" presetSubtype="0" fill="hold" grpId="3" nodeType="afterEffect">
                                  <p:stCondLst>
                                    <p:cond delay="0"/>
                                  </p:stCondLst>
                                  <p:iterate type="lt">
                                    <p:tmAbs val="0"/>
                                  </p:iterate>
                                  <p:childTnLst>
                                    <p:set>
                                      <p:cBhvr>
                                        <p:cTn id="13" fill="hold"/>
                                        <p:tgtEl>
                                          <p:spTgt spid="1130"/>
                                        </p:tgtEl>
                                        <p:attrNameLst>
                                          <p:attrName>style.visibility</p:attrName>
                                        </p:attrNameLst>
                                      </p:cBhvr>
                                      <p:to>
                                        <p:strVal val="visible"/>
                                      </p:to>
                                    </p:set>
                                  </p:childTnLst>
                                </p:cTn>
                              </p:par>
                            </p:childTnLst>
                          </p:cTn>
                        </p:par>
                        <p:par>
                          <p:cTn id="14" fill="hold">
                            <p:stCondLst>
                              <p:cond delay="500"/>
                            </p:stCondLst>
                            <p:childTnLst>
                              <p:par>
                                <p:cTn id="15" presetID="1" presetClass="entr" presetSubtype="0" fill="hold" grpId="4" nodeType="afterEffect">
                                  <p:stCondLst>
                                    <p:cond delay="0"/>
                                  </p:stCondLst>
                                  <p:iterate type="lt">
                                    <p:tmAbs val="0"/>
                                  </p:iterate>
                                  <p:childTnLst>
                                    <p:set>
                                      <p:cBhvr>
                                        <p:cTn id="16" fill="hold"/>
                                        <p:tgtEl>
                                          <p:spTgt spid="1131"/>
                                        </p:tgtEl>
                                        <p:attrNameLst>
                                          <p:attrName>style.visibility</p:attrName>
                                        </p:attrNameLst>
                                      </p:cBhvr>
                                      <p:to>
                                        <p:strVal val="visible"/>
                                      </p:to>
                                    </p:set>
                                  </p:childTnLst>
                                </p:cTn>
                              </p:par>
                            </p:childTnLst>
                          </p:cTn>
                        </p:par>
                        <p:par>
                          <p:cTn id="17" fill="hold">
                            <p:stCondLst>
                              <p:cond delay="500"/>
                            </p:stCondLst>
                            <p:childTnLst>
                              <p:par>
                                <p:cTn id="18" presetID="1" presetClass="entr" presetSubtype="0" fill="hold" grpId="5" nodeType="afterEffect">
                                  <p:stCondLst>
                                    <p:cond delay="0"/>
                                  </p:stCondLst>
                                  <p:iterate type="lt">
                                    <p:tmAbs val="0"/>
                                  </p:iterate>
                                  <p:childTnLst>
                                    <p:set>
                                      <p:cBhvr>
                                        <p:cTn id="19" fill="hold"/>
                                        <p:tgtEl>
                                          <p:spTgt spid="1132"/>
                                        </p:tgtEl>
                                        <p:attrNameLst>
                                          <p:attrName>style.visibility</p:attrName>
                                        </p:attrNameLst>
                                      </p:cBhvr>
                                      <p:to>
                                        <p:strVal val="visible"/>
                                      </p:to>
                                    </p:set>
                                  </p:childTnLst>
                                </p:cTn>
                              </p:par>
                            </p:childTnLst>
                          </p:cTn>
                        </p:par>
                        <p:par>
                          <p:cTn id="20" fill="hold">
                            <p:stCondLst>
                              <p:cond delay="500"/>
                            </p:stCondLst>
                            <p:childTnLst>
                              <p:par>
                                <p:cTn id="21" presetID="1" presetClass="entr" presetSubtype="0" fill="hold" grpId="6" nodeType="afterEffect">
                                  <p:stCondLst>
                                    <p:cond delay="0"/>
                                  </p:stCondLst>
                                  <p:iterate type="lt">
                                    <p:tmAbs val="0"/>
                                  </p:iterate>
                                  <p:childTnLst>
                                    <p:set>
                                      <p:cBhvr>
                                        <p:cTn id="22" fill="hold"/>
                                        <p:tgtEl>
                                          <p:spTgt spid="1133"/>
                                        </p:tgtEl>
                                        <p:attrNameLst>
                                          <p:attrName>style.visibility</p:attrName>
                                        </p:attrNameLst>
                                      </p:cBhvr>
                                      <p:to>
                                        <p:strVal val="visible"/>
                                      </p:to>
                                    </p:set>
                                  </p:childTnLst>
                                </p:cTn>
                              </p:par>
                            </p:childTnLst>
                          </p:cTn>
                        </p:par>
                        <p:par>
                          <p:cTn id="23" fill="hold">
                            <p:stCondLst>
                              <p:cond delay="500"/>
                            </p:stCondLst>
                            <p:childTnLst>
                              <p:par>
                                <p:cTn id="24" presetID="1" presetClass="entr" presetSubtype="0" fill="hold" grpId="7" nodeType="afterEffect">
                                  <p:stCondLst>
                                    <p:cond delay="0"/>
                                  </p:stCondLst>
                                  <p:iterate type="lt">
                                    <p:tmAbs val="0"/>
                                  </p:iterate>
                                  <p:childTnLst>
                                    <p:set>
                                      <p:cBhvr>
                                        <p:cTn id="25" fill="hold"/>
                                        <p:tgtEl>
                                          <p:spTgt spid="11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7" grpId="1" animBg="1" advAuto="0"/>
      <p:bldP spid="1128" grpId="2" animBg="1" advAuto="0"/>
      <p:bldP spid="1130" grpId="3" animBg="1" advAuto="0"/>
      <p:bldP spid="1131" grpId="4" animBg="1" advAuto="0"/>
      <p:bldP spid="1132" grpId="5" animBg="1" advAuto="0"/>
      <p:bldP spid="1133" grpId="6" animBg="1" advAuto="0"/>
      <p:bldP spid="1134" grpId="7" animBg="1" advAuto="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3" name="Shape 1153"/>
          <p:cNvSpPr/>
          <p:nvPr/>
        </p:nvSpPr>
        <p:spPr>
          <a:xfrm>
            <a:off x="2552596" y="955966"/>
            <a:ext cx="6229617" cy="3505748"/>
          </a:xfrm>
          <a:prstGeom prst="roundRect">
            <a:avLst>
              <a:gd name="adj" fmla="val 4999"/>
            </a:avLst>
          </a:prstGeom>
          <a:gradFill>
            <a:gsLst>
              <a:gs pos="0">
                <a:srgbClr val="29756E"/>
              </a:gs>
              <a:gs pos="100000">
                <a:srgbClr val="33928A"/>
              </a:gs>
            </a:gsLst>
            <a:lin ang="5400000"/>
          </a:gradFill>
          <a:ln w="12700">
            <a:miter lim="400000"/>
          </a:ln>
        </p:spPr>
        <p:txBody>
          <a:bodyPr lIns="50800" tIns="50800" rIns="50800" bIns="50800" anchor="ctr"/>
          <a:lstStyle/>
          <a:p>
            <a:pPr lvl="0">
              <a:defRPr>
                <a:solidFill>
                  <a:srgbClr val="008881"/>
                </a:solidFill>
                <a:uFill>
                  <a:solidFill>
                    <a:srgbClr val="008881"/>
                  </a:solidFill>
                </a:uFill>
              </a:defRPr>
            </a:pPr>
            <a:endParaRPr/>
          </a:p>
        </p:txBody>
      </p:sp>
      <p:pic>
        <p:nvPicPr>
          <p:cNvPr id="1154" name="CF_Logo_Square_White_HighRes.png"/>
          <p:cNvPicPr/>
          <p:nvPr/>
        </p:nvPicPr>
        <p:blipFill>
          <a:blip r:embed="rId2">
            <a:alphaModFix amt="88458"/>
            <a:extLst/>
          </a:blip>
          <a:stretch>
            <a:fillRect/>
          </a:stretch>
        </p:blipFill>
        <p:spPr>
          <a:xfrm>
            <a:off x="7485194" y="950374"/>
            <a:ext cx="1142090" cy="1137528"/>
          </a:xfrm>
          <a:prstGeom prst="rect">
            <a:avLst/>
          </a:prstGeom>
          <a:ln w="12700">
            <a:miter lim="400000"/>
          </a:ln>
          <a:effectLst>
            <a:outerShdw blurRad="177800" dist="25400" dir="5400000" rotWithShape="0">
              <a:srgbClr val="FFFFFF">
                <a:alpha val="77870"/>
              </a:srgbClr>
            </a:outerShdw>
          </a:effectLst>
        </p:spPr>
      </p:pic>
      <p:sp>
        <p:nvSpPr>
          <p:cNvPr id="1155" name="Shape 1155"/>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41</a:t>
            </a:fld>
            <a:endParaRPr sz="800">
              <a:solidFill>
                <a:srgbClr val="808080"/>
              </a:solidFill>
              <a:uFill>
                <a:solidFill>
                  <a:srgbClr val="808080"/>
                </a:solidFill>
              </a:uFill>
            </a:endParaRPr>
          </a:p>
        </p:txBody>
      </p:sp>
      <p:sp>
        <p:nvSpPr>
          <p:cNvPr id="1156" name="Shape 1156"/>
          <p:cNvSpPr>
            <a:spLocks noGrp="1"/>
          </p:cNvSpPr>
          <p:nvPr>
            <p:ph type="title" idx="4294967295"/>
          </p:nvPr>
        </p:nvSpPr>
        <p:spPr>
          <a:xfrm>
            <a:off x="371715" y="249538"/>
            <a:ext cx="8410576" cy="533401"/>
          </a:xfrm>
          <a:prstGeom prst="rect">
            <a:avLst/>
          </a:prstGeom>
        </p:spPr>
        <p:txBody>
          <a:bodyPr/>
          <a:lstStyle>
            <a:lvl1pPr>
              <a:lnSpc>
                <a:spcPct val="100000"/>
              </a:lnSpc>
              <a:defRPr sz="2700">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sz="2700">
                <a:solidFill>
                  <a:srgbClr val="29756E"/>
                </a:solidFill>
                <a:uFill>
                  <a:solidFill>
                    <a:srgbClr val="2C95DD"/>
                  </a:solidFill>
                </a:uFill>
              </a:rPr>
              <a:t>Platform Monitoring</a:t>
            </a:r>
          </a:p>
        </p:txBody>
      </p:sp>
      <p:pic>
        <p:nvPicPr>
          <p:cNvPr id="1157" name="pasted-image.pdf"/>
          <p:cNvPicPr/>
          <p:nvPr/>
        </p:nvPicPr>
        <p:blipFill>
          <a:blip r:embed="rId3">
            <a:extLst/>
          </a:blip>
          <a:stretch>
            <a:fillRect/>
          </a:stretch>
        </p:blipFill>
        <p:spPr>
          <a:xfrm>
            <a:off x="2779132" y="1142687"/>
            <a:ext cx="1344102" cy="1344103"/>
          </a:xfrm>
          <a:prstGeom prst="rect">
            <a:avLst/>
          </a:prstGeom>
          <a:ln w="12700">
            <a:miter lim="400000"/>
          </a:ln>
        </p:spPr>
      </p:pic>
      <p:pic>
        <p:nvPicPr>
          <p:cNvPr id="1158" name="pasted-image.pdf"/>
          <p:cNvPicPr/>
          <p:nvPr/>
        </p:nvPicPr>
        <p:blipFill>
          <a:blip r:embed="rId4">
            <a:extLst/>
          </a:blip>
          <a:stretch>
            <a:fillRect/>
          </a:stretch>
        </p:blipFill>
        <p:spPr>
          <a:xfrm>
            <a:off x="4953103" y="2149995"/>
            <a:ext cx="3644796" cy="2140595"/>
          </a:xfrm>
          <a:prstGeom prst="rect">
            <a:avLst/>
          </a:prstGeom>
          <a:ln w="12700">
            <a:miter lim="400000"/>
          </a:ln>
        </p:spPr>
      </p:pic>
      <p:sp>
        <p:nvSpPr>
          <p:cNvPr id="1169" name="Shape 1169"/>
          <p:cNvSpPr/>
          <p:nvPr/>
        </p:nvSpPr>
        <p:spPr>
          <a:xfrm>
            <a:off x="5667404" y="2708839"/>
            <a:ext cx="1108097" cy="511454"/>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4400" y="14400"/>
                  <a:pt x="7200" y="7200"/>
                  <a:pt x="0" y="0"/>
                </a:cubicBezTo>
              </a:path>
            </a:pathLst>
          </a:custGeom>
          <a:ln w="19050">
            <a:solidFill>
              <a:srgbClr val="535353"/>
            </a:solidFill>
            <a:tailEnd type="triangle"/>
          </a:ln>
        </p:spPr>
        <p:txBody>
          <a:bodyPr/>
          <a:lstStyle/>
          <a:p>
            <a:pPr lvl="0"/>
            <a:endParaRPr/>
          </a:p>
        </p:txBody>
      </p:sp>
      <p:sp>
        <p:nvSpPr>
          <p:cNvPr id="1160" name="Shape 1160"/>
          <p:cNvSpPr/>
          <p:nvPr/>
        </p:nvSpPr>
        <p:spPr>
          <a:xfrm flipH="1">
            <a:off x="3962201" y="2785188"/>
            <a:ext cx="880733" cy="283833"/>
          </a:xfrm>
          <a:prstGeom prst="line">
            <a:avLst/>
          </a:prstGeom>
          <a:ln w="25400">
            <a:solidFill>
              <a:srgbClr val="DDDDDD"/>
            </a:solidFill>
            <a:round/>
            <a:tailEnd type="triangle"/>
          </a:ln>
          <a:effectLst>
            <a:outerShdw blurRad="38100" dist="20000" dir="5400000" rotWithShape="0">
              <a:srgbClr val="000000">
                <a:alpha val="38000"/>
              </a:srgbClr>
            </a:outerShdw>
          </a:effectLst>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1161" name="Shape 1161"/>
          <p:cNvSpPr/>
          <p:nvPr/>
        </p:nvSpPr>
        <p:spPr>
          <a:xfrm flipH="1">
            <a:off x="3962201" y="3289663"/>
            <a:ext cx="884628" cy="1"/>
          </a:xfrm>
          <a:prstGeom prst="line">
            <a:avLst/>
          </a:prstGeom>
          <a:ln w="25400">
            <a:solidFill>
              <a:srgbClr val="DDDDDD"/>
            </a:solidFill>
            <a:round/>
            <a:tailEnd type="triangle"/>
          </a:ln>
          <a:effectLst>
            <a:outerShdw blurRad="38100" dist="20000" dir="5400000" rotWithShape="0">
              <a:srgbClr val="000000">
                <a:alpha val="38000"/>
              </a:srgbClr>
            </a:outerShdw>
          </a:effectLst>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1162" name="Shape 1162"/>
          <p:cNvSpPr/>
          <p:nvPr/>
        </p:nvSpPr>
        <p:spPr>
          <a:xfrm flipH="1" flipV="1">
            <a:off x="3961547" y="3511929"/>
            <a:ext cx="881825" cy="355542"/>
          </a:xfrm>
          <a:prstGeom prst="line">
            <a:avLst/>
          </a:prstGeom>
          <a:ln w="25400">
            <a:solidFill>
              <a:srgbClr val="DDDDDD"/>
            </a:solidFill>
            <a:round/>
            <a:tailEnd type="triangle"/>
          </a:ln>
          <a:effectLst>
            <a:outerShdw blurRad="38100" dist="20000" dir="5400000" rotWithShape="0">
              <a:srgbClr val="000000">
                <a:alpha val="38000"/>
              </a:srgbClr>
            </a:outerShdw>
          </a:effectLst>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1163" name="Shape 1163"/>
          <p:cNvSpPr/>
          <p:nvPr/>
        </p:nvSpPr>
        <p:spPr>
          <a:xfrm>
            <a:off x="2866115" y="2988177"/>
            <a:ext cx="1049983" cy="602972"/>
          </a:xfrm>
          <a:prstGeom prst="roundRect">
            <a:avLst>
              <a:gd name="adj" fmla="val 6952"/>
            </a:avLst>
          </a:prstGeom>
          <a:solidFill>
            <a:srgbClr val="29756E"/>
          </a:solidFill>
          <a:ln w="3175">
            <a:miter lim="400000"/>
          </a:ln>
          <a:extLst>
            <a:ext uri="{C572A759-6A51-4108-AA02-DFA0A04FC94B}">
              <ma14:wrappingTextBoxFlag xmlns:ma14="http://schemas.microsoft.com/office/mac/drawingml/2011/main" val="1"/>
            </a:ext>
          </a:extLst>
        </p:spPr>
        <p:txBody>
          <a:bodyPr lIns="0" tIns="0" rIns="0" bIns="0" anchor="ctr"/>
          <a:lstStyle>
            <a:lvl1pPr algn="ctr">
              <a:defRPr sz="1600">
                <a:solidFill>
                  <a:srgbClr val="FFFFFF"/>
                </a:solidFill>
                <a:latin typeface="Avenir Next"/>
                <a:ea typeface="Avenir Next"/>
                <a:cs typeface="Avenir Next"/>
                <a:sym typeface="Avenir Next"/>
              </a:defRPr>
            </a:lvl1pPr>
          </a:lstStyle>
          <a:p>
            <a:pPr lvl="0">
              <a:defRPr sz="1800">
                <a:solidFill>
                  <a:srgbClr val="000000"/>
                </a:solidFill>
                <a:uFillTx/>
              </a:defRPr>
            </a:pPr>
            <a:r>
              <a:rPr sz="1600">
                <a:solidFill>
                  <a:srgbClr val="FFFFFF"/>
                </a:solidFill>
                <a:uFill>
                  <a:solidFill>
                    <a:srgbClr val="4D4D4D"/>
                  </a:solidFill>
                </a:uFill>
              </a:rPr>
              <a:t>Collector</a:t>
            </a:r>
          </a:p>
        </p:txBody>
      </p:sp>
      <p:sp>
        <p:nvSpPr>
          <p:cNvPr id="1164" name="Shape 1164"/>
          <p:cNvSpPr/>
          <p:nvPr/>
        </p:nvSpPr>
        <p:spPr>
          <a:xfrm flipV="1">
            <a:off x="3391106" y="2460359"/>
            <a:ext cx="1" cy="494172"/>
          </a:xfrm>
          <a:prstGeom prst="line">
            <a:avLst/>
          </a:prstGeom>
          <a:ln w="38100">
            <a:solidFill>
              <a:srgbClr val="DDDDDD"/>
            </a:solidFill>
            <a:round/>
            <a:tailEnd type="triangle"/>
          </a:ln>
          <a:effectLst>
            <a:outerShdw blurRad="38100" dist="20000" dir="5400000" rotWithShape="0">
              <a:srgbClr val="000000">
                <a:alpha val="38000"/>
              </a:srgbClr>
            </a:outerShdw>
          </a:effectLst>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1165" name="Shape 1165"/>
          <p:cNvSpPr/>
          <p:nvPr/>
        </p:nvSpPr>
        <p:spPr>
          <a:xfrm>
            <a:off x="2926192" y="1655576"/>
            <a:ext cx="1049983" cy="533401"/>
          </a:xfrm>
          <a:prstGeom prst="roundRect">
            <a:avLst>
              <a:gd name="adj" fmla="val 7859"/>
            </a:avLst>
          </a:prstGeom>
          <a:solidFill>
            <a:srgbClr val="29756E"/>
          </a:solidFill>
          <a:ln w="3175">
            <a:miter lim="400000"/>
          </a:ln>
          <a:extLst>
            <a:ext uri="{C572A759-6A51-4108-AA02-DFA0A04FC94B}">
              <ma14:wrappingTextBoxFlag xmlns:ma14="http://schemas.microsoft.com/office/mac/drawingml/2011/main" val="1"/>
            </a:ext>
          </a:extLst>
        </p:spPr>
        <p:txBody>
          <a:bodyPr lIns="0" tIns="0" rIns="0" bIns="0" anchor="ctr"/>
          <a:lstStyle>
            <a:lvl1pPr algn="ctr">
              <a:defRPr sz="1400">
                <a:solidFill>
                  <a:srgbClr val="FFFFFF"/>
                </a:solidFill>
                <a:latin typeface="Avenir Next"/>
                <a:ea typeface="Avenir Next"/>
                <a:cs typeface="Avenir Next"/>
                <a:sym typeface="Avenir Next"/>
              </a:defRPr>
            </a:lvl1pPr>
          </a:lstStyle>
          <a:p>
            <a:pPr lvl="0">
              <a:defRPr sz="1800">
                <a:solidFill>
                  <a:srgbClr val="000000"/>
                </a:solidFill>
                <a:uFillTx/>
              </a:defRPr>
            </a:pPr>
            <a:r>
              <a:rPr sz="1400">
                <a:solidFill>
                  <a:srgbClr val="FFFFFF"/>
                </a:solidFill>
                <a:uFill>
                  <a:solidFill>
                    <a:srgbClr val="4D4D4D"/>
                  </a:solidFill>
                </a:uFill>
              </a:rPr>
              <a:t>JMX Provider</a:t>
            </a:r>
          </a:p>
        </p:txBody>
      </p:sp>
      <p:sp>
        <p:nvSpPr>
          <p:cNvPr id="1166" name="Shape 1166"/>
          <p:cNvSpPr/>
          <p:nvPr/>
        </p:nvSpPr>
        <p:spPr>
          <a:xfrm>
            <a:off x="293732" y="1620791"/>
            <a:ext cx="1636914" cy="1715509"/>
          </a:xfrm>
          <a:prstGeom prst="roundRect">
            <a:avLst>
              <a:gd name="adj" fmla="val 3421"/>
            </a:avLst>
          </a:prstGeom>
          <a:solidFill>
            <a:srgbClr val="66ADA7"/>
          </a:solidFill>
          <a:ln w="3175">
            <a:miter lim="400000"/>
          </a:ln>
          <a:extLst>
            <a:ext uri="{C572A759-6A51-4108-AA02-DFA0A04FC94B}">
              <ma14:wrappingTextBoxFlag xmlns:ma14="http://schemas.microsoft.com/office/mac/drawingml/2011/main" val="1"/>
            </a:ext>
          </a:extLst>
        </p:spPr>
        <p:txBody>
          <a:bodyPr lIns="0" tIns="0" rIns="0" bIns="0"/>
          <a:lstStyle>
            <a:lvl1pPr algn="ctr">
              <a:defRPr sz="1400">
                <a:solidFill>
                  <a:srgbClr val="FFFFFF"/>
                </a:solidFill>
                <a:latin typeface="Avenir Next"/>
                <a:ea typeface="Avenir Next"/>
                <a:cs typeface="Avenir Next"/>
                <a:sym typeface="Avenir Next"/>
              </a:defRPr>
            </a:lvl1pPr>
          </a:lstStyle>
          <a:p>
            <a:pPr lvl="0">
              <a:defRPr sz="1800">
                <a:solidFill>
                  <a:srgbClr val="000000"/>
                </a:solidFill>
                <a:uFillTx/>
              </a:defRPr>
            </a:pPr>
            <a:r>
              <a:rPr sz="1400">
                <a:solidFill>
                  <a:srgbClr val="FFFFFF"/>
                </a:solidFill>
                <a:uFill>
                  <a:solidFill>
                    <a:srgbClr val="4D4D4D"/>
                  </a:solidFill>
                </a:uFill>
              </a:rPr>
              <a:t>JMX Monitoring Tool</a:t>
            </a:r>
          </a:p>
        </p:txBody>
      </p:sp>
      <p:sp>
        <p:nvSpPr>
          <p:cNvPr id="1167" name="Shape 1167"/>
          <p:cNvSpPr/>
          <p:nvPr/>
        </p:nvSpPr>
        <p:spPr>
          <a:xfrm>
            <a:off x="1948647" y="1913130"/>
            <a:ext cx="812485" cy="1"/>
          </a:xfrm>
          <a:prstGeom prst="line">
            <a:avLst/>
          </a:prstGeom>
          <a:ln w="38100">
            <a:solidFill>
              <a:srgbClr val="A7A7A7"/>
            </a:solidFill>
            <a:round/>
            <a:tailEnd type="triangle"/>
          </a:ln>
          <a:effectLst>
            <a:outerShdw blurRad="38100" dist="20000" dir="5400000" rotWithShape="0">
              <a:srgbClr val="000000">
                <a:alpha val="38000"/>
              </a:srgbClr>
            </a:outerShdw>
          </a:effectLst>
        </p:spPr>
        <p:txBody>
          <a:bodyPr lIns="0" tIns="0" rIns="0" bIns="0"/>
          <a:lstStyle/>
          <a:p>
            <a:pPr lvl="0" defTabSz="457200">
              <a:defRPr sz="1200">
                <a:solidFill>
                  <a:srgbClr val="000000"/>
                </a:solidFill>
                <a:uFillTx/>
                <a:latin typeface="+mn-lt"/>
                <a:ea typeface="+mn-ea"/>
                <a:cs typeface="+mn-cs"/>
                <a:sym typeface="Helvetica"/>
              </a:defRPr>
            </a:pPr>
            <a:endParaRPr/>
          </a:p>
        </p:txBody>
      </p:sp>
      <p:pic>
        <p:nvPicPr>
          <p:cNvPr id="1168" name="pasted-image.png"/>
          <p:cNvPicPr/>
          <p:nvPr/>
        </p:nvPicPr>
        <p:blipFill>
          <a:blip r:embed="rId5">
            <a:extLst/>
          </a:blip>
          <a:stretch>
            <a:fillRect/>
          </a:stretch>
        </p:blipFill>
        <p:spPr>
          <a:xfrm>
            <a:off x="409791" y="2168577"/>
            <a:ext cx="1419319" cy="1049535"/>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3" presetClass="entr" presetSubtype="32" fill="hold" grpId="1" nodeType="afterEffect">
                                  <p:stCondLst>
                                    <p:cond delay="0"/>
                                  </p:stCondLst>
                                  <p:iterate>
                                    <p:tmAbs val="0"/>
                                  </p:iterate>
                                  <p:childTnLst>
                                    <p:set>
                                      <p:cBhvr>
                                        <p:cTn id="6" fill="hold"/>
                                        <p:tgtEl>
                                          <p:spTgt spid="1168"/>
                                        </p:tgtEl>
                                        <p:attrNameLst>
                                          <p:attrName>style.visibility</p:attrName>
                                        </p:attrNameLst>
                                      </p:cBhvr>
                                      <p:to>
                                        <p:strVal val="visible"/>
                                      </p:to>
                                    </p:set>
                                    <p:anim calcmode="lin" valueType="num">
                                      <p:cBhvr>
                                        <p:cTn id="7" dur="500" fill="hold"/>
                                        <p:tgtEl>
                                          <p:spTgt spid="1168"/>
                                        </p:tgtEl>
                                        <p:attrNameLst>
                                          <p:attrName>ppt_w</p:attrName>
                                        </p:attrNameLst>
                                      </p:cBhvr>
                                      <p:tavLst>
                                        <p:tav tm="0">
                                          <p:val>
                                            <p:fltVal val="0"/>
                                          </p:val>
                                        </p:tav>
                                        <p:tav tm="100000">
                                          <p:val>
                                            <p:strVal val="#ppt_w"/>
                                          </p:val>
                                        </p:tav>
                                      </p:tavLst>
                                    </p:anim>
                                    <p:anim calcmode="lin" valueType="num">
                                      <p:cBhvr>
                                        <p:cTn id="8" dur="500" fill="hold"/>
                                        <p:tgtEl>
                                          <p:spTgt spid="1168"/>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8" grpId="1" animBg="1" advAuto="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1" name="Shape 1171"/>
          <p:cNvSpPr/>
          <p:nvPr/>
        </p:nvSpPr>
        <p:spPr>
          <a:xfrm>
            <a:off x="2064368" y="6974"/>
            <a:ext cx="7085117" cy="4622945"/>
          </a:xfrm>
          <a:prstGeom prst="rect">
            <a:avLst/>
          </a:prstGeom>
          <a:gradFill>
            <a:gsLst>
              <a:gs pos="0">
                <a:srgbClr val="FFFFFF"/>
              </a:gs>
              <a:gs pos="100000">
                <a:srgbClr val="DDDDDD"/>
              </a:gs>
            </a:gsLst>
            <a:lin ang="20987188"/>
          </a:gradFill>
          <a:ln w="12700">
            <a:miter lim="400000"/>
          </a:ln>
        </p:spPr>
        <p:txBody>
          <a:bodyPr lIns="0" tIns="0" rIns="0" bIns="0" anchor="ctr"/>
          <a:lstStyle/>
          <a:p>
            <a:pPr lvl="0"/>
            <a:endParaRPr/>
          </a:p>
        </p:txBody>
      </p:sp>
      <p:sp>
        <p:nvSpPr>
          <p:cNvPr id="1172" name="Shape 1172"/>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42</a:t>
            </a:fld>
            <a:endParaRPr sz="800">
              <a:solidFill>
                <a:srgbClr val="808080"/>
              </a:solidFill>
              <a:uFill>
                <a:solidFill>
                  <a:srgbClr val="808080"/>
                </a:solidFill>
              </a:uFill>
            </a:endParaRPr>
          </a:p>
        </p:txBody>
      </p:sp>
      <p:pic>
        <p:nvPicPr>
          <p:cNvPr id="1173" name="pasted-image.png"/>
          <p:cNvPicPr/>
          <p:nvPr/>
        </p:nvPicPr>
        <p:blipFill>
          <a:blip r:embed="rId2">
            <a:extLst/>
          </a:blip>
          <a:stretch>
            <a:fillRect/>
          </a:stretch>
        </p:blipFill>
        <p:spPr>
          <a:xfrm>
            <a:off x="174016" y="1282550"/>
            <a:ext cx="1553845" cy="2071793"/>
          </a:xfrm>
          <a:prstGeom prst="rect">
            <a:avLst/>
          </a:prstGeom>
          <a:ln w="12700">
            <a:miter lim="400000"/>
          </a:ln>
        </p:spPr>
      </p:pic>
      <p:sp>
        <p:nvSpPr>
          <p:cNvPr id="1174" name="Shape 1174"/>
          <p:cNvSpPr/>
          <p:nvPr/>
        </p:nvSpPr>
        <p:spPr>
          <a:xfrm>
            <a:off x="244422" y="3152230"/>
            <a:ext cx="1673992" cy="62752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defTabSz="825500">
              <a:defRPr>
                <a:solidFill>
                  <a:srgbClr val="000000"/>
                </a:solidFill>
                <a:uFillTx/>
              </a:defRPr>
            </a:lvl1pPr>
          </a:lstStyle>
          <a:p>
            <a:pPr lvl="0"/>
            <a:r>
              <a:t>Operator Concerns</a:t>
            </a:r>
          </a:p>
        </p:txBody>
      </p:sp>
      <p:grpSp>
        <p:nvGrpSpPr>
          <p:cNvPr id="1177" name="Group 1177"/>
          <p:cNvGrpSpPr/>
          <p:nvPr/>
        </p:nvGrpSpPr>
        <p:grpSpPr>
          <a:xfrm>
            <a:off x="7353540" y="2380969"/>
            <a:ext cx="1454663" cy="1914039"/>
            <a:chOff x="0" y="0"/>
            <a:chExt cx="1454662" cy="1914038"/>
          </a:xfrm>
        </p:grpSpPr>
        <p:pic>
          <p:nvPicPr>
            <p:cNvPr id="1175" name="pasted-image.png"/>
            <p:cNvPicPr/>
            <p:nvPr/>
          </p:nvPicPr>
          <p:blipFill>
            <a:blip r:embed="rId3">
              <a:extLst/>
            </a:blip>
            <a:srcRect/>
            <a:stretch>
              <a:fillRect/>
            </a:stretch>
          </p:blipFill>
          <p:spPr>
            <a:xfrm>
              <a:off x="212553" y="0"/>
              <a:ext cx="1242110" cy="1419553"/>
            </a:xfrm>
            <a:prstGeom prst="rect">
              <a:avLst/>
            </a:prstGeom>
            <a:ln w="12700" cap="flat">
              <a:noFill/>
              <a:miter lim="400000"/>
            </a:ln>
            <a:effectLst/>
          </p:spPr>
        </p:pic>
        <p:sp>
          <p:nvSpPr>
            <p:cNvPr id="1176" name="Shape 1176"/>
            <p:cNvSpPr/>
            <p:nvPr/>
          </p:nvSpPr>
          <p:spPr>
            <a:xfrm>
              <a:off x="0" y="1397030"/>
              <a:ext cx="1407387"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Monitor the platform</a:t>
              </a:r>
            </a:p>
          </p:txBody>
        </p:sp>
      </p:grpSp>
      <p:grpSp>
        <p:nvGrpSpPr>
          <p:cNvPr id="1180" name="Group 1180"/>
          <p:cNvGrpSpPr/>
          <p:nvPr/>
        </p:nvGrpSpPr>
        <p:grpSpPr>
          <a:xfrm>
            <a:off x="5308936" y="2652585"/>
            <a:ext cx="1877993" cy="1626811"/>
            <a:chOff x="0" y="0"/>
            <a:chExt cx="1877991" cy="1626809"/>
          </a:xfrm>
        </p:grpSpPr>
        <p:sp>
          <p:nvSpPr>
            <p:cNvPr id="1178" name="Shape 1178"/>
            <p:cNvSpPr/>
            <p:nvPr/>
          </p:nvSpPr>
          <p:spPr>
            <a:xfrm>
              <a:off x="0" y="1109801"/>
              <a:ext cx="1877992"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Handle upgrades and updates</a:t>
              </a:r>
            </a:p>
          </p:txBody>
        </p:sp>
        <p:pic>
          <p:nvPicPr>
            <p:cNvPr id="1179" name="pasted-image.png"/>
            <p:cNvPicPr/>
            <p:nvPr/>
          </p:nvPicPr>
          <p:blipFill>
            <a:blip r:embed="rId4">
              <a:extLst/>
            </a:blip>
            <a:stretch>
              <a:fillRect/>
            </a:stretch>
          </p:blipFill>
          <p:spPr>
            <a:xfrm>
              <a:off x="100449" y="0"/>
              <a:ext cx="1529596" cy="1108957"/>
            </a:xfrm>
            <a:prstGeom prst="rect">
              <a:avLst/>
            </a:prstGeom>
            <a:ln w="12700" cap="flat">
              <a:noFill/>
              <a:miter lim="400000"/>
            </a:ln>
            <a:effectLst/>
          </p:spPr>
        </p:pic>
      </p:grpSp>
      <p:grpSp>
        <p:nvGrpSpPr>
          <p:cNvPr id="1183" name="Group 1183"/>
          <p:cNvGrpSpPr/>
          <p:nvPr/>
        </p:nvGrpSpPr>
        <p:grpSpPr>
          <a:xfrm>
            <a:off x="3355680" y="603464"/>
            <a:ext cx="1529667" cy="1258473"/>
            <a:chOff x="0" y="0"/>
            <a:chExt cx="1529665" cy="1258471"/>
          </a:xfrm>
        </p:grpSpPr>
        <p:sp>
          <p:nvSpPr>
            <p:cNvPr id="1181" name="Shape 1181"/>
            <p:cNvSpPr/>
            <p:nvPr/>
          </p:nvSpPr>
          <p:spPr>
            <a:xfrm>
              <a:off x="0" y="945079"/>
              <a:ext cx="1403013" cy="31339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defRPr sz="1600" b="1"/>
              </a:lvl1pPr>
            </a:lstStyle>
            <a:p>
              <a:pPr lvl="0">
                <a:defRPr sz="1800" b="0">
                  <a:solidFill>
                    <a:srgbClr val="000000"/>
                  </a:solidFill>
                  <a:uFillTx/>
                </a:defRPr>
              </a:pPr>
              <a:r>
                <a:rPr sz="1600" b="1">
                  <a:solidFill>
                    <a:srgbClr val="4D4D4D"/>
                  </a:solidFill>
                  <a:uFill>
                    <a:solidFill>
                      <a:srgbClr val="4D4D4D"/>
                    </a:solidFill>
                  </a:uFill>
                </a:rPr>
                <a:t>Plan capacity</a:t>
              </a:r>
            </a:p>
          </p:txBody>
        </p:sp>
        <p:pic>
          <p:nvPicPr>
            <p:cNvPr id="1182" name="pasted-image.png"/>
            <p:cNvPicPr/>
            <p:nvPr/>
          </p:nvPicPr>
          <p:blipFill>
            <a:blip r:embed="rId5">
              <a:extLst/>
            </a:blip>
            <a:stretch>
              <a:fillRect/>
            </a:stretch>
          </p:blipFill>
          <p:spPr>
            <a:xfrm>
              <a:off x="70" y="0"/>
              <a:ext cx="1529596" cy="1147197"/>
            </a:xfrm>
            <a:prstGeom prst="rect">
              <a:avLst/>
            </a:prstGeom>
            <a:ln w="12700" cap="flat">
              <a:noFill/>
              <a:miter lim="400000"/>
            </a:ln>
            <a:effectLst/>
          </p:spPr>
        </p:pic>
      </p:grpSp>
      <p:grpSp>
        <p:nvGrpSpPr>
          <p:cNvPr id="1186" name="Group 1186"/>
          <p:cNvGrpSpPr/>
          <p:nvPr/>
        </p:nvGrpSpPr>
        <p:grpSpPr>
          <a:xfrm>
            <a:off x="3291027" y="2433975"/>
            <a:ext cx="1658973" cy="1808026"/>
            <a:chOff x="0" y="0"/>
            <a:chExt cx="1658971" cy="1808025"/>
          </a:xfrm>
        </p:grpSpPr>
        <p:sp>
          <p:nvSpPr>
            <p:cNvPr id="1184" name="Shape 1184"/>
            <p:cNvSpPr/>
            <p:nvPr/>
          </p:nvSpPr>
          <p:spPr>
            <a:xfrm>
              <a:off x="89225" y="1291017"/>
              <a:ext cx="1480522"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p>
              <a:pPr lvl="0">
                <a:defRPr>
                  <a:solidFill>
                    <a:srgbClr val="000000"/>
                  </a:solidFill>
                  <a:uFillTx/>
                </a:defRPr>
              </a:pPr>
              <a:r>
                <a:rPr sz="1500" b="1">
                  <a:solidFill>
                    <a:srgbClr val="4D4D4D"/>
                  </a:solidFill>
                  <a:uFill>
                    <a:solidFill>
                      <a:srgbClr val="4D4D4D"/>
                    </a:solidFill>
                  </a:uFill>
                </a:rPr>
                <a:t>Manage users </a:t>
              </a:r>
            </a:p>
            <a:p>
              <a:pPr lvl="0" algn="ctr">
                <a:defRPr>
                  <a:solidFill>
                    <a:srgbClr val="000000"/>
                  </a:solidFill>
                  <a:uFillTx/>
                </a:defRPr>
              </a:pPr>
              <a:r>
                <a:rPr sz="1500" b="1">
                  <a:solidFill>
                    <a:srgbClr val="4D4D4D"/>
                  </a:solidFill>
                  <a:uFill>
                    <a:solidFill>
                      <a:srgbClr val="4D4D4D"/>
                    </a:solidFill>
                  </a:uFill>
                </a:rPr>
                <a:t>and quotas</a:t>
              </a:r>
            </a:p>
          </p:txBody>
        </p:sp>
        <p:pic>
          <p:nvPicPr>
            <p:cNvPr id="1185" name="pasted-image.png"/>
            <p:cNvPicPr/>
            <p:nvPr/>
          </p:nvPicPr>
          <p:blipFill>
            <a:blip r:embed="rId6">
              <a:extLst/>
            </a:blip>
            <a:stretch>
              <a:fillRect/>
            </a:stretch>
          </p:blipFill>
          <p:spPr>
            <a:xfrm>
              <a:off x="0" y="0"/>
              <a:ext cx="1658972" cy="1244229"/>
            </a:xfrm>
            <a:prstGeom prst="rect">
              <a:avLst/>
            </a:prstGeom>
            <a:ln w="12700" cap="flat">
              <a:noFill/>
              <a:miter lim="400000"/>
            </a:ln>
            <a:effectLst/>
          </p:spPr>
        </p:pic>
      </p:grpSp>
      <p:grpSp>
        <p:nvGrpSpPr>
          <p:cNvPr id="1189" name="Group 1189"/>
          <p:cNvGrpSpPr/>
          <p:nvPr/>
        </p:nvGrpSpPr>
        <p:grpSpPr>
          <a:xfrm>
            <a:off x="5126013" y="308508"/>
            <a:ext cx="1735839" cy="1848385"/>
            <a:chOff x="0" y="0"/>
            <a:chExt cx="1735837" cy="1848384"/>
          </a:xfrm>
        </p:grpSpPr>
        <p:sp>
          <p:nvSpPr>
            <p:cNvPr id="1187" name="Shape 1187"/>
            <p:cNvSpPr/>
            <p:nvPr/>
          </p:nvSpPr>
          <p:spPr>
            <a:xfrm>
              <a:off x="164225" y="1331376"/>
              <a:ext cx="1407388"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Install the platform</a:t>
              </a:r>
            </a:p>
          </p:txBody>
        </p:sp>
        <p:pic>
          <p:nvPicPr>
            <p:cNvPr id="1188" name="pasted-image.png"/>
            <p:cNvPicPr/>
            <p:nvPr/>
          </p:nvPicPr>
          <p:blipFill>
            <a:blip r:embed="rId7">
              <a:extLst/>
            </a:blip>
            <a:stretch>
              <a:fillRect/>
            </a:stretch>
          </p:blipFill>
          <p:spPr>
            <a:xfrm>
              <a:off x="0" y="0"/>
              <a:ext cx="1735838" cy="1358294"/>
            </a:xfrm>
            <a:prstGeom prst="rect">
              <a:avLst/>
            </a:prstGeom>
            <a:ln w="12700" cap="flat">
              <a:noFill/>
              <a:miter lim="400000"/>
            </a:ln>
            <a:effectLst/>
          </p:spPr>
        </p:pic>
      </p:grpSp>
      <p:grpSp>
        <p:nvGrpSpPr>
          <p:cNvPr id="1192" name="Group 1192"/>
          <p:cNvGrpSpPr/>
          <p:nvPr/>
        </p:nvGrpSpPr>
        <p:grpSpPr>
          <a:xfrm>
            <a:off x="7236216" y="206908"/>
            <a:ext cx="1553845" cy="1839919"/>
            <a:chOff x="0" y="0"/>
            <a:chExt cx="1553844" cy="1839917"/>
          </a:xfrm>
        </p:grpSpPr>
        <p:pic>
          <p:nvPicPr>
            <p:cNvPr id="1190" name="pasted-image.png"/>
            <p:cNvPicPr/>
            <p:nvPr/>
          </p:nvPicPr>
          <p:blipFill>
            <a:blip r:embed="rId8">
              <a:extLst/>
            </a:blip>
            <a:stretch>
              <a:fillRect/>
            </a:stretch>
          </p:blipFill>
          <p:spPr>
            <a:xfrm>
              <a:off x="0" y="0"/>
              <a:ext cx="1553845" cy="1641249"/>
            </a:xfrm>
            <a:prstGeom prst="rect">
              <a:avLst/>
            </a:prstGeom>
            <a:ln w="12700" cap="flat">
              <a:noFill/>
              <a:miter lim="400000"/>
            </a:ln>
            <a:effectLst/>
          </p:spPr>
        </p:pic>
        <p:sp>
          <p:nvSpPr>
            <p:cNvPr id="1191" name="Shape 1191"/>
            <p:cNvSpPr/>
            <p:nvPr/>
          </p:nvSpPr>
          <p:spPr>
            <a:xfrm>
              <a:off x="73228" y="1322910"/>
              <a:ext cx="1407388" cy="51700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Setup High Availability</a:t>
              </a:r>
            </a:p>
          </p:txBody>
        </p:sp>
      </p:grpSp>
      <p:pic>
        <p:nvPicPr>
          <p:cNvPr id="1193" name="pasted-image.png"/>
          <p:cNvPicPr/>
          <p:nvPr/>
        </p:nvPicPr>
        <p:blipFill>
          <a:blip r:embed="rId9">
            <a:extLst/>
          </a:blip>
          <a:stretch>
            <a:fillRect/>
          </a:stretch>
        </p:blipFill>
        <p:spPr>
          <a:xfrm>
            <a:off x="6419320" y="168803"/>
            <a:ext cx="385764" cy="385764"/>
          </a:xfrm>
          <a:prstGeom prst="rect">
            <a:avLst/>
          </a:prstGeom>
          <a:ln w="12700">
            <a:miter lim="400000"/>
          </a:ln>
        </p:spPr>
      </p:pic>
      <p:pic>
        <p:nvPicPr>
          <p:cNvPr id="1194" name="pasted-image.png"/>
          <p:cNvPicPr/>
          <p:nvPr/>
        </p:nvPicPr>
        <p:blipFill>
          <a:blip r:embed="rId9">
            <a:extLst/>
          </a:blip>
          <a:stretch>
            <a:fillRect/>
          </a:stretch>
        </p:blipFill>
        <p:spPr>
          <a:xfrm>
            <a:off x="6419320" y="2276210"/>
            <a:ext cx="385764" cy="385764"/>
          </a:xfrm>
          <a:prstGeom prst="rect">
            <a:avLst/>
          </a:prstGeom>
          <a:ln w="12700">
            <a:miter lim="400000"/>
          </a:ln>
        </p:spPr>
      </p:pic>
      <p:pic>
        <p:nvPicPr>
          <p:cNvPr id="1195" name="pasted-image.png"/>
          <p:cNvPicPr/>
          <p:nvPr/>
        </p:nvPicPr>
        <p:blipFill>
          <a:blip r:embed="rId9">
            <a:extLst/>
          </a:blip>
          <a:stretch>
            <a:fillRect/>
          </a:stretch>
        </p:blipFill>
        <p:spPr>
          <a:xfrm>
            <a:off x="4347818" y="2209270"/>
            <a:ext cx="385764" cy="385764"/>
          </a:xfrm>
          <a:prstGeom prst="rect">
            <a:avLst/>
          </a:prstGeom>
          <a:ln w="12700">
            <a:miter lim="400000"/>
          </a:ln>
        </p:spPr>
      </p:pic>
      <p:pic>
        <p:nvPicPr>
          <p:cNvPr id="1196" name="pasted-image.png"/>
          <p:cNvPicPr/>
          <p:nvPr/>
        </p:nvPicPr>
        <p:blipFill>
          <a:blip r:embed="rId9">
            <a:extLst/>
          </a:blip>
          <a:stretch>
            <a:fillRect/>
          </a:stretch>
        </p:blipFill>
        <p:spPr>
          <a:xfrm>
            <a:off x="4347818" y="168803"/>
            <a:ext cx="385764" cy="385764"/>
          </a:xfrm>
          <a:prstGeom prst="rect">
            <a:avLst/>
          </a:prstGeom>
          <a:ln w="12700">
            <a:miter lim="400000"/>
          </a:ln>
        </p:spPr>
      </p:pic>
      <p:pic>
        <p:nvPicPr>
          <p:cNvPr id="1197" name="pasted-image.png"/>
          <p:cNvPicPr/>
          <p:nvPr/>
        </p:nvPicPr>
        <p:blipFill>
          <a:blip r:embed="rId9">
            <a:extLst/>
          </a:blip>
          <a:stretch>
            <a:fillRect/>
          </a:stretch>
        </p:blipFill>
        <p:spPr>
          <a:xfrm>
            <a:off x="8627268" y="2276210"/>
            <a:ext cx="385764" cy="385764"/>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3" presetClass="entr" presetSubtype="16" fill="hold" grpId="1" nodeType="clickEffect">
                                  <p:stCondLst>
                                    <p:cond delay="0"/>
                                  </p:stCondLst>
                                  <p:iterate>
                                    <p:tmAbs val="0"/>
                                  </p:iterate>
                                  <p:childTnLst>
                                    <p:set>
                                      <p:cBhvr>
                                        <p:cTn id="6" fill="hold"/>
                                        <p:tgtEl>
                                          <p:spTgt spid="1197"/>
                                        </p:tgtEl>
                                        <p:attrNameLst>
                                          <p:attrName>style.visibility</p:attrName>
                                        </p:attrNameLst>
                                      </p:cBhvr>
                                      <p:to>
                                        <p:strVal val="visible"/>
                                      </p:to>
                                    </p:set>
                                    <p:anim calcmode="lin" valueType="num">
                                      <p:cBhvr>
                                        <p:cTn id="7" dur="750" fill="hold"/>
                                        <p:tgtEl>
                                          <p:spTgt spid="1197"/>
                                        </p:tgtEl>
                                        <p:attrNameLst>
                                          <p:attrName>ppt_w</p:attrName>
                                        </p:attrNameLst>
                                      </p:cBhvr>
                                      <p:tavLst>
                                        <p:tav tm="0">
                                          <p:val>
                                            <p:fltVal val="0"/>
                                          </p:val>
                                        </p:tav>
                                        <p:tav tm="100000">
                                          <p:val>
                                            <p:strVal val="#ppt_w"/>
                                          </p:val>
                                        </p:tav>
                                      </p:tavLst>
                                    </p:anim>
                                    <p:anim calcmode="lin" valueType="num">
                                      <p:cBhvr>
                                        <p:cTn id="8" dur="750" fill="hold"/>
                                        <p:tgtEl>
                                          <p:spTgt spid="1197"/>
                                        </p:tgtEl>
                                        <p:attrNameLst>
                                          <p:attrName>ppt_h</p:attrName>
                                        </p:attrNameLst>
                                      </p:cBhvr>
                                      <p:tavLst>
                                        <p:tav tm="0">
                                          <p:val>
                                            <p:fltVal val="0"/>
                                          </p:val>
                                        </p:tav>
                                        <p:tav tm="100000">
                                          <p:val>
                                            <p:strVal val="#ppt_h"/>
                                          </p:val>
                                        </p:tav>
                                      </p:tavLst>
                                    </p:anim>
                                  </p:childTnLst>
                                </p:cTn>
                              </p:par>
                            </p:childTnLst>
                          </p:cTn>
                        </p:par>
                        <p:par>
                          <p:cTn id="9" fill="hold">
                            <p:stCondLst>
                              <p:cond delay="750"/>
                            </p:stCondLst>
                            <p:childTnLst>
                              <p:par>
                                <p:cTn id="10" presetID="23" presetClass="entr" presetSubtype="16" fill="hold" grpId="2" nodeType="afterEffect">
                                  <p:stCondLst>
                                    <p:cond delay="0"/>
                                  </p:stCondLst>
                                  <p:iterate>
                                    <p:tmAbs val="0"/>
                                  </p:iterate>
                                  <p:childTnLst>
                                    <p:set>
                                      <p:cBhvr>
                                        <p:cTn id="11" fill="hold"/>
                                        <p:tgtEl>
                                          <p:spTgt spid="1196"/>
                                        </p:tgtEl>
                                        <p:attrNameLst>
                                          <p:attrName>style.visibility</p:attrName>
                                        </p:attrNameLst>
                                      </p:cBhvr>
                                      <p:to>
                                        <p:strVal val="visible"/>
                                      </p:to>
                                    </p:set>
                                    <p:anim calcmode="lin" valueType="num">
                                      <p:cBhvr>
                                        <p:cTn id="12" dur="750" fill="hold"/>
                                        <p:tgtEl>
                                          <p:spTgt spid="1196"/>
                                        </p:tgtEl>
                                        <p:attrNameLst>
                                          <p:attrName>ppt_w</p:attrName>
                                        </p:attrNameLst>
                                      </p:cBhvr>
                                      <p:tavLst>
                                        <p:tav tm="0">
                                          <p:val>
                                            <p:fltVal val="0"/>
                                          </p:val>
                                        </p:tav>
                                        <p:tav tm="100000">
                                          <p:val>
                                            <p:strVal val="#ppt_w"/>
                                          </p:val>
                                        </p:tav>
                                      </p:tavLst>
                                    </p:anim>
                                    <p:anim calcmode="lin" valueType="num">
                                      <p:cBhvr>
                                        <p:cTn id="13" dur="750" fill="hold"/>
                                        <p:tgtEl>
                                          <p:spTgt spid="1196"/>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6" grpId="2" animBg="1" advAuto="0"/>
      <p:bldP spid="1197" grpId="1" animBg="1" advAuto="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9" name="Shape 1199"/>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43</a:t>
            </a:fld>
            <a:endParaRPr sz="800">
              <a:solidFill>
                <a:srgbClr val="808080"/>
              </a:solidFill>
              <a:uFill>
                <a:solidFill>
                  <a:srgbClr val="808080"/>
                </a:solidFill>
              </a:uFill>
            </a:endParaRPr>
          </a:p>
        </p:txBody>
      </p:sp>
      <p:sp>
        <p:nvSpPr>
          <p:cNvPr id="1200" name="Shape 1200"/>
          <p:cNvSpPr>
            <a:spLocks noGrp="1"/>
          </p:cNvSpPr>
          <p:nvPr>
            <p:ph type="title" idx="4294967295"/>
          </p:nvPr>
        </p:nvSpPr>
        <p:spPr>
          <a:xfrm>
            <a:off x="366712" y="346676"/>
            <a:ext cx="8410576" cy="533401"/>
          </a:xfrm>
          <a:prstGeom prst="rect">
            <a:avLst/>
          </a:prstGeom>
        </p:spPr>
        <p:txBody>
          <a:bodyPr/>
          <a:lstStyle>
            <a:lvl1pPr>
              <a:lnSpc>
                <a:spcPct val="100000"/>
              </a:lnSpc>
              <a:defRPr sz="2900">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sz="2900">
                <a:solidFill>
                  <a:srgbClr val="29756E"/>
                </a:solidFill>
                <a:uFill>
                  <a:solidFill>
                    <a:srgbClr val="2C95DD"/>
                  </a:solidFill>
                </a:uFill>
              </a:rPr>
              <a:t>4 Layers of built-in High Availability</a:t>
            </a:r>
          </a:p>
        </p:txBody>
      </p:sp>
      <p:sp>
        <p:nvSpPr>
          <p:cNvPr id="1201" name="Shape 1201"/>
          <p:cNvSpPr/>
          <p:nvPr/>
        </p:nvSpPr>
        <p:spPr>
          <a:xfrm>
            <a:off x="-21312" y="1139234"/>
            <a:ext cx="4484798" cy="3460980"/>
          </a:xfrm>
          <a:prstGeom prst="roundRect">
            <a:avLst>
              <a:gd name="adj" fmla="val 3558"/>
            </a:avLst>
          </a:prstGeom>
          <a:gradFill>
            <a:gsLst>
              <a:gs pos="0">
                <a:srgbClr val="DDDDDD">
                  <a:alpha val="73921"/>
                </a:srgbClr>
              </a:gs>
              <a:gs pos="100000">
                <a:srgbClr val="FFFFFF">
                  <a:alpha val="73921"/>
                </a:srgbClr>
              </a:gs>
            </a:gsLst>
            <a:lin ang="20987188"/>
          </a:gradFill>
          <a:ln w="12700">
            <a:miter lim="400000"/>
          </a:ln>
        </p:spPr>
        <p:txBody>
          <a:bodyPr lIns="50800" tIns="50800" rIns="50800" bIns="50800" anchor="ctr"/>
          <a:lstStyle/>
          <a:p>
            <a:pPr lvl="0" algn="ctr" defTabSz="825500">
              <a:defRPr sz="3200">
                <a:solidFill>
                  <a:srgbClr val="FFFFFF"/>
                </a:solidFill>
                <a:uFillTx/>
                <a:latin typeface="Helvetica Light"/>
                <a:ea typeface="Helvetica Light"/>
                <a:cs typeface="Helvetica Light"/>
                <a:sym typeface="Helvetica Light"/>
              </a:defRPr>
            </a:pPr>
            <a:endParaRPr/>
          </a:p>
        </p:txBody>
      </p:sp>
      <p:pic>
        <p:nvPicPr>
          <p:cNvPr id="1202" name="pasted-image.png"/>
          <p:cNvPicPr/>
          <p:nvPr/>
        </p:nvPicPr>
        <p:blipFill>
          <a:blip r:embed="rId2">
            <a:extLst/>
          </a:blip>
          <a:stretch>
            <a:fillRect/>
          </a:stretch>
        </p:blipFill>
        <p:spPr>
          <a:xfrm>
            <a:off x="4388147" y="1259428"/>
            <a:ext cx="4665815" cy="3382716"/>
          </a:xfrm>
          <a:prstGeom prst="rect">
            <a:avLst/>
          </a:prstGeom>
          <a:ln w="12700">
            <a:miter lim="400000"/>
          </a:ln>
        </p:spPr>
      </p:pic>
      <p:sp>
        <p:nvSpPr>
          <p:cNvPr id="1203" name="Shape 1203"/>
          <p:cNvSpPr/>
          <p:nvPr/>
        </p:nvSpPr>
        <p:spPr>
          <a:xfrm>
            <a:off x="205665" y="1500400"/>
            <a:ext cx="3492648" cy="2540755"/>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lvl="0" defTabSz="457200">
              <a:lnSpc>
                <a:spcPct val="200000"/>
              </a:lnSpc>
              <a:defRPr>
                <a:solidFill>
                  <a:srgbClr val="000000"/>
                </a:solidFill>
                <a:uFillTx/>
              </a:defRPr>
            </a:pPr>
            <a:r>
              <a:rPr sz="2400">
                <a:solidFill>
                  <a:srgbClr val="29756E"/>
                </a:solidFill>
              </a:rPr>
              <a:t> Application Instance</a:t>
            </a:r>
          </a:p>
          <a:p>
            <a:pPr lvl="0" defTabSz="457200">
              <a:lnSpc>
                <a:spcPct val="200000"/>
              </a:lnSpc>
              <a:defRPr>
                <a:solidFill>
                  <a:srgbClr val="000000"/>
                </a:solidFill>
                <a:uFillTx/>
              </a:defRPr>
            </a:pPr>
            <a:r>
              <a:rPr sz="2400">
                <a:solidFill>
                  <a:srgbClr val="29756E"/>
                </a:solidFill>
              </a:rPr>
              <a:t> Platform Processes</a:t>
            </a:r>
          </a:p>
          <a:p>
            <a:pPr lvl="0" defTabSz="457200">
              <a:lnSpc>
                <a:spcPct val="200000"/>
              </a:lnSpc>
              <a:defRPr>
                <a:solidFill>
                  <a:srgbClr val="000000"/>
                </a:solidFill>
                <a:uFillTx/>
              </a:defRPr>
            </a:pPr>
            <a:r>
              <a:rPr sz="2400">
                <a:solidFill>
                  <a:srgbClr val="29756E"/>
                </a:solidFill>
              </a:rPr>
              <a:t> Platform VMs</a:t>
            </a:r>
          </a:p>
          <a:p>
            <a:pPr lvl="0" defTabSz="457200">
              <a:lnSpc>
                <a:spcPct val="200000"/>
              </a:lnSpc>
              <a:defRPr>
                <a:solidFill>
                  <a:srgbClr val="000000"/>
                </a:solidFill>
                <a:uFillTx/>
              </a:defRPr>
            </a:pPr>
            <a:r>
              <a:rPr sz="2400">
                <a:solidFill>
                  <a:srgbClr val="29756E"/>
                </a:solidFill>
              </a:rPr>
              <a:t> Availability Zones</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5" name="Shape 1205"/>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44</a:t>
            </a:fld>
            <a:endParaRPr sz="800">
              <a:solidFill>
                <a:srgbClr val="808080"/>
              </a:solidFill>
              <a:uFill>
                <a:solidFill>
                  <a:srgbClr val="808080"/>
                </a:solidFill>
              </a:uFill>
            </a:endParaRPr>
          </a:p>
        </p:txBody>
      </p:sp>
      <p:sp>
        <p:nvSpPr>
          <p:cNvPr id="1206" name="Shape 1206"/>
          <p:cNvSpPr>
            <a:spLocks noGrp="1"/>
          </p:cNvSpPr>
          <p:nvPr>
            <p:ph type="title" idx="4294967295"/>
          </p:nvPr>
        </p:nvSpPr>
        <p:spPr>
          <a:xfrm>
            <a:off x="366712" y="346676"/>
            <a:ext cx="8410576" cy="533401"/>
          </a:xfrm>
          <a:prstGeom prst="rect">
            <a:avLst/>
          </a:prstGeom>
        </p:spPr>
        <p:txBody>
          <a:bodyPr/>
          <a:lstStyle>
            <a:lvl1pPr>
              <a:lnSpc>
                <a:spcPct val="100000"/>
              </a:lnSpc>
              <a:defRPr sz="2900">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sz="2900">
                <a:solidFill>
                  <a:srgbClr val="29756E"/>
                </a:solidFill>
                <a:uFill>
                  <a:solidFill>
                    <a:srgbClr val="2C95DD"/>
                  </a:solidFill>
                </a:uFill>
              </a:rPr>
              <a:t>4 Layers of built-in High Availability</a:t>
            </a:r>
          </a:p>
        </p:txBody>
      </p:sp>
      <p:sp>
        <p:nvSpPr>
          <p:cNvPr id="1207" name="Shape 1207"/>
          <p:cNvSpPr/>
          <p:nvPr/>
        </p:nvSpPr>
        <p:spPr>
          <a:xfrm>
            <a:off x="-21312" y="1139234"/>
            <a:ext cx="4484798" cy="3460980"/>
          </a:xfrm>
          <a:prstGeom prst="roundRect">
            <a:avLst>
              <a:gd name="adj" fmla="val 3558"/>
            </a:avLst>
          </a:prstGeom>
          <a:gradFill>
            <a:gsLst>
              <a:gs pos="0">
                <a:srgbClr val="DDDDDD">
                  <a:alpha val="73921"/>
                </a:srgbClr>
              </a:gs>
              <a:gs pos="100000">
                <a:srgbClr val="FFFFFF">
                  <a:alpha val="73921"/>
                </a:srgbClr>
              </a:gs>
            </a:gsLst>
            <a:lin ang="20987188"/>
          </a:gradFill>
          <a:ln w="12700">
            <a:miter lim="400000"/>
          </a:ln>
        </p:spPr>
        <p:txBody>
          <a:bodyPr lIns="50800" tIns="50800" rIns="50800" bIns="50800" anchor="ctr"/>
          <a:lstStyle/>
          <a:p>
            <a:pPr lvl="0" algn="ctr" defTabSz="825500">
              <a:defRPr sz="3200">
                <a:solidFill>
                  <a:srgbClr val="FFFFFF"/>
                </a:solidFill>
                <a:uFillTx/>
                <a:latin typeface="Helvetica Light"/>
                <a:ea typeface="Helvetica Light"/>
                <a:cs typeface="Helvetica Light"/>
                <a:sym typeface="Helvetica Light"/>
              </a:defRPr>
            </a:pPr>
            <a:endParaRPr/>
          </a:p>
        </p:txBody>
      </p:sp>
      <p:pic>
        <p:nvPicPr>
          <p:cNvPr id="1208" name="pasted-image.png"/>
          <p:cNvPicPr/>
          <p:nvPr/>
        </p:nvPicPr>
        <p:blipFill>
          <a:blip r:embed="rId2">
            <a:extLst/>
          </a:blip>
          <a:stretch>
            <a:fillRect/>
          </a:stretch>
        </p:blipFill>
        <p:spPr>
          <a:xfrm>
            <a:off x="4388147" y="1259428"/>
            <a:ext cx="4665815" cy="3382716"/>
          </a:xfrm>
          <a:prstGeom prst="rect">
            <a:avLst/>
          </a:prstGeom>
          <a:ln w="12700">
            <a:miter lim="400000"/>
          </a:ln>
        </p:spPr>
      </p:pic>
      <p:sp>
        <p:nvSpPr>
          <p:cNvPr id="1209" name="Shape 1209"/>
          <p:cNvSpPr/>
          <p:nvPr/>
        </p:nvSpPr>
        <p:spPr>
          <a:xfrm>
            <a:off x="205665" y="1500400"/>
            <a:ext cx="3492648" cy="2540755"/>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lvl="0" defTabSz="457200">
              <a:lnSpc>
                <a:spcPct val="200000"/>
              </a:lnSpc>
              <a:defRPr>
                <a:solidFill>
                  <a:srgbClr val="000000"/>
                </a:solidFill>
                <a:uFillTx/>
              </a:defRPr>
            </a:pPr>
            <a:r>
              <a:rPr sz="2400">
                <a:solidFill>
                  <a:srgbClr val="29756E"/>
                </a:solidFill>
              </a:rPr>
              <a:t> Application Instance</a:t>
            </a:r>
          </a:p>
          <a:p>
            <a:pPr lvl="0" defTabSz="457200">
              <a:lnSpc>
                <a:spcPct val="200000"/>
              </a:lnSpc>
              <a:defRPr>
                <a:solidFill>
                  <a:srgbClr val="000000"/>
                </a:solidFill>
                <a:uFillTx/>
              </a:defRPr>
            </a:pPr>
            <a:r>
              <a:rPr sz="2400">
                <a:solidFill>
                  <a:srgbClr val="29756E"/>
                </a:solidFill>
              </a:rPr>
              <a:t> </a:t>
            </a:r>
            <a:r>
              <a:rPr sz="2400">
                <a:solidFill>
                  <a:srgbClr val="A7A7A7"/>
                </a:solidFill>
              </a:rPr>
              <a:t>Platform Processes</a:t>
            </a:r>
          </a:p>
          <a:p>
            <a:pPr lvl="0" defTabSz="457200">
              <a:lnSpc>
                <a:spcPct val="200000"/>
              </a:lnSpc>
              <a:defRPr>
                <a:solidFill>
                  <a:srgbClr val="000000"/>
                </a:solidFill>
                <a:uFillTx/>
              </a:defRPr>
            </a:pPr>
            <a:r>
              <a:rPr sz="2400">
                <a:solidFill>
                  <a:srgbClr val="A7A7A7"/>
                </a:solidFill>
              </a:rPr>
              <a:t> Platform VMs</a:t>
            </a:r>
          </a:p>
          <a:p>
            <a:pPr lvl="0" defTabSz="457200">
              <a:lnSpc>
                <a:spcPct val="200000"/>
              </a:lnSpc>
              <a:defRPr>
                <a:solidFill>
                  <a:srgbClr val="000000"/>
                </a:solidFill>
                <a:uFillTx/>
              </a:defRPr>
            </a:pPr>
            <a:r>
              <a:rPr sz="2400">
                <a:solidFill>
                  <a:srgbClr val="A7A7A7"/>
                </a:solidFill>
              </a:rPr>
              <a:t> Availability Zones</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1" name="Shape 1211"/>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45</a:t>
            </a:fld>
            <a:endParaRPr sz="800">
              <a:solidFill>
                <a:srgbClr val="808080"/>
              </a:solidFill>
              <a:uFill>
                <a:solidFill>
                  <a:srgbClr val="808080"/>
                </a:solidFill>
              </a:uFill>
            </a:endParaRPr>
          </a:p>
        </p:txBody>
      </p:sp>
      <p:sp>
        <p:nvSpPr>
          <p:cNvPr id="1212" name="Shape 1212"/>
          <p:cNvSpPr>
            <a:spLocks noGrp="1"/>
          </p:cNvSpPr>
          <p:nvPr>
            <p:ph type="title" idx="4294967295"/>
          </p:nvPr>
        </p:nvSpPr>
        <p:spPr>
          <a:xfrm>
            <a:off x="392112" y="194276"/>
            <a:ext cx="8410576" cy="533401"/>
          </a:xfrm>
          <a:prstGeom prst="rect">
            <a:avLst/>
          </a:prstGeom>
        </p:spPr>
        <p:txBody>
          <a:bodyPr/>
          <a:lstStyle>
            <a:lvl1pPr>
              <a:lnSpc>
                <a:spcPct val="100000"/>
              </a:lnSpc>
              <a:defRPr sz="2900">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sz="2900">
                <a:solidFill>
                  <a:srgbClr val="29756E"/>
                </a:solidFill>
                <a:uFill>
                  <a:solidFill>
                    <a:srgbClr val="2C95DD"/>
                  </a:solidFill>
                </a:uFill>
              </a:rPr>
              <a:t>App Instance HA</a:t>
            </a:r>
          </a:p>
        </p:txBody>
      </p:sp>
      <p:grpSp>
        <p:nvGrpSpPr>
          <p:cNvPr id="1215" name="Group 1215"/>
          <p:cNvGrpSpPr/>
          <p:nvPr/>
        </p:nvGrpSpPr>
        <p:grpSpPr>
          <a:xfrm>
            <a:off x="1417077" y="1258363"/>
            <a:ext cx="2361553" cy="387175"/>
            <a:chOff x="0" y="0"/>
            <a:chExt cx="2361551" cy="387174"/>
          </a:xfrm>
        </p:grpSpPr>
        <p:sp>
          <p:nvSpPr>
            <p:cNvPr id="1213" name="Shape 1213"/>
            <p:cNvSpPr/>
            <p:nvPr/>
          </p:nvSpPr>
          <p:spPr>
            <a:xfrm>
              <a:off x="0" y="0"/>
              <a:ext cx="2361552" cy="387175"/>
            </a:xfrm>
            <a:prstGeom prst="roundRect">
              <a:avLst>
                <a:gd name="adj" fmla="val 13038"/>
              </a:avLst>
            </a:prstGeom>
            <a:solidFill>
              <a:srgbClr val="545454"/>
            </a:solid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defRPr>
                  <a:solidFill>
                    <a:srgbClr val="FFFFFF"/>
                  </a:solidFill>
                  <a:latin typeface="Avenir Next"/>
                  <a:ea typeface="Avenir Next"/>
                  <a:cs typeface="Avenir Next"/>
                  <a:sym typeface="Avenir Next"/>
                </a:defRPr>
              </a:lvl1pPr>
            </a:lstStyle>
            <a:p>
              <a:pPr lvl="0">
                <a:defRPr>
                  <a:solidFill>
                    <a:srgbClr val="000000"/>
                  </a:solidFill>
                  <a:uFillTx/>
                </a:defRPr>
              </a:pPr>
              <a:r>
                <a:rPr>
                  <a:solidFill>
                    <a:srgbClr val="FFFFFF"/>
                  </a:solidFill>
                  <a:uFill>
                    <a:solidFill>
                      <a:srgbClr val="4D4D4D"/>
                    </a:solidFill>
                  </a:uFill>
                </a:rPr>
                <a:t>        Blobstore</a:t>
              </a:r>
            </a:p>
          </p:txBody>
        </p:sp>
        <p:sp>
          <p:nvSpPr>
            <p:cNvPr id="1214" name="Shape 1214"/>
            <p:cNvSpPr/>
            <p:nvPr/>
          </p:nvSpPr>
          <p:spPr>
            <a:xfrm>
              <a:off x="140591" y="85728"/>
              <a:ext cx="206830" cy="215719"/>
            </a:xfrm>
            <a:custGeom>
              <a:avLst/>
              <a:gdLst/>
              <a:ahLst/>
              <a:cxnLst>
                <a:cxn ang="0">
                  <a:pos x="wd2" y="hd2"/>
                </a:cxn>
                <a:cxn ang="5400000">
                  <a:pos x="wd2" y="hd2"/>
                </a:cxn>
                <a:cxn ang="10800000">
                  <a:pos x="wd2" y="hd2"/>
                </a:cxn>
                <a:cxn ang="16200000">
                  <a:pos x="wd2" y="hd2"/>
                </a:cxn>
              </a:cxnLst>
              <a:rect l="0" t="0" r="r" b="b"/>
              <a:pathLst>
                <a:path w="21600" h="21600" extrusionOk="0">
                  <a:moveTo>
                    <a:pt x="0" y="12228"/>
                  </a:moveTo>
                  <a:cubicBezTo>
                    <a:pt x="0" y="13862"/>
                    <a:pt x="4835" y="15186"/>
                    <a:pt x="10800" y="15186"/>
                  </a:cubicBezTo>
                  <a:cubicBezTo>
                    <a:pt x="16765" y="15186"/>
                    <a:pt x="21600" y="13862"/>
                    <a:pt x="21600" y="12228"/>
                  </a:cubicBezTo>
                  <a:lnTo>
                    <a:pt x="21600" y="18660"/>
                  </a:lnTo>
                  <a:lnTo>
                    <a:pt x="21593" y="18660"/>
                  </a:lnTo>
                  <a:cubicBezTo>
                    <a:pt x="21563" y="20285"/>
                    <a:pt x="16742" y="21600"/>
                    <a:pt x="10800" y="21600"/>
                  </a:cubicBezTo>
                  <a:cubicBezTo>
                    <a:pt x="4858" y="21600"/>
                    <a:pt x="37" y="20285"/>
                    <a:pt x="7" y="18660"/>
                  </a:cubicBezTo>
                  <a:lnTo>
                    <a:pt x="0" y="18660"/>
                  </a:lnTo>
                  <a:lnTo>
                    <a:pt x="0" y="18641"/>
                  </a:lnTo>
                  <a:close/>
                  <a:moveTo>
                    <a:pt x="0" y="4106"/>
                  </a:moveTo>
                  <a:cubicBezTo>
                    <a:pt x="0" y="5740"/>
                    <a:pt x="4835" y="7065"/>
                    <a:pt x="10800" y="7065"/>
                  </a:cubicBezTo>
                  <a:cubicBezTo>
                    <a:pt x="16765" y="7065"/>
                    <a:pt x="21600" y="5740"/>
                    <a:pt x="21600" y="4106"/>
                  </a:cubicBezTo>
                  <a:lnTo>
                    <a:pt x="21600" y="10538"/>
                  </a:lnTo>
                  <a:lnTo>
                    <a:pt x="21593" y="10538"/>
                  </a:lnTo>
                  <a:cubicBezTo>
                    <a:pt x="21563" y="12164"/>
                    <a:pt x="16742" y="13478"/>
                    <a:pt x="10800" y="13478"/>
                  </a:cubicBezTo>
                  <a:cubicBezTo>
                    <a:pt x="4858" y="13478"/>
                    <a:pt x="37" y="12164"/>
                    <a:pt x="7" y="10538"/>
                  </a:cubicBezTo>
                  <a:lnTo>
                    <a:pt x="0" y="10538"/>
                  </a:lnTo>
                  <a:lnTo>
                    <a:pt x="0" y="10520"/>
                  </a:lnTo>
                  <a:close/>
                  <a:moveTo>
                    <a:pt x="10800" y="0"/>
                  </a:moveTo>
                  <a:cubicBezTo>
                    <a:pt x="16437" y="0"/>
                    <a:pt x="21006" y="1252"/>
                    <a:pt x="21006" y="2796"/>
                  </a:cubicBezTo>
                  <a:cubicBezTo>
                    <a:pt x="21006" y="4340"/>
                    <a:pt x="16437" y="5592"/>
                    <a:pt x="10800" y="5592"/>
                  </a:cubicBezTo>
                  <a:cubicBezTo>
                    <a:pt x="5163" y="5592"/>
                    <a:pt x="594" y="4340"/>
                    <a:pt x="594" y="2796"/>
                  </a:cubicBezTo>
                  <a:cubicBezTo>
                    <a:pt x="594" y="1252"/>
                    <a:pt x="5163" y="0"/>
                    <a:pt x="10800" y="0"/>
                  </a:cubicBezTo>
                  <a:close/>
                </a:path>
              </a:pathLst>
            </a:custGeom>
            <a:solidFill>
              <a:srgbClr val="FFFFFF"/>
            </a:solidFill>
            <a:ln w="12700" cap="flat">
              <a:noFill/>
              <a:miter lim="400000"/>
              <a:tailEnd type="triangle" w="med" len="med"/>
            </a:ln>
            <a:effectLst/>
          </p:spPr>
          <p:txBody>
            <a:bodyPr wrap="square" lIns="0" tIns="0" rIns="0" bIns="0" numCol="1" anchor="ctr">
              <a:noAutofit/>
            </a:bodyPr>
            <a:lstStyle/>
            <a:p>
              <a:pPr lvl="0" algn="ctr">
                <a:defRPr>
                  <a:solidFill>
                    <a:srgbClr val="FFFFFF"/>
                  </a:solidFill>
                  <a:uFillTx/>
                </a:defRPr>
              </a:pPr>
              <a:endParaRPr/>
            </a:p>
          </p:txBody>
        </p:sp>
      </p:grpSp>
      <p:grpSp>
        <p:nvGrpSpPr>
          <p:cNvPr id="1218" name="Group 1218"/>
          <p:cNvGrpSpPr/>
          <p:nvPr/>
        </p:nvGrpSpPr>
        <p:grpSpPr>
          <a:xfrm>
            <a:off x="660334" y="1154733"/>
            <a:ext cx="334496" cy="3209959"/>
            <a:chOff x="0" y="0"/>
            <a:chExt cx="334494" cy="3209957"/>
          </a:xfrm>
        </p:grpSpPr>
        <p:sp>
          <p:nvSpPr>
            <p:cNvPr id="1216" name="Shape 1216"/>
            <p:cNvSpPr/>
            <p:nvPr/>
          </p:nvSpPr>
          <p:spPr>
            <a:xfrm rot="16200000">
              <a:off x="-1437732" y="1437731"/>
              <a:ext cx="3209959" cy="334496"/>
            </a:xfrm>
            <a:prstGeom prst="roundRect">
              <a:avLst>
                <a:gd name="adj" fmla="val 13079"/>
              </a:avLst>
            </a:prstGeom>
            <a:solidFill>
              <a:srgbClr val="5E5E5E"/>
            </a:solid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defRPr>
                  <a:solidFill>
                    <a:srgbClr val="FFFFFF"/>
                  </a:solidFill>
                  <a:latin typeface="Avenir Next"/>
                  <a:ea typeface="Avenir Next"/>
                  <a:cs typeface="Avenir Next"/>
                  <a:sym typeface="Avenir Next"/>
                </a:defRPr>
              </a:lvl1pPr>
            </a:lstStyle>
            <a:p>
              <a:pPr lvl="0">
                <a:defRPr>
                  <a:solidFill>
                    <a:srgbClr val="000000"/>
                  </a:solidFill>
                  <a:uFillTx/>
                </a:defRPr>
              </a:pPr>
              <a:r>
                <a:rPr>
                  <a:solidFill>
                    <a:srgbClr val="FFFFFF"/>
                  </a:solidFill>
                  <a:uFill>
                    <a:solidFill>
                      <a:srgbClr val="4D4D4D"/>
                    </a:solidFill>
                  </a:uFill>
                </a:rPr>
                <a:t>        Router</a:t>
              </a:r>
            </a:p>
          </p:txBody>
        </p:sp>
        <p:pic>
          <p:nvPicPr>
            <p:cNvPr id="1217" name="pasted-image.pdf"/>
            <p:cNvPicPr/>
            <p:nvPr/>
          </p:nvPicPr>
          <p:blipFill>
            <a:blip r:embed="rId2">
              <a:extLst/>
            </a:blip>
            <a:stretch>
              <a:fillRect/>
            </a:stretch>
          </p:blipFill>
          <p:spPr>
            <a:xfrm rot="16200000">
              <a:off x="67347" y="2919950"/>
              <a:ext cx="207809" cy="207810"/>
            </a:xfrm>
            <a:prstGeom prst="rect">
              <a:avLst/>
            </a:prstGeom>
            <a:ln w="3175" cap="flat">
              <a:noFill/>
              <a:miter lim="400000"/>
            </a:ln>
            <a:effectLst/>
          </p:spPr>
        </p:pic>
      </p:grpSp>
      <p:sp>
        <p:nvSpPr>
          <p:cNvPr id="1219" name="Shape 1219"/>
          <p:cNvSpPr/>
          <p:nvPr/>
        </p:nvSpPr>
        <p:spPr>
          <a:xfrm>
            <a:off x="4028605" y="1281290"/>
            <a:ext cx="2361552" cy="364248"/>
          </a:xfrm>
          <a:prstGeom prst="roundRect">
            <a:avLst>
              <a:gd name="adj" fmla="val 13858"/>
            </a:avLst>
          </a:prstGeom>
          <a:solidFill>
            <a:srgbClr val="29756E"/>
          </a:solidFill>
          <a:ln w="3175">
            <a:miter lim="400000"/>
          </a:ln>
          <a:extLst>
            <a:ext uri="{C572A759-6A51-4108-AA02-DFA0A04FC94B}">
              <ma14:wrappingTextBoxFlag xmlns:ma14="http://schemas.microsoft.com/office/mac/drawingml/2011/main" val="1"/>
            </a:ext>
          </a:extLst>
        </p:spPr>
        <p:txBody>
          <a:bodyPr lIns="0" tIns="0" rIns="0" bIns="0" anchor="ctr"/>
          <a:lstStyle>
            <a:lvl1pPr>
              <a:defRPr>
                <a:solidFill>
                  <a:srgbClr val="FFFFFF"/>
                </a:solidFill>
                <a:latin typeface="Avenir Next"/>
                <a:ea typeface="Avenir Next"/>
                <a:cs typeface="Avenir Next"/>
                <a:sym typeface="Avenir Next"/>
              </a:defRPr>
            </a:lvl1pPr>
          </a:lstStyle>
          <a:p>
            <a:pPr lvl="0">
              <a:defRPr>
                <a:solidFill>
                  <a:srgbClr val="000000"/>
                </a:solidFill>
                <a:uFillTx/>
              </a:defRPr>
            </a:pPr>
            <a:r>
              <a:rPr>
                <a:solidFill>
                  <a:srgbClr val="FFFFFF"/>
                </a:solidFill>
                <a:uFill>
                  <a:solidFill>
                    <a:srgbClr val="4D4D4D"/>
                  </a:solidFill>
                </a:uFill>
              </a:rPr>
              <a:t>        Cloud Controller</a:t>
            </a:r>
          </a:p>
        </p:txBody>
      </p:sp>
      <p:pic>
        <p:nvPicPr>
          <p:cNvPr id="1220" name="pasted-image.pdf"/>
          <p:cNvPicPr/>
          <p:nvPr/>
        </p:nvPicPr>
        <p:blipFill>
          <a:blip r:embed="rId3">
            <a:extLst/>
          </a:blip>
          <a:stretch>
            <a:fillRect/>
          </a:stretch>
        </p:blipFill>
        <p:spPr>
          <a:xfrm>
            <a:off x="4157197" y="1326364"/>
            <a:ext cx="213189" cy="274100"/>
          </a:xfrm>
          <a:prstGeom prst="rect">
            <a:avLst/>
          </a:prstGeom>
          <a:ln w="3175">
            <a:miter lim="400000"/>
          </a:ln>
        </p:spPr>
      </p:pic>
      <p:sp>
        <p:nvSpPr>
          <p:cNvPr id="1221" name="Shape 1221"/>
          <p:cNvSpPr/>
          <p:nvPr/>
        </p:nvSpPr>
        <p:spPr>
          <a:xfrm>
            <a:off x="1260954" y="3320090"/>
            <a:ext cx="1595448" cy="917754"/>
          </a:xfrm>
          <a:prstGeom prst="roundRect">
            <a:avLst>
              <a:gd name="adj" fmla="val 5535"/>
            </a:avLst>
          </a:prstGeom>
          <a:solidFill>
            <a:srgbClr val="29756E"/>
          </a:solidFill>
          <a:ln w="3175">
            <a:miter lim="400000"/>
          </a:ln>
          <a:extLst>
            <a:ext uri="{C572A759-6A51-4108-AA02-DFA0A04FC94B}">
              <ma14:wrappingTextBoxFlag xmlns:ma14="http://schemas.microsoft.com/office/mac/drawingml/2011/main" val="1"/>
            </a:ext>
          </a:extLst>
        </p:spPr>
        <p:txBody>
          <a:bodyPr lIns="0" tIns="0" rIns="0" bIns="0"/>
          <a:lstStyle>
            <a:lvl1pPr>
              <a:defRPr>
                <a:solidFill>
                  <a:srgbClr val="FFFFFF"/>
                </a:solidFill>
                <a:latin typeface="Avenir Next"/>
                <a:ea typeface="Avenir Next"/>
                <a:cs typeface="Avenir Next"/>
                <a:sym typeface="Avenir Next"/>
              </a:defRPr>
            </a:lvl1pPr>
          </a:lstStyle>
          <a:p>
            <a:pPr lvl="0">
              <a:defRPr>
                <a:solidFill>
                  <a:srgbClr val="000000"/>
                </a:solidFill>
                <a:uFillTx/>
              </a:defRPr>
            </a:pPr>
            <a:r>
              <a:rPr>
                <a:solidFill>
                  <a:srgbClr val="FFFFFF"/>
                </a:solidFill>
                <a:uFill>
                  <a:solidFill>
                    <a:srgbClr val="4D4D4D"/>
                  </a:solidFill>
                </a:uFill>
              </a:rPr>
              <a:t>       DEA</a:t>
            </a:r>
          </a:p>
        </p:txBody>
      </p:sp>
      <p:pic>
        <p:nvPicPr>
          <p:cNvPr id="1222" name="pasted-image.pdf"/>
          <p:cNvPicPr/>
          <p:nvPr/>
        </p:nvPicPr>
        <p:blipFill>
          <a:blip r:embed="rId4">
            <a:extLst/>
          </a:blip>
          <a:stretch>
            <a:fillRect/>
          </a:stretch>
        </p:blipFill>
        <p:spPr>
          <a:xfrm>
            <a:off x="1389546" y="3358190"/>
            <a:ext cx="241301" cy="228601"/>
          </a:xfrm>
          <a:prstGeom prst="rect">
            <a:avLst/>
          </a:prstGeom>
          <a:ln w="3175">
            <a:miter lim="400000"/>
          </a:ln>
        </p:spPr>
      </p:pic>
      <p:pic>
        <p:nvPicPr>
          <p:cNvPr id="1223" name="pasted-image.pdf"/>
          <p:cNvPicPr/>
          <p:nvPr/>
        </p:nvPicPr>
        <p:blipFill>
          <a:blip r:embed="rId5">
            <a:extLst/>
          </a:blip>
          <a:stretch>
            <a:fillRect/>
          </a:stretch>
        </p:blipFill>
        <p:spPr>
          <a:xfrm>
            <a:off x="3453916" y="1305900"/>
            <a:ext cx="165101" cy="241301"/>
          </a:xfrm>
          <a:prstGeom prst="rect">
            <a:avLst/>
          </a:prstGeom>
          <a:ln w="12700">
            <a:miter lim="400000"/>
          </a:ln>
        </p:spPr>
      </p:pic>
      <p:sp>
        <p:nvSpPr>
          <p:cNvPr id="1224" name="Shape 1224"/>
          <p:cNvSpPr/>
          <p:nvPr/>
        </p:nvSpPr>
        <p:spPr>
          <a:xfrm>
            <a:off x="2597853" y="2100037"/>
            <a:ext cx="2633632" cy="388405"/>
          </a:xfrm>
          <a:prstGeom prst="roundRect">
            <a:avLst>
              <a:gd name="adj" fmla="val 13079"/>
            </a:avLst>
          </a:prstGeom>
          <a:solidFill>
            <a:srgbClr val="29756E"/>
          </a:solidFill>
          <a:ln w="3175">
            <a:miter lim="400000"/>
          </a:ln>
          <a:extLst>
            <a:ext uri="{C572A759-6A51-4108-AA02-DFA0A04FC94B}">
              <ma14:wrappingTextBoxFlag xmlns:ma14="http://schemas.microsoft.com/office/mac/drawingml/2011/main" val="1"/>
            </a:ext>
          </a:extLst>
        </p:spPr>
        <p:txBody>
          <a:bodyPr lIns="0" tIns="0" rIns="0" bIns="0" anchor="ctr"/>
          <a:lstStyle>
            <a:lvl1pPr>
              <a:defRPr>
                <a:solidFill>
                  <a:srgbClr val="FFFFFF"/>
                </a:solidFill>
                <a:latin typeface="Avenir Next"/>
                <a:ea typeface="Avenir Next"/>
                <a:cs typeface="Avenir Next"/>
                <a:sym typeface="Avenir Next"/>
              </a:defRPr>
            </a:lvl1pPr>
          </a:lstStyle>
          <a:p>
            <a:pPr lvl="0">
              <a:defRPr>
                <a:solidFill>
                  <a:srgbClr val="000000"/>
                </a:solidFill>
                <a:uFillTx/>
              </a:defRPr>
            </a:pPr>
            <a:r>
              <a:rPr>
                <a:solidFill>
                  <a:srgbClr val="FFFFFF"/>
                </a:solidFill>
                <a:uFill>
                  <a:solidFill>
                    <a:srgbClr val="4D4D4D"/>
                  </a:solidFill>
                </a:uFill>
              </a:rPr>
              <a:t>        Messaging (NATS)</a:t>
            </a:r>
          </a:p>
        </p:txBody>
      </p:sp>
      <p:pic>
        <p:nvPicPr>
          <p:cNvPr id="1225" name="pasted-image.pdf"/>
          <p:cNvPicPr/>
          <p:nvPr/>
        </p:nvPicPr>
        <p:blipFill>
          <a:blip r:embed="rId6">
            <a:extLst/>
          </a:blip>
          <a:stretch>
            <a:fillRect/>
          </a:stretch>
        </p:blipFill>
        <p:spPr>
          <a:xfrm>
            <a:off x="2650548" y="2186289"/>
            <a:ext cx="266701" cy="215901"/>
          </a:xfrm>
          <a:prstGeom prst="rect">
            <a:avLst/>
          </a:prstGeom>
          <a:ln w="3175">
            <a:miter lim="400000"/>
          </a:ln>
        </p:spPr>
      </p:pic>
      <p:sp>
        <p:nvSpPr>
          <p:cNvPr id="1226" name="Shape 1226"/>
          <p:cNvSpPr/>
          <p:nvPr/>
        </p:nvSpPr>
        <p:spPr>
          <a:xfrm>
            <a:off x="3105893" y="3320090"/>
            <a:ext cx="1595449" cy="917754"/>
          </a:xfrm>
          <a:prstGeom prst="roundRect">
            <a:avLst>
              <a:gd name="adj" fmla="val 5535"/>
            </a:avLst>
          </a:prstGeom>
          <a:solidFill>
            <a:srgbClr val="29756E"/>
          </a:solidFill>
          <a:ln w="3175">
            <a:miter lim="400000"/>
          </a:ln>
          <a:extLst>
            <a:ext uri="{C572A759-6A51-4108-AA02-DFA0A04FC94B}">
              <ma14:wrappingTextBoxFlag xmlns:ma14="http://schemas.microsoft.com/office/mac/drawingml/2011/main" val="1"/>
            </a:ext>
          </a:extLst>
        </p:spPr>
        <p:txBody>
          <a:bodyPr lIns="0" tIns="0" rIns="0" bIns="0"/>
          <a:lstStyle>
            <a:lvl1pPr>
              <a:defRPr>
                <a:solidFill>
                  <a:srgbClr val="FFFFFF"/>
                </a:solidFill>
                <a:latin typeface="Avenir Next"/>
                <a:ea typeface="Avenir Next"/>
                <a:cs typeface="Avenir Next"/>
                <a:sym typeface="Avenir Next"/>
              </a:defRPr>
            </a:lvl1pPr>
          </a:lstStyle>
          <a:p>
            <a:pPr lvl="0">
              <a:defRPr>
                <a:solidFill>
                  <a:srgbClr val="000000"/>
                </a:solidFill>
                <a:uFillTx/>
              </a:defRPr>
            </a:pPr>
            <a:r>
              <a:rPr>
                <a:solidFill>
                  <a:srgbClr val="FFFFFF"/>
                </a:solidFill>
                <a:uFill>
                  <a:solidFill>
                    <a:srgbClr val="4D4D4D"/>
                  </a:solidFill>
                </a:uFill>
              </a:rPr>
              <a:t>       DEA</a:t>
            </a:r>
          </a:p>
        </p:txBody>
      </p:sp>
      <p:pic>
        <p:nvPicPr>
          <p:cNvPr id="1227" name="pasted-image.pdf"/>
          <p:cNvPicPr/>
          <p:nvPr/>
        </p:nvPicPr>
        <p:blipFill>
          <a:blip r:embed="rId4">
            <a:extLst/>
          </a:blip>
          <a:stretch>
            <a:fillRect/>
          </a:stretch>
        </p:blipFill>
        <p:spPr>
          <a:xfrm>
            <a:off x="3234485" y="3358190"/>
            <a:ext cx="241301" cy="228601"/>
          </a:xfrm>
          <a:prstGeom prst="rect">
            <a:avLst/>
          </a:prstGeom>
          <a:ln w="3175">
            <a:miter lim="400000"/>
          </a:ln>
        </p:spPr>
      </p:pic>
      <p:sp>
        <p:nvSpPr>
          <p:cNvPr id="1228" name="Shape 1228"/>
          <p:cNvSpPr/>
          <p:nvPr/>
        </p:nvSpPr>
        <p:spPr>
          <a:xfrm>
            <a:off x="4959809" y="3320090"/>
            <a:ext cx="1595449" cy="917754"/>
          </a:xfrm>
          <a:prstGeom prst="roundRect">
            <a:avLst>
              <a:gd name="adj" fmla="val 5535"/>
            </a:avLst>
          </a:prstGeom>
          <a:solidFill>
            <a:srgbClr val="29756E"/>
          </a:solidFill>
          <a:ln w="3175">
            <a:miter lim="400000"/>
          </a:ln>
          <a:extLst>
            <a:ext uri="{C572A759-6A51-4108-AA02-DFA0A04FC94B}">
              <ma14:wrappingTextBoxFlag xmlns:ma14="http://schemas.microsoft.com/office/mac/drawingml/2011/main" val="1"/>
            </a:ext>
          </a:extLst>
        </p:spPr>
        <p:txBody>
          <a:bodyPr lIns="0" tIns="0" rIns="0" bIns="0"/>
          <a:lstStyle>
            <a:lvl1pPr>
              <a:defRPr>
                <a:solidFill>
                  <a:srgbClr val="FFFFFF"/>
                </a:solidFill>
                <a:latin typeface="Avenir Next"/>
                <a:ea typeface="Avenir Next"/>
                <a:cs typeface="Avenir Next"/>
                <a:sym typeface="Avenir Next"/>
              </a:defRPr>
            </a:lvl1pPr>
          </a:lstStyle>
          <a:p>
            <a:pPr lvl="0">
              <a:defRPr>
                <a:solidFill>
                  <a:srgbClr val="000000"/>
                </a:solidFill>
                <a:uFillTx/>
              </a:defRPr>
            </a:pPr>
            <a:r>
              <a:rPr>
                <a:solidFill>
                  <a:srgbClr val="FFFFFF"/>
                </a:solidFill>
                <a:uFill>
                  <a:solidFill>
                    <a:srgbClr val="4D4D4D"/>
                  </a:solidFill>
                </a:uFill>
              </a:rPr>
              <a:t>       DEA</a:t>
            </a:r>
          </a:p>
        </p:txBody>
      </p:sp>
      <p:pic>
        <p:nvPicPr>
          <p:cNvPr id="1229" name="pasted-image.pdf"/>
          <p:cNvPicPr/>
          <p:nvPr/>
        </p:nvPicPr>
        <p:blipFill>
          <a:blip r:embed="rId4">
            <a:extLst/>
          </a:blip>
          <a:stretch>
            <a:fillRect/>
          </a:stretch>
        </p:blipFill>
        <p:spPr>
          <a:xfrm>
            <a:off x="5088401" y="3358190"/>
            <a:ext cx="241301" cy="228601"/>
          </a:xfrm>
          <a:prstGeom prst="rect">
            <a:avLst/>
          </a:prstGeom>
          <a:ln w="3175">
            <a:miter lim="400000"/>
          </a:ln>
        </p:spPr>
      </p:pic>
      <p:sp>
        <p:nvSpPr>
          <p:cNvPr id="1230" name="Shape 1230"/>
          <p:cNvSpPr/>
          <p:nvPr/>
        </p:nvSpPr>
        <p:spPr>
          <a:xfrm>
            <a:off x="419963" y="1006211"/>
            <a:ext cx="8061305" cy="3473572"/>
          </a:xfrm>
          <a:prstGeom prst="roundRect">
            <a:avLst>
              <a:gd name="adj" fmla="val 1462"/>
            </a:avLst>
          </a:prstGeom>
          <a:ln w="25400">
            <a:solidFill>
              <a:srgbClr val="29756E"/>
            </a:solidFill>
            <a:round/>
          </a:ln>
        </p:spPr>
        <p:txBody>
          <a:bodyPr lIns="0" tIns="0" rIns="0" bIns="0" anchor="ctr"/>
          <a:lstStyle/>
          <a:p>
            <a:pPr lvl="0"/>
            <a:endParaRPr/>
          </a:p>
        </p:txBody>
      </p:sp>
      <p:sp>
        <p:nvSpPr>
          <p:cNvPr id="1231" name="Shape 1231"/>
          <p:cNvSpPr/>
          <p:nvPr/>
        </p:nvSpPr>
        <p:spPr>
          <a:xfrm>
            <a:off x="7160985" y="4165874"/>
            <a:ext cx="966191" cy="40894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a:solidFill>
                  <a:srgbClr val="FFFFFF"/>
                </a:solidFill>
                <a:latin typeface="Avenir Next"/>
                <a:ea typeface="Avenir Next"/>
                <a:cs typeface="Avenir Next"/>
                <a:sym typeface="Avenir Next"/>
              </a:defRPr>
            </a:lvl1pPr>
          </a:lstStyle>
          <a:p>
            <a:pPr lvl="0">
              <a:defRPr>
                <a:solidFill>
                  <a:srgbClr val="000000"/>
                </a:solidFill>
                <a:uFillTx/>
              </a:defRPr>
            </a:pPr>
            <a:r>
              <a:rPr>
                <a:solidFill>
                  <a:srgbClr val="FFFFFF"/>
                </a:solidFill>
                <a:uFill>
                  <a:solidFill>
                    <a:srgbClr val="4D4D4D"/>
                  </a:solidFill>
                </a:uFill>
              </a:rPr>
              <a:t>Runtime</a:t>
            </a:r>
          </a:p>
        </p:txBody>
      </p:sp>
      <p:sp>
        <p:nvSpPr>
          <p:cNvPr id="1262" name="Shape 1262"/>
          <p:cNvSpPr/>
          <p:nvPr/>
        </p:nvSpPr>
        <p:spPr>
          <a:xfrm>
            <a:off x="3778483" y="1457133"/>
            <a:ext cx="250123" cy="109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7200" y="7200"/>
                  <a:pt x="14400" y="14400"/>
                  <a:pt x="21600" y="21600"/>
                </a:cubicBezTo>
              </a:path>
            </a:pathLst>
          </a:custGeom>
          <a:ln w="19050">
            <a:solidFill>
              <a:srgbClr val="535353"/>
            </a:solidFill>
            <a:tailEnd type="triangle"/>
          </a:ln>
        </p:spPr>
        <p:txBody>
          <a:bodyPr/>
          <a:lstStyle/>
          <a:p>
            <a:pPr lvl="0"/>
            <a:endParaRPr/>
          </a:p>
        </p:txBody>
      </p:sp>
      <p:sp>
        <p:nvSpPr>
          <p:cNvPr id="1263" name="Shape 1263"/>
          <p:cNvSpPr/>
          <p:nvPr/>
        </p:nvSpPr>
        <p:spPr>
          <a:xfrm>
            <a:off x="4243425" y="1657488"/>
            <a:ext cx="139523" cy="43286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4400" y="7200"/>
                  <a:pt x="7200" y="14400"/>
                  <a:pt x="0" y="21600"/>
                </a:cubicBezTo>
              </a:path>
            </a:pathLst>
          </a:custGeom>
          <a:ln w="19050">
            <a:solidFill>
              <a:srgbClr val="535353"/>
            </a:solidFill>
            <a:tailEnd type="triangle"/>
          </a:ln>
        </p:spPr>
        <p:txBody>
          <a:bodyPr/>
          <a:lstStyle/>
          <a:p>
            <a:pPr lvl="0"/>
            <a:endParaRPr/>
          </a:p>
        </p:txBody>
      </p:sp>
      <p:sp>
        <p:nvSpPr>
          <p:cNvPr id="1234" name="Shape 1234"/>
          <p:cNvSpPr/>
          <p:nvPr/>
        </p:nvSpPr>
        <p:spPr>
          <a:xfrm flipV="1">
            <a:off x="2031553" y="2501141"/>
            <a:ext cx="824849" cy="824849"/>
          </a:xfrm>
          <a:prstGeom prst="line">
            <a:avLst/>
          </a:prstGeom>
          <a:ln w="19050">
            <a:solidFill>
              <a:srgbClr val="535353"/>
            </a:solidFill>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1235" name="Shape 1235"/>
          <p:cNvSpPr/>
          <p:nvPr/>
        </p:nvSpPr>
        <p:spPr>
          <a:xfrm flipH="1" flipV="1">
            <a:off x="1011462" y="2268903"/>
            <a:ext cx="1586392" cy="1"/>
          </a:xfrm>
          <a:prstGeom prst="line">
            <a:avLst/>
          </a:prstGeom>
          <a:ln w="19050">
            <a:solidFill>
              <a:srgbClr val="535353"/>
            </a:solidFill>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cxnSp>
        <p:nvCxnSpPr>
          <p:cNvPr id="1236" name="Connector 1236"/>
          <p:cNvCxnSpPr>
            <a:stCxn id="1226" idx="0"/>
            <a:endCxn id="1224" idx="0"/>
          </p:cNvCxnSpPr>
          <p:nvPr/>
        </p:nvCxnSpPr>
        <p:spPr>
          <a:xfrm flipV="1">
            <a:off x="3903617" y="2294239"/>
            <a:ext cx="11053" cy="1484729"/>
          </a:xfrm>
          <a:prstGeom prst="straightConnector1">
            <a:avLst/>
          </a:prstGeom>
          <a:ln w="19050">
            <a:solidFill>
              <a:srgbClr val="535353"/>
            </a:solidFill>
            <a:tailEnd type="triangle"/>
          </a:ln>
        </p:spPr>
      </p:cxnSp>
      <p:sp>
        <p:nvSpPr>
          <p:cNvPr id="1237" name="Shape 1237"/>
          <p:cNvSpPr/>
          <p:nvPr/>
        </p:nvSpPr>
        <p:spPr>
          <a:xfrm>
            <a:off x="5893576" y="2096018"/>
            <a:ext cx="2361552" cy="364248"/>
          </a:xfrm>
          <a:prstGeom prst="roundRect">
            <a:avLst>
              <a:gd name="adj" fmla="val 13858"/>
            </a:avLst>
          </a:prstGeom>
          <a:solidFill>
            <a:srgbClr val="29756E"/>
          </a:solidFill>
          <a:ln w="3175">
            <a:miter lim="400000"/>
          </a:ln>
          <a:extLst>
            <a:ext uri="{C572A759-6A51-4108-AA02-DFA0A04FC94B}">
              <ma14:wrappingTextBoxFlag xmlns:ma14="http://schemas.microsoft.com/office/mac/drawingml/2011/main" val="1"/>
            </a:ext>
          </a:extLst>
        </p:spPr>
        <p:txBody>
          <a:bodyPr lIns="0" tIns="0" rIns="0" bIns="0" anchor="ctr"/>
          <a:lstStyle>
            <a:lvl1pPr>
              <a:defRPr>
                <a:solidFill>
                  <a:srgbClr val="FFFFFF"/>
                </a:solidFill>
                <a:latin typeface="Avenir Next"/>
                <a:ea typeface="Avenir Next"/>
                <a:cs typeface="Avenir Next"/>
                <a:sym typeface="Avenir Next"/>
              </a:defRPr>
            </a:lvl1pPr>
          </a:lstStyle>
          <a:p>
            <a:pPr lvl="0">
              <a:defRPr>
                <a:solidFill>
                  <a:srgbClr val="000000"/>
                </a:solidFill>
                <a:uFillTx/>
              </a:defRPr>
            </a:pPr>
            <a:r>
              <a:rPr>
                <a:solidFill>
                  <a:srgbClr val="FFFFFF"/>
                </a:solidFill>
                <a:uFill>
                  <a:solidFill>
                    <a:srgbClr val="4D4D4D"/>
                  </a:solidFill>
                </a:uFill>
              </a:rPr>
              <a:t>        Health Manager</a:t>
            </a:r>
          </a:p>
        </p:txBody>
      </p:sp>
      <p:pic>
        <p:nvPicPr>
          <p:cNvPr id="1238" name="pasted-image.pdf"/>
          <p:cNvPicPr/>
          <p:nvPr/>
        </p:nvPicPr>
        <p:blipFill>
          <a:blip r:embed="rId7">
            <a:extLst/>
          </a:blip>
          <a:stretch>
            <a:fillRect/>
          </a:stretch>
        </p:blipFill>
        <p:spPr>
          <a:xfrm>
            <a:off x="6017539" y="2168050"/>
            <a:ext cx="241301" cy="227107"/>
          </a:xfrm>
          <a:prstGeom prst="rect">
            <a:avLst/>
          </a:prstGeom>
          <a:ln w="3175">
            <a:miter lim="400000"/>
          </a:ln>
        </p:spPr>
      </p:pic>
      <p:sp>
        <p:nvSpPr>
          <p:cNvPr id="1239" name="Shape 1239"/>
          <p:cNvSpPr/>
          <p:nvPr/>
        </p:nvSpPr>
        <p:spPr>
          <a:xfrm flipH="1" flipV="1">
            <a:off x="4884950" y="2510808"/>
            <a:ext cx="641997" cy="667606"/>
          </a:xfrm>
          <a:prstGeom prst="line">
            <a:avLst/>
          </a:prstGeom>
          <a:ln w="19050">
            <a:solidFill>
              <a:srgbClr val="FFFFFF"/>
            </a:solidFill>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1240" name="Shape 1240"/>
          <p:cNvSpPr/>
          <p:nvPr/>
        </p:nvSpPr>
        <p:spPr>
          <a:xfrm>
            <a:off x="5231484" y="2412161"/>
            <a:ext cx="752599" cy="76318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0800" y="0"/>
                  <a:pt x="21600" y="10800"/>
                  <a:pt x="21600" y="21600"/>
                </a:cubicBezTo>
              </a:path>
            </a:pathLst>
          </a:custGeom>
          <a:ln w="19050">
            <a:solidFill>
              <a:srgbClr val="FFFFFF"/>
            </a:solidFill>
            <a:tailEnd type="triangle"/>
          </a:ln>
        </p:spPr>
        <p:txBody>
          <a:bodyPr lIns="0" tIns="0" rIns="0" bIns="0" anchor="ctr"/>
          <a:lstStyle/>
          <a:p>
            <a:pPr lvl="0">
              <a:defRPr>
                <a:solidFill>
                  <a:srgbClr val="00685D"/>
                </a:solidFill>
                <a:uFillTx/>
              </a:defRPr>
            </a:pPr>
            <a:endParaRPr/>
          </a:p>
        </p:txBody>
      </p:sp>
      <p:sp>
        <p:nvSpPr>
          <p:cNvPr id="1241" name="Shape 1241"/>
          <p:cNvSpPr/>
          <p:nvPr/>
        </p:nvSpPr>
        <p:spPr>
          <a:xfrm>
            <a:off x="5231484" y="2268903"/>
            <a:ext cx="662093" cy="1"/>
          </a:xfrm>
          <a:prstGeom prst="line">
            <a:avLst/>
          </a:prstGeom>
          <a:ln w="19050">
            <a:solidFill>
              <a:srgbClr val="535353"/>
            </a:solidFill>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1242" name="Shape 1242"/>
          <p:cNvSpPr/>
          <p:nvPr/>
        </p:nvSpPr>
        <p:spPr>
          <a:xfrm rot="18900000">
            <a:off x="3451003" y="1345447"/>
            <a:ext cx="190952" cy="190952"/>
          </a:xfrm>
          <a:custGeom>
            <a:avLst/>
            <a:gdLst/>
            <a:ahLst/>
            <a:cxnLst>
              <a:cxn ang="0">
                <a:pos x="wd2" y="hd2"/>
              </a:cxn>
              <a:cxn ang="5400000">
                <a:pos x="wd2" y="hd2"/>
              </a:cxn>
              <a:cxn ang="10800000">
                <a:pos x="wd2" y="hd2"/>
              </a:cxn>
              <a:cxn ang="16200000">
                <a:pos x="wd2" y="hd2"/>
              </a:cxn>
            </a:cxnLst>
            <a:rect l="0" t="0" r="r" b="b"/>
            <a:pathLst>
              <a:path w="21600" h="21600" extrusionOk="0">
                <a:moveTo>
                  <a:pt x="0" y="12945"/>
                </a:moveTo>
                <a:cubicBezTo>
                  <a:pt x="0" y="8165"/>
                  <a:pt x="3875" y="4290"/>
                  <a:pt x="8655" y="4290"/>
                </a:cubicBezTo>
                <a:cubicBezTo>
                  <a:pt x="12970" y="4290"/>
                  <a:pt x="17285" y="2860"/>
                  <a:pt x="21600" y="0"/>
                </a:cubicBezTo>
                <a:cubicBezTo>
                  <a:pt x="18740" y="4315"/>
                  <a:pt x="17310" y="8630"/>
                  <a:pt x="17310" y="12945"/>
                </a:cubicBezTo>
                <a:cubicBezTo>
                  <a:pt x="17310" y="17725"/>
                  <a:pt x="13435" y="21600"/>
                  <a:pt x="8655" y="21600"/>
                </a:cubicBezTo>
                <a:cubicBezTo>
                  <a:pt x="3875" y="21600"/>
                  <a:pt x="0" y="17725"/>
                  <a:pt x="0" y="12945"/>
                </a:cubicBezTo>
                <a:close/>
              </a:path>
            </a:pathLst>
          </a:custGeom>
          <a:solidFill>
            <a:srgbClr val="FFFFFF"/>
          </a:solidFill>
          <a:ln w="12700">
            <a:miter lim="400000"/>
            <a:tailEnd type="triangle"/>
          </a:ln>
        </p:spPr>
        <p:txBody>
          <a:bodyPr lIns="0" tIns="0" rIns="0" bIns="0" anchor="ctr"/>
          <a:lstStyle/>
          <a:p>
            <a:pPr lvl="0" algn="ctr">
              <a:defRPr>
                <a:solidFill>
                  <a:srgbClr val="FFFFFF"/>
                </a:solidFill>
                <a:uFillTx/>
              </a:defRPr>
            </a:pPr>
            <a:endParaRPr/>
          </a:p>
        </p:txBody>
      </p:sp>
      <p:sp>
        <p:nvSpPr>
          <p:cNvPr id="1243" name="Shape 1243"/>
          <p:cNvSpPr/>
          <p:nvPr/>
        </p:nvSpPr>
        <p:spPr>
          <a:xfrm rot="5400000">
            <a:off x="5570430" y="3388854"/>
            <a:ext cx="382604" cy="978671"/>
          </a:xfrm>
          <a:custGeom>
            <a:avLst/>
            <a:gdLst/>
            <a:ahLst/>
            <a:cxnLst>
              <a:cxn ang="0">
                <a:pos x="wd2" y="hd2"/>
              </a:cxn>
              <a:cxn ang="5400000">
                <a:pos x="wd2" y="hd2"/>
              </a:cxn>
              <a:cxn ang="10800000">
                <a:pos x="wd2" y="hd2"/>
              </a:cxn>
              <a:cxn ang="16200000">
                <a:pos x="wd2" y="hd2"/>
              </a:cxn>
            </a:cxnLst>
            <a:rect l="0" t="0" r="r" b="b"/>
            <a:pathLst>
              <a:path w="21600" h="21600" extrusionOk="0">
                <a:moveTo>
                  <a:pt x="1380" y="2320"/>
                </a:moveTo>
                <a:lnTo>
                  <a:pt x="20220" y="2320"/>
                </a:lnTo>
                <a:lnTo>
                  <a:pt x="20220" y="717"/>
                </a:lnTo>
                <a:lnTo>
                  <a:pt x="1380" y="717"/>
                </a:lnTo>
                <a:close/>
                <a:moveTo>
                  <a:pt x="1380" y="4641"/>
                </a:moveTo>
                <a:lnTo>
                  <a:pt x="20220" y="4641"/>
                </a:lnTo>
                <a:lnTo>
                  <a:pt x="20220" y="3037"/>
                </a:lnTo>
                <a:lnTo>
                  <a:pt x="1380" y="3037"/>
                </a:lnTo>
                <a:close/>
                <a:moveTo>
                  <a:pt x="1380" y="6961"/>
                </a:moveTo>
                <a:lnTo>
                  <a:pt x="20220" y="6961"/>
                </a:lnTo>
                <a:lnTo>
                  <a:pt x="20220" y="5358"/>
                </a:lnTo>
                <a:lnTo>
                  <a:pt x="1380" y="5358"/>
                </a:lnTo>
                <a:close/>
                <a:moveTo>
                  <a:pt x="1380" y="9281"/>
                </a:moveTo>
                <a:lnTo>
                  <a:pt x="20220" y="9281"/>
                </a:lnTo>
                <a:lnTo>
                  <a:pt x="20220" y="7678"/>
                </a:lnTo>
                <a:lnTo>
                  <a:pt x="1380" y="7678"/>
                </a:lnTo>
                <a:close/>
                <a:moveTo>
                  <a:pt x="1380" y="11602"/>
                </a:moveTo>
                <a:lnTo>
                  <a:pt x="20220" y="11602"/>
                </a:lnTo>
                <a:lnTo>
                  <a:pt x="20220" y="9998"/>
                </a:lnTo>
                <a:lnTo>
                  <a:pt x="1380" y="9998"/>
                </a:lnTo>
                <a:close/>
                <a:moveTo>
                  <a:pt x="1380" y="13922"/>
                </a:moveTo>
                <a:lnTo>
                  <a:pt x="20220" y="13922"/>
                </a:lnTo>
                <a:lnTo>
                  <a:pt x="20220" y="12319"/>
                </a:lnTo>
                <a:lnTo>
                  <a:pt x="1380" y="12319"/>
                </a:lnTo>
                <a:close/>
                <a:moveTo>
                  <a:pt x="1380" y="16242"/>
                </a:moveTo>
                <a:lnTo>
                  <a:pt x="20220" y="16242"/>
                </a:lnTo>
                <a:lnTo>
                  <a:pt x="20220" y="14639"/>
                </a:lnTo>
                <a:lnTo>
                  <a:pt x="1380" y="14639"/>
                </a:lnTo>
                <a:close/>
                <a:moveTo>
                  <a:pt x="1380" y="18562"/>
                </a:moveTo>
                <a:lnTo>
                  <a:pt x="20220" y="18562"/>
                </a:lnTo>
                <a:lnTo>
                  <a:pt x="20220" y="16959"/>
                </a:lnTo>
                <a:lnTo>
                  <a:pt x="1380" y="16959"/>
                </a:lnTo>
                <a:close/>
                <a:moveTo>
                  <a:pt x="1380" y="20883"/>
                </a:moveTo>
                <a:lnTo>
                  <a:pt x="20220" y="20883"/>
                </a:lnTo>
                <a:lnTo>
                  <a:pt x="20220" y="19280"/>
                </a:lnTo>
                <a:lnTo>
                  <a:pt x="1380" y="19280"/>
                </a:lnTo>
                <a:close/>
                <a:moveTo>
                  <a:pt x="0" y="21600"/>
                </a:moveTo>
                <a:lnTo>
                  <a:pt x="0" y="0"/>
                </a:lnTo>
                <a:lnTo>
                  <a:pt x="21600" y="0"/>
                </a:lnTo>
                <a:lnTo>
                  <a:pt x="21600" y="21600"/>
                </a:lnTo>
                <a:lnTo>
                  <a:pt x="20565" y="21600"/>
                </a:lnTo>
                <a:lnTo>
                  <a:pt x="20565" y="21600"/>
                </a:lnTo>
                <a:lnTo>
                  <a:pt x="345" y="21600"/>
                </a:lnTo>
                <a:lnTo>
                  <a:pt x="345" y="21600"/>
                </a:lnTo>
                <a:close/>
              </a:path>
            </a:pathLst>
          </a:custGeom>
          <a:solidFill>
            <a:srgbClr val="000000">
              <a:alpha val="40000"/>
            </a:srgbClr>
          </a:solidFill>
          <a:ln w="12700">
            <a:miter lim="400000"/>
            <a:tailEnd type="triangle"/>
          </a:ln>
        </p:spPr>
        <p:txBody>
          <a:bodyPr lIns="0" tIns="0" rIns="0" bIns="0" anchor="ctr"/>
          <a:lstStyle/>
          <a:p>
            <a:pPr lvl="0" algn="ctr">
              <a:defRPr>
                <a:solidFill>
                  <a:srgbClr val="FFFFFF"/>
                </a:solidFill>
                <a:uFillTx/>
              </a:defRPr>
            </a:pPr>
            <a:endParaRPr/>
          </a:p>
        </p:txBody>
      </p:sp>
      <p:sp>
        <p:nvSpPr>
          <p:cNvPr id="1244" name="Shape 1244"/>
          <p:cNvSpPr/>
          <p:nvPr/>
        </p:nvSpPr>
        <p:spPr>
          <a:xfrm>
            <a:off x="6089629" y="3760527"/>
            <a:ext cx="177449" cy="226653"/>
          </a:xfrm>
          <a:custGeom>
            <a:avLst/>
            <a:gdLst/>
            <a:ahLst/>
            <a:cxnLst>
              <a:cxn ang="0">
                <a:pos x="wd2" y="hd2"/>
              </a:cxn>
              <a:cxn ang="5400000">
                <a:pos x="wd2" y="hd2"/>
              </a:cxn>
              <a:cxn ang="10800000">
                <a:pos x="wd2" y="hd2"/>
              </a:cxn>
              <a:cxn ang="16200000">
                <a:pos x="wd2" y="hd2"/>
              </a:cxn>
            </a:cxnLst>
            <a:rect l="0" t="0" r="r" b="b"/>
            <a:pathLst>
              <a:path w="21600" h="21600" extrusionOk="0">
                <a:moveTo>
                  <a:pt x="10800" y="10615"/>
                </a:moveTo>
                <a:cubicBezTo>
                  <a:pt x="9309" y="10615"/>
                  <a:pt x="8100" y="11561"/>
                  <a:pt x="8100" y="12728"/>
                </a:cubicBezTo>
                <a:cubicBezTo>
                  <a:pt x="8100" y="13666"/>
                  <a:pt x="8879" y="14461"/>
                  <a:pt x="9969" y="14711"/>
                </a:cubicBezTo>
                <a:lnTo>
                  <a:pt x="9969" y="18845"/>
                </a:lnTo>
                <a:cubicBezTo>
                  <a:pt x="9969" y="19205"/>
                  <a:pt x="10341" y="19496"/>
                  <a:pt x="10800" y="19496"/>
                </a:cubicBezTo>
                <a:cubicBezTo>
                  <a:pt x="11259" y="19496"/>
                  <a:pt x="11631" y="19205"/>
                  <a:pt x="11631" y="18845"/>
                </a:cubicBezTo>
                <a:lnTo>
                  <a:pt x="11631" y="14711"/>
                </a:lnTo>
                <a:cubicBezTo>
                  <a:pt x="12721" y="14461"/>
                  <a:pt x="13500" y="13666"/>
                  <a:pt x="13500" y="12728"/>
                </a:cubicBezTo>
                <a:cubicBezTo>
                  <a:pt x="13500" y="11561"/>
                  <a:pt x="12291" y="10615"/>
                  <a:pt x="10800" y="10615"/>
                </a:cubicBezTo>
                <a:close/>
                <a:moveTo>
                  <a:pt x="10800" y="2911"/>
                </a:moveTo>
                <a:cubicBezTo>
                  <a:pt x="8542" y="2911"/>
                  <a:pt x="6712" y="4344"/>
                  <a:pt x="6712" y="6111"/>
                </a:cubicBezTo>
                <a:lnTo>
                  <a:pt x="6712" y="6111"/>
                </a:lnTo>
                <a:lnTo>
                  <a:pt x="6706" y="6111"/>
                </a:lnTo>
                <a:lnTo>
                  <a:pt x="6706" y="9188"/>
                </a:lnTo>
                <a:lnTo>
                  <a:pt x="14894" y="9188"/>
                </a:lnTo>
                <a:lnTo>
                  <a:pt x="14894" y="6111"/>
                </a:lnTo>
                <a:lnTo>
                  <a:pt x="14888" y="6111"/>
                </a:lnTo>
                <a:cubicBezTo>
                  <a:pt x="14888" y="6111"/>
                  <a:pt x="14888" y="6111"/>
                  <a:pt x="14888" y="6111"/>
                </a:cubicBezTo>
                <a:cubicBezTo>
                  <a:pt x="14888" y="4344"/>
                  <a:pt x="13058" y="2911"/>
                  <a:pt x="10800" y="2911"/>
                </a:cubicBezTo>
                <a:close/>
                <a:moveTo>
                  <a:pt x="10800" y="0"/>
                </a:moveTo>
                <a:cubicBezTo>
                  <a:pt x="14973" y="0"/>
                  <a:pt x="18355" y="2648"/>
                  <a:pt x="18355" y="5915"/>
                </a:cubicBezTo>
                <a:lnTo>
                  <a:pt x="18355" y="9188"/>
                </a:lnTo>
                <a:lnTo>
                  <a:pt x="18958" y="9188"/>
                </a:lnTo>
                <a:cubicBezTo>
                  <a:pt x="20417" y="9188"/>
                  <a:pt x="21600" y="10114"/>
                  <a:pt x="21600" y="11257"/>
                </a:cubicBezTo>
                <a:lnTo>
                  <a:pt x="21600" y="19531"/>
                </a:lnTo>
                <a:cubicBezTo>
                  <a:pt x="21600" y="20674"/>
                  <a:pt x="20417" y="21600"/>
                  <a:pt x="18958" y="21600"/>
                </a:cubicBezTo>
                <a:lnTo>
                  <a:pt x="2642" y="21600"/>
                </a:lnTo>
                <a:cubicBezTo>
                  <a:pt x="1183" y="21600"/>
                  <a:pt x="0" y="20674"/>
                  <a:pt x="0" y="19531"/>
                </a:cubicBezTo>
                <a:lnTo>
                  <a:pt x="0" y="11257"/>
                </a:lnTo>
                <a:cubicBezTo>
                  <a:pt x="0" y="10114"/>
                  <a:pt x="1183" y="9188"/>
                  <a:pt x="2642" y="9188"/>
                </a:cubicBezTo>
                <a:lnTo>
                  <a:pt x="3245" y="9188"/>
                </a:lnTo>
                <a:lnTo>
                  <a:pt x="3245" y="5915"/>
                </a:lnTo>
                <a:cubicBezTo>
                  <a:pt x="3245" y="2648"/>
                  <a:pt x="6627" y="0"/>
                  <a:pt x="10800" y="0"/>
                </a:cubicBezTo>
                <a:close/>
              </a:path>
            </a:pathLst>
          </a:custGeom>
          <a:solidFill>
            <a:srgbClr val="FFFFFF"/>
          </a:solidFill>
          <a:ln w="12700">
            <a:miter lim="400000"/>
            <a:tailEnd type="triangle"/>
          </a:ln>
        </p:spPr>
        <p:txBody>
          <a:bodyPr lIns="0" tIns="0" rIns="0" bIns="0" anchor="ctr"/>
          <a:lstStyle/>
          <a:p>
            <a:pPr lvl="0" algn="ctr">
              <a:defRPr>
                <a:solidFill>
                  <a:srgbClr val="FFFFFF"/>
                </a:solidFill>
                <a:uFillTx/>
              </a:defRPr>
            </a:pPr>
            <a:endParaRPr/>
          </a:p>
        </p:txBody>
      </p:sp>
      <p:grpSp>
        <p:nvGrpSpPr>
          <p:cNvPr id="1247" name="Group 1247"/>
          <p:cNvGrpSpPr/>
          <p:nvPr/>
        </p:nvGrpSpPr>
        <p:grpSpPr>
          <a:xfrm>
            <a:off x="7594964" y="1711763"/>
            <a:ext cx="838111" cy="390062"/>
            <a:chOff x="0" y="0"/>
            <a:chExt cx="838110" cy="390061"/>
          </a:xfrm>
        </p:grpSpPr>
        <p:sp>
          <p:nvSpPr>
            <p:cNvPr id="1245" name="Shape 1245"/>
            <p:cNvSpPr/>
            <p:nvPr/>
          </p:nvSpPr>
          <p:spPr>
            <a:xfrm>
              <a:off x="279605" y="0"/>
              <a:ext cx="329448" cy="219564"/>
            </a:xfrm>
            <a:custGeom>
              <a:avLst/>
              <a:gdLst/>
              <a:ahLst/>
              <a:cxnLst>
                <a:cxn ang="0">
                  <a:pos x="wd2" y="hd2"/>
                </a:cxn>
                <a:cxn ang="5400000">
                  <a:pos x="wd2" y="hd2"/>
                </a:cxn>
                <a:cxn ang="10800000">
                  <a:pos x="wd2" y="hd2"/>
                </a:cxn>
                <a:cxn ang="16200000">
                  <a:pos x="wd2" y="hd2"/>
                </a:cxn>
              </a:cxnLst>
              <a:rect l="0" t="0" r="r" b="b"/>
              <a:pathLst>
                <a:path w="21600" h="21600" extrusionOk="0">
                  <a:moveTo>
                    <a:pt x="3954" y="19356"/>
                  </a:moveTo>
                  <a:cubicBezTo>
                    <a:pt x="3764" y="19356"/>
                    <a:pt x="3611" y="19586"/>
                    <a:pt x="3611" y="19870"/>
                  </a:cubicBezTo>
                  <a:cubicBezTo>
                    <a:pt x="3611" y="20154"/>
                    <a:pt x="3764" y="20384"/>
                    <a:pt x="3954" y="20384"/>
                  </a:cubicBezTo>
                  <a:lnTo>
                    <a:pt x="6327" y="20384"/>
                  </a:lnTo>
                  <a:cubicBezTo>
                    <a:pt x="6516" y="20384"/>
                    <a:pt x="6670" y="20154"/>
                    <a:pt x="6670" y="19870"/>
                  </a:cubicBezTo>
                  <a:lnTo>
                    <a:pt x="6670" y="19870"/>
                  </a:lnTo>
                  <a:cubicBezTo>
                    <a:pt x="6670" y="19586"/>
                    <a:pt x="6516" y="19356"/>
                    <a:pt x="6327" y="19356"/>
                  </a:cubicBezTo>
                  <a:close/>
                  <a:moveTo>
                    <a:pt x="3954" y="17101"/>
                  </a:moveTo>
                  <a:cubicBezTo>
                    <a:pt x="3764" y="17101"/>
                    <a:pt x="3611" y="17331"/>
                    <a:pt x="3611" y="17615"/>
                  </a:cubicBezTo>
                  <a:cubicBezTo>
                    <a:pt x="3611" y="17899"/>
                    <a:pt x="3764" y="18129"/>
                    <a:pt x="3954" y="18129"/>
                  </a:cubicBezTo>
                  <a:lnTo>
                    <a:pt x="12463" y="18129"/>
                  </a:lnTo>
                  <a:cubicBezTo>
                    <a:pt x="12653" y="18129"/>
                    <a:pt x="12806" y="17899"/>
                    <a:pt x="12806" y="17615"/>
                  </a:cubicBezTo>
                  <a:lnTo>
                    <a:pt x="12806" y="17615"/>
                  </a:lnTo>
                  <a:cubicBezTo>
                    <a:pt x="12806" y="17331"/>
                    <a:pt x="12653" y="17101"/>
                    <a:pt x="12463" y="17101"/>
                  </a:cubicBezTo>
                  <a:close/>
                  <a:moveTo>
                    <a:pt x="3954" y="14846"/>
                  </a:moveTo>
                  <a:cubicBezTo>
                    <a:pt x="3764" y="14846"/>
                    <a:pt x="3611" y="15076"/>
                    <a:pt x="3611" y="15360"/>
                  </a:cubicBezTo>
                  <a:cubicBezTo>
                    <a:pt x="3611" y="15644"/>
                    <a:pt x="3764" y="15874"/>
                    <a:pt x="3954" y="15874"/>
                  </a:cubicBezTo>
                  <a:lnTo>
                    <a:pt x="12463" y="15874"/>
                  </a:lnTo>
                  <a:cubicBezTo>
                    <a:pt x="12653" y="15874"/>
                    <a:pt x="12806" y="15644"/>
                    <a:pt x="12806" y="15360"/>
                  </a:cubicBezTo>
                  <a:lnTo>
                    <a:pt x="12806" y="15360"/>
                  </a:lnTo>
                  <a:cubicBezTo>
                    <a:pt x="12806" y="15076"/>
                    <a:pt x="12653" y="14846"/>
                    <a:pt x="12463" y="14846"/>
                  </a:cubicBezTo>
                  <a:close/>
                  <a:moveTo>
                    <a:pt x="10848" y="0"/>
                  </a:moveTo>
                  <a:lnTo>
                    <a:pt x="20715" y="0"/>
                  </a:lnTo>
                  <a:cubicBezTo>
                    <a:pt x="21204" y="0"/>
                    <a:pt x="21600" y="595"/>
                    <a:pt x="21600" y="1328"/>
                  </a:cubicBezTo>
                  <a:lnTo>
                    <a:pt x="21600" y="6642"/>
                  </a:lnTo>
                  <a:cubicBezTo>
                    <a:pt x="21600" y="7376"/>
                    <a:pt x="21204" y="7971"/>
                    <a:pt x="20715" y="7971"/>
                  </a:cubicBezTo>
                  <a:lnTo>
                    <a:pt x="15716" y="7971"/>
                  </a:lnTo>
                  <a:cubicBezTo>
                    <a:pt x="15333" y="10831"/>
                    <a:pt x="10265" y="11563"/>
                    <a:pt x="10201" y="13629"/>
                  </a:cubicBezTo>
                  <a:lnTo>
                    <a:pt x="15532" y="13629"/>
                  </a:lnTo>
                  <a:cubicBezTo>
                    <a:pt x="16021" y="13629"/>
                    <a:pt x="16417" y="14224"/>
                    <a:pt x="16417" y="14958"/>
                  </a:cubicBezTo>
                  <a:lnTo>
                    <a:pt x="16417" y="20272"/>
                  </a:lnTo>
                  <a:cubicBezTo>
                    <a:pt x="16417" y="21005"/>
                    <a:pt x="16021" y="21600"/>
                    <a:pt x="15532" y="21600"/>
                  </a:cubicBezTo>
                  <a:lnTo>
                    <a:pt x="885" y="21600"/>
                  </a:lnTo>
                  <a:cubicBezTo>
                    <a:pt x="396" y="21600"/>
                    <a:pt x="0" y="21005"/>
                    <a:pt x="0" y="20272"/>
                  </a:cubicBezTo>
                  <a:lnTo>
                    <a:pt x="0" y="14958"/>
                  </a:lnTo>
                  <a:cubicBezTo>
                    <a:pt x="0" y="14224"/>
                    <a:pt x="396" y="13629"/>
                    <a:pt x="885" y="13629"/>
                  </a:cubicBezTo>
                  <a:lnTo>
                    <a:pt x="7693" y="13629"/>
                  </a:lnTo>
                  <a:cubicBezTo>
                    <a:pt x="7828" y="10255"/>
                    <a:pt x="12581" y="10035"/>
                    <a:pt x="13182" y="7971"/>
                  </a:cubicBezTo>
                  <a:lnTo>
                    <a:pt x="10848" y="7971"/>
                  </a:lnTo>
                  <a:cubicBezTo>
                    <a:pt x="10359" y="7971"/>
                    <a:pt x="9962" y="7376"/>
                    <a:pt x="9962" y="6642"/>
                  </a:cubicBezTo>
                  <a:lnTo>
                    <a:pt x="9962" y="1328"/>
                  </a:lnTo>
                  <a:cubicBezTo>
                    <a:pt x="9962" y="595"/>
                    <a:pt x="10359" y="0"/>
                    <a:pt x="10848" y="0"/>
                  </a:cubicBezTo>
                  <a:close/>
                </a:path>
              </a:pathLst>
            </a:custGeom>
            <a:solidFill>
              <a:srgbClr val="FFFFFF"/>
            </a:solidFill>
            <a:ln w="12700" cap="flat">
              <a:noFill/>
              <a:miter lim="400000"/>
              <a:tailEnd type="triangle" w="med" len="med"/>
            </a:ln>
            <a:effectLst/>
          </p:spPr>
          <p:txBody>
            <a:bodyPr wrap="square" lIns="0" tIns="0" rIns="0" bIns="0" numCol="1" anchor="ctr">
              <a:noAutofit/>
            </a:bodyPr>
            <a:lstStyle/>
            <a:p>
              <a:pPr lvl="0" algn="ctr">
                <a:defRPr>
                  <a:solidFill>
                    <a:srgbClr val="FFFFFF"/>
                  </a:solidFill>
                  <a:uFillTx/>
                </a:defRPr>
              </a:pPr>
              <a:endParaRPr/>
            </a:p>
          </p:txBody>
        </p:sp>
        <p:sp>
          <p:nvSpPr>
            <p:cNvPr id="1246" name="Shape 1246"/>
            <p:cNvSpPr/>
            <p:nvPr/>
          </p:nvSpPr>
          <p:spPr>
            <a:xfrm>
              <a:off x="-1" y="163076"/>
              <a:ext cx="838112" cy="22698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gn="ctr">
                <a:defRPr sz="1000" b="1">
                  <a:solidFill>
                    <a:srgbClr val="FFFFFF"/>
                  </a:solidFill>
                  <a:uFillTx/>
                </a:defRPr>
              </a:lvl1pPr>
            </a:lstStyle>
            <a:p>
              <a:pPr lvl="0">
                <a:defRPr sz="1800" b="0">
                  <a:solidFill>
                    <a:srgbClr val="000000"/>
                  </a:solidFill>
                </a:defRPr>
              </a:pPr>
              <a:r>
                <a:rPr sz="1000" b="1">
                  <a:solidFill>
                    <a:srgbClr val="FFFFFF"/>
                  </a:solidFill>
                </a:rPr>
                <a:t>Actual State</a:t>
              </a:r>
            </a:p>
          </p:txBody>
        </p:sp>
      </p:grpSp>
      <p:sp>
        <p:nvSpPr>
          <p:cNvPr id="1248" name="Shape 1248"/>
          <p:cNvSpPr/>
          <p:nvPr/>
        </p:nvSpPr>
        <p:spPr>
          <a:xfrm flipH="1" flipV="1">
            <a:off x="6213580" y="1658237"/>
            <a:ext cx="461942" cy="423843"/>
          </a:xfrm>
          <a:prstGeom prst="line">
            <a:avLst/>
          </a:prstGeom>
          <a:ln w="19050">
            <a:solidFill>
              <a:srgbClr val="535353"/>
            </a:solidFill>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1249" name="Shape 1249"/>
          <p:cNvSpPr/>
          <p:nvPr/>
        </p:nvSpPr>
        <p:spPr>
          <a:xfrm flipH="1" flipV="1">
            <a:off x="6014441" y="1663707"/>
            <a:ext cx="461942" cy="423843"/>
          </a:xfrm>
          <a:prstGeom prst="line">
            <a:avLst/>
          </a:prstGeom>
          <a:ln w="19050">
            <a:solidFill>
              <a:srgbClr val="535353"/>
            </a:solidFill>
            <a:head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1250" name="Shape 1250"/>
          <p:cNvSpPr/>
          <p:nvPr/>
        </p:nvSpPr>
        <p:spPr>
          <a:xfrm flipH="1" flipV="1">
            <a:off x="5782686" y="1677429"/>
            <a:ext cx="461942" cy="423843"/>
          </a:xfrm>
          <a:prstGeom prst="line">
            <a:avLst/>
          </a:prstGeom>
          <a:ln w="19050">
            <a:solidFill>
              <a:srgbClr val="535353"/>
            </a:solidFill>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1251" name="Shape 1251"/>
          <p:cNvSpPr/>
          <p:nvPr/>
        </p:nvSpPr>
        <p:spPr>
          <a:xfrm rot="18900000">
            <a:off x="1952842" y="3792929"/>
            <a:ext cx="190952" cy="190952"/>
          </a:xfrm>
          <a:custGeom>
            <a:avLst/>
            <a:gdLst/>
            <a:ahLst/>
            <a:cxnLst>
              <a:cxn ang="0">
                <a:pos x="wd2" y="hd2"/>
              </a:cxn>
              <a:cxn ang="5400000">
                <a:pos x="wd2" y="hd2"/>
              </a:cxn>
              <a:cxn ang="10800000">
                <a:pos x="wd2" y="hd2"/>
              </a:cxn>
              <a:cxn ang="16200000">
                <a:pos x="wd2" y="hd2"/>
              </a:cxn>
            </a:cxnLst>
            <a:rect l="0" t="0" r="r" b="b"/>
            <a:pathLst>
              <a:path w="21600" h="21600" extrusionOk="0">
                <a:moveTo>
                  <a:pt x="0" y="12945"/>
                </a:moveTo>
                <a:cubicBezTo>
                  <a:pt x="0" y="8165"/>
                  <a:pt x="3875" y="4290"/>
                  <a:pt x="8655" y="4290"/>
                </a:cubicBezTo>
                <a:cubicBezTo>
                  <a:pt x="12970" y="4290"/>
                  <a:pt x="17285" y="2860"/>
                  <a:pt x="21600" y="0"/>
                </a:cubicBezTo>
                <a:cubicBezTo>
                  <a:pt x="18740" y="4315"/>
                  <a:pt x="17310" y="8630"/>
                  <a:pt x="17310" y="12945"/>
                </a:cubicBezTo>
                <a:cubicBezTo>
                  <a:pt x="17310" y="17725"/>
                  <a:pt x="13435" y="21600"/>
                  <a:pt x="8655" y="21600"/>
                </a:cubicBezTo>
                <a:cubicBezTo>
                  <a:pt x="3875" y="21600"/>
                  <a:pt x="0" y="17725"/>
                  <a:pt x="0" y="12945"/>
                </a:cubicBezTo>
                <a:close/>
              </a:path>
            </a:pathLst>
          </a:custGeom>
          <a:solidFill>
            <a:srgbClr val="FFFFFF"/>
          </a:solidFill>
          <a:ln w="12700">
            <a:miter lim="400000"/>
            <a:tailEnd type="triangle"/>
          </a:ln>
        </p:spPr>
        <p:txBody>
          <a:bodyPr lIns="0" tIns="0" rIns="0" bIns="0" anchor="ctr"/>
          <a:lstStyle/>
          <a:p>
            <a:pPr lvl="0" algn="ctr">
              <a:defRPr>
                <a:solidFill>
                  <a:srgbClr val="FFFFFF"/>
                </a:solidFill>
                <a:uFillTx/>
              </a:defRPr>
            </a:pPr>
            <a:endParaRPr/>
          </a:p>
        </p:txBody>
      </p:sp>
      <p:sp>
        <p:nvSpPr>
          <p:cNvPr id="1252" name="Shape 1252"/>
          <p:cNvSpPr/>
          <p:nvPr/>
        </p:nvSpPr>
        <p:spPr>
          <a:xfrm rot="5400000">
            <a:off x="1856693" y="3388854"/>
            <a:ext cx="382604" cy="978671"/>
          </a:xfrm>
          <a:custGeom>
            <a:avLst/>
            <a:gdLst/>
            <a:ahLst/>
            <a:cxnLst>
              <a:cxn ang="0">
                <a:pos x="wd2" y="hd2"/>
              </a:cxn>
              <a:cxn ang="5400000">
                <a:pos x="wd2" y="hd2"/>
              </a:cxn>
              <a:cxn ang="10800000">
                <a:pos x="wd2" y="hd2"/>
              </a:cxn>
              <a:cxn ang="16200000">
                <a:pos x="wd2" y="hd2"/>
              </a:cxn>
            </a:cxnLst>
            <a:rect l="0" t="0" r="r" b="b"/>
            <a:pathLst>
              <a:path w="21600" h="21600" extrusionOk="0">
                <a:moveTo>
                  <a:pt x="1380" y="2320"/>
                </a:moveTo>
                <a:lnTo>
                  <a:pt x="20220" y="2320"/>
                </a:lnTo>
                <a:lnTo>
                  <a:pt x="20220" y="717"/>
                </a:lnTo>
                <a:lnTo>
                  <a:pt x="1380" y="717"/>
                </a:lnTo>
                <a:close/>
                <a:moveTo>
                  <a:pt x="1380" y="4641"/>
                </a:moveTo>
                <a:lnTo>
                  <a:pt x="20220" y="4641"/>
                </a:lnTo>
                <a:lnTo>
                  <a:pt x="20220" y="3037"/>
                </a:lnTo>
                <a:lnTo>
                  <a:pt x="1380" y="3037"/>
                </a:lnTo>
                <a:close/>
                <a:moveTo>
                  <a:pt x="1380" y="6961"/>
                </a:moveTo>
                <a:lnTo>
                  <a:pt x="20220" y="6961"/>
                </a:lnTo>
                <a:lnTo>
                  <a:pt x="20220" y="5358"/>
                </a:lnTo>
                <a:lnTo>
                  <a:pt x="1380" y="5358"/>
                </a:lnTo>
                <a:close/>
                <a:moveTo>
                  <a:pt x="1380" y="9281"/>
                </a:moveTo>
                <a:lnTo>
                  <a:pt x="20220" y="9281"/>
                </a:lnTo>
                <a:lnTo>
                  <a:pt x="20220" y="7678"/>
                </a:lnTo>
                <a:lnTo>
                  <a:pt x="1380" y="7678"/>
                </a:lnTo>
                <a:close/>
                <a:moveTo>
                  <a:pt x="1380" y="11602"/>
                </a:moveTo>
                <a:lnTo>
                  <a:pt x="20220" y="11602"/>
                </a:lnTo>
                <a:lnTo>
                  <a:pt x="20220" y="9998"/>
                </a:lnTo>
                <a:lnTo>
                  <a:pt x="1380" y="9998"/>
                </a:lnTo>
                <a:close/>
                <a:moveTo>
                  <a:pt x="1380" y="13922"/>
                </a:moveTo>
                <a:lnTo>
                  <a:pt x="20220" y="13922"/>
                </a:lnTo>
                <a:lnTo>
                  <a:pt x="20220" y="12319"/>
                </a:lnTo>
                <a:lnTo>
                  <a:pt x="1380" y="12319"/>
                </a:lnTo>
                <a:close/>
                <a:moveTo>
                  <a:pt x="1380" y="16242"/>
                </a:moveTo>
                <a:lnTo>
                  <a:pt x="20220" y="16242"/>
                </a:lnTo>
                <a:lnTo>
                  <a:pt x="20220" y="14639"/>
                </a:lnTo>
                <a:lnTo>
                  <a:pt x="1380" y="14639"/>
                </a:lnTo>
                <a:close/>
                <a:moveTo>
                  <a:pt x="1380" y="18562"/>
                </a:moveTo>
                <a:lnTo>
                  <a:pt x="20220" y="18562"/>
                </a:lnTo>
                <a:lnTo>
                  <a:pt x="20220" y="16959"/>
                </a:lnTo>
                <a:lnTo>
                  <a:pt x="1380" y="16959"/>
                </a:lnTo>
                <a:close/>
                <a:moveTo>
                  <a:pt x="1380" y="20883"/>
                </a:moveTo>
                <a:lnTo>
                  <a:pt x="20220" y="20883"/>
                </a:lnTo>
                <a:lnTo>
                  <a:pt x="20220" y="19280"/>
                </a:lnTo>
                <a:lnTo>
                  <a:pt x="1380" y="19280"/>
                </a:lnTo>
                <a:close/>
                <a:moveTo>
                  <a:pt x="0" y="21600"/>
                </a:moveTo>
                <a:lnTo>
                  <a:pt x="0" y="0"/>
                </a:lnTo>
                <a:lnTo>
                  <a:pt x="21600" y="0"/>
                </a:lnTo>
                <a:lnTo>
                  <a:pt x="21600" y="21600"/>
                </a:lnTo>
                <a:lnTo>
                  <a:pt x="20565" y="21600"/>
                </a:lnTo>
                <a:lnTo>
                  <a:pt x="20565" y="21600"/>
                </a:lnTo>
                <a:lnTo>
                  <a:pt x="345" y="21600"/>
                </a:lnTo>
                <a:lnTo>
                  <a:pt x="345" y="21600"/>
                </a:lnTo>
                <a:close/>
              </a:path>
            </a:pathLst>
          </a:custGeom>
          <a:solidFill>
            <a:srgbClr val="000000">
              <a:alpha val="40000"/>
            </a:srgbClr>
          </a:solidFill>
          <a:ln w="12700">
            <a:miter lim="400000"/>
            <a:tailEnd type="triangle"/>
          </a:ln>
        </p:spPr>
        <p:txBody>
          <a:bodyPr lIns="0" tIns="0" rIns="0" bIns="0" anchor="ctr"/>
          <a:lstStyle/>
          <a:p>
            <a:pPr lvl="0" algn="ctr">
              <a:defRPr>
                <a:solidFill>
                  <a:srgbClr val="FFFFFF"/>
                </a:solidFill>
                <a:uFillTx/>
              </a:defRPr>
            </a:pPr>
            <a:endParaRPr/>
          </a:p>
        </p:txBody>
      </p:sp>
      <p:grpSp>
        <p:nvGrpSpPr>
          <p:cNvPr id="1256" name="Group 1256"/>
          <p:cNvGrpSpPr/>
          <p:nvPr/>
        </p:nvGrpSpPr>
        <p:grpSpPr>
          <a:xfrm>
            <a:off x="3391975" y="3686888"/>
            <a:ext cx="1000039" cy="382604"/>
            <a:chOff x="0" y="0"/>
            <a:chExt cx="1000037" cy="382603"/>
          </a:xfrm>
        </p:grpSpPr>
        <p:sp>
          <p:nvSpPr>
            <p:cNvPr id="1253" name="Shape 1253"/>
            <p:cNvSpPr/>
            <p:nvPr/>
          </p:nvSpPr>
          <p:spPr>
            <a:xfrm rot="18900000">
              <a:off x="394182" y="106041"/>
              <a:ext cx="190952" cy="190952"/>
            </a:xfrm>
            <a:custGeom>
              <a:avLst/>
              <a:gdLst/>
              <a:ahLst/>
              <a:cxnLst>
                <a:cxn ang="0">
                  <a:pos x="wd2" y="hd2"/>
                </a:cxn>
                <a:cxn ang="5400000">
                  <a:pos x="wd2" y="hd2"/>
                </a:cxn>
                <a:cxn ang="10800000">
                  <a:pos x="wd2" y="hd2"/>
                </a:cxn>
                <a:cxn ang="16200000">
                  <a:pos x="wd2" y="hd2"/>
                </a:cxn>
              </a:cxnLst>
              <a:rect l="0" t="0" r="r" b="b"/>
              <a:pathLst>
                <a:path w="21600" h="21600" extrusionOk="0">
                  <a:moveTo>
                    <a:pt x="0" y="12945"/>
                  </a:moveTo>
                  <a:cubicBezTo>
                    <a:pt x="0" y="8165"/>
                    <a:pt x="3875" y="4290"/>
                    <a:pt x="8655" y="4290"/>
                  </a:cubicBezTo>
                  <a:cubicBezTo>
                    <a:pt x="12970" y="4290"/>
                    <a:pt x="17285" y="2860"/>
                    <a:pt x="21600" y="0"/>
                  </a:cubicBezTo>
                  <a:cubicBezTo>
                    <a:pt x="18740" y="4315"/>
                    <a:pt x="17310" y="8630"/>
                    <a:pt x="17310" y="12945"/>
                  </a:cubicBezTo>
                  <a:cubicBezTo>
                    <a:pt x="17310" y="17725"/>
                    <a:pt x="13435" y="21600"/>
                    <a:pt x="8655" y="21600"/>
                  </a:cubicBezTo>
                  <a:cubicBezTo>
                    <a:pt x="3875" y="21600"/>
                    <a:pt x="0" y="17725"/>
                    <a:pt x="0" y="12945"/>
                  </a:cubicBezTo>
                  <a:close/>
                </a:path>
              </a:pathLst>
            </a:custGeom>
            <a:solidFill>
              <a:srgbClr val="FFFFFF"/>
            </a:solidFill>
            <a:ln w="12700" cap="flat">
              <a:noFill/>
              <a:miter lim="400000"/>
              <a:tailEnd type="triangle" w="med" len="med"/>
            </a:ln>
            <a:effectLst/>
          </p:spPr>
          <p:txBody>
            <a:bodyPr wrap="square" lIns="0" tIns="0" rIns="0" bIns="0" numCol="1" anchor="ctr">
              <a:noAutofit/>
            </a:bodyPr>
            <a:lstStyle/>
            <a:p>
              <a:pPr lvl="0" algn="ctr">
                <a:defRPr>
                  <a:solidFill>
                    <a:srgbClr val="FFFFFF"/>
                  </a:solidFill>
                  <a:uFillTx/>
                </a:defRPr>
              </a:pPr>
              <a:endParaRPr/>
            </a:p>
          </p:txBody>
        </p:sp>
        <p:sp>
          <p:nvSpPr>
            <p:cNvPr id="1254" name="Shape 1254"/>
            <p:cNvSpPr/>
            <p:nvPr/>
          </p:nvSpPr>
          <p:spPr>
            <a:xfrm rot="5400000">
              <a:off x="298034" y="-298034"/>
              <a:ext cx="382604" cy="978671"/>
            </a:xfrm>
            <a:custGeom>
              <a:avLst/>
              <a:gdLst/>
              <a:ahLst/>
              <a:cxnLst>
                <a:cxn ang="0">
                  <a:pos x="wd2" y="hd2"/>
                </a:cxn>
                <a:cxn ang="5400000">
                  <a:pos x="wd2" y="hd2"/>
                </a:cxn>
                <a:cxn ang="10800000">
                  <a:pos x="wd2" y="hd2"/>
                </a:cxn>
                <a:cxn ang="16200000">
                  <a:pos x="wd2" y="hd2"/>
                </a:cxn>
              </a:cxnLst>
              <a:rect l="0" t="0" r="r" b="b"/>
              <a:pathLst>
                <a:path w="21600" h="21600" extrusionOk="0">
                  <a:moveTo>
                    <a:pt x="1380" y="2320"/>
                  </a:moveTo>
                  <a:lnTo>
                    <a:pt x="20220" y="2320"/>
                  </a:lnTo>
                  <a:lnTo>
                    <a:pt x="20220" y="717"/>
                  </a:lnTo>
                  <a:lnTo>
                    <a:pt x="1380" y="717"/>
                  </a:lnTo>
                  <a:close/>
                  <a:moveTo>
                    <a:pt x="1380" y="4641"/>
                  </a:moveTo>
                  <a:lnTo>
                    <a:pt x="20220" y="4641"/>
                  </a:lnTo>
                  <a:lnTo>
                    <a:pt x="20220" y="3037"/>
                  </a:lnTo>
                  <a:lnTo>
                    <a:pt x="1380" y="3037"/>
                  </a:lnTo>
                  <a:close/>
                  <a:moveTo>
                    <a:pt x="1380" y="6961"/>
                  </a:moveTo>
                  <a:lnTo>
                    <a:pt x="20220" y="6961"/>
                  </a:lnTo>
                  <a:lnTo>
                    <a:pt x="20220" y="5358"/>
                  </a:lnTo>
                  <a:lnTo>
                    <a:pt x="1380" y="5358"/>
                  </a:lnTo>
                  <a:close/>
                  <a:moveTo>
                    <a:pt x="1380" y="9281"/>
                  </a:moveTo>
                  <a:lnTo>
                    <a:pt x="20220" y="9281"/>
                  </a:lnTo>
                  <a:lnTo>
                    <a:pt x="20220" y="7678"/>
                  </a:lnTo>
                  <a:lnTo>
                    <a:pt x="1380" y="7678"/>
                  </a:lnTo>
                  <a:close/>
                  <a:moveTo>
                    <a:pt x="1380" y="11602"/>
                  </a:moveTo>
                  <a:lnTo>
                    <a:pt x="20220" y="11602"/>
                  </a:lnTo>
                  <a:lnTo>
                    <a:pt x="20220" y="9998"/>
                  </a:lnTo>
                  <a:lnTo>
                    <a:pt x="1380" y="9998"/>
                  </a:lnTo>
                  <a:close/>
                  <a:moveTo>
                    <a:pt x="1380" y="13922"/>
                  </a:moveTo>
                  <a:lnTo>
                    <a:pt x="20220" y="13922"/>
                  </a:lnTo>
                  <a:lnTo>
                    <a:pt x="20220" y="12319"/>
                  </a:lnTo>
                  <a:lnTo>
                    <a:pt x="1380" y="12319"/>
                  </a:lnTo>
                  <a:close/>
                  <a:moveTo>
                    <a:pt x="1380" y="16242"/>
                  </a:moveTo>
                  <a:lnTo>
                    <a:pt x="20220" y="16242"/>
                  </a:lnTo>
                  <a:lnTo>
                    <a:pt x="20220" y="14639"/>
                  </a:lnTo>
                  <a:lnTo>
                    <a:pt x="1380" y="14639"/>
                  </a:lnTo>
                  <a:close/>
                  <a:moveTo>
                    <a:pt x="1380" y="18562"/>
                  </a:moveTo>
                  <a:lnTo>
                    <a:pt x="20220" y="18562"/>
                  </a:lnTo>
                  <a:lnTo>
                    <a:pt x="20220" y="16959"/>
                  </a:lnTo>
                  <a:lnTo>
                    <a:pt x="1380" y="16959"/>
                  </a:lnTo>
                  <a:close/>
                  <a:moveTo>
                    <a:pt x="1380" y="20883"/>
                  </a:moveTo>
                  <a:lnTo>
                    <a:pt x="20220" y="20883"/>
                  </a:lnTo>
                  <a:lnTo>
                    <a:pt x="20220" y="19280"/>
                  </a:lnTo>
                  <a:lnTo>
                    <a:pt x="1380" y="19280"/>
                  </a:lnTo>
                  <a:close/>
                  <a:moveTo>
                    <a:pt x="0" y="21600"/>
                  </a:moveTo>
                  <a:lnTo>
                    <a:pt x="0" y="0"/>
                  </a:lnTo>
                  <a:lnTo>
                    <a:pt x="21600" y="0"/>
                  </a:lnTo>
                  <a:lnTo>
                    <a:pt x="21600" y="21600"/>
                  </a:lnTo>
                  <a:lnTo>
                    <a:pt x="20565" y="21600"/>
                  </a:lnTo>
                  <a:lnTo>
                    <a:pt x="20565" y="21600"/>
                  </a:lnTo>
                  <a:lnTo>
                    <a:pt x="345" y="21600"/>
                  </a:lnTo>
                  <a:lnTo>
                    <a:pt x="345" y="21600"/>
                  </a:lnTo>
                  <a:close/>
                </a:path>
              </a:pathLst>
            </a:custGeom>
            <a:solidFill>
              <a:srgbClr val="000000">
                <a:alpha val="40000"/>
              </a:srgbClr>
            </a:solidFill>
            <a:ln w="12700" cap="flat">
              <a:noFill/>
              <a:miter lim="400000"/>
              <a:tailEnd type="triangle" w="med" len="med"/>
            </a:ln>
            <a:effectLst/>
          </p:spPr>
          <p:txBody>
            <a:bodyPr wrap="square" lIns="0" tIns="0" rIns="0" bIns="0" numCol="1" anchor="ctr">
              <a:noAutofit/>
            </a:bodyPr>
            <a:lstStyle/>
            <a:p>
              <a:pPr lvl="0" algn="ctr">
                <a:defRPr>
                  <a:solidFill>
                    <a:srgbClr val="FFFFFF"/>
                  </a:solidFill>
                  <a:uFillTx/>
                </a:defRPr>
              </a:pPr>
              <a:endParaRPr/>
            </a:p>
          </p:txBody>
        </p:sp>
        <p:sp>
          <p:nvSpPr>
            <p:cNvPr id="1255" name="Shape 1255"/>
            <p:cNvSpPr/>
            <p:nvPr/>
          </p:nvSpPr>
          <p:spPr>
            <a:xfrm>
              <a:off x="822590" y="70982"/>
              <a:ext cx="177449" cy="226653"/>
            </a:xfrm>
            <a:custGeom>
              <a:avLst/>
              <a:gdLst/>
              <a:ahLst/>
              <a:cxnLst>
                <a:cxn ang="0">
                  <a:pos x="wd2" y="hd2"/>
                </a:cxn>
                <a:cxn ang="5400000">
                  <a:pos x="wd2" y="hd2"/>
                </a:cxn>
                <a:cxn ang="10800000">
                  <a:pos x="wd2" y="hd2"/>
                </a:cxn>
                <a:cxn ang="16200000">
                  <a:pos x="wd2" y="hd2"/>
                </a:cxn>
              </a:cxnLst>
              <a:rect l="0" t="0" r="r" b="b"/>
              <a:pathLst>
                <a:path w="21600" h="21600" extrusionOk="0">
                  <a:moveTo>
                    <a:pt x="10800" y="10615"/>
                  </a:moveTo>
                  <a:cubicBezTo>
                    <a:pt x="9309" y="10615"/>
                    <a:pt x="8100" y="11561"/>
                    <a:pt x="8100" y="12728"/>
                  </a:cubicBezTo>
                  <a:cubicBezTo>
                    <a:pt x="8100" y="13666"/>
                    <a:pt x="8879" y="14461"/>
                    <a:pt x="9969" y="14711"/>
                  </a:cubicBezTo>
                  <a:lnTo>
                    <a:pt x="9969" y="18845"/>
                  </a:lnTo>
                  <a:cubicBezTo>
                    <a:pt x="9969" y="19205"/>
                    <a:pt x="10341" y="19496"/>
                    <a:pt x="10800" y="19496"/>
                  </a:cubicBezTo>
                  <a:cubicBezTo>
                    <a:pt x="11259" y="19496"/>
                    <a:pt x="11631" y="19205"/>
                    <a:pt x="11631" y="18845"/>
                  </a:cubicBezTo>
                  <a:lnTo>
                    <a:pt x="11631" y="14711"/>
                  </a:lnTo>
                  <a:cubicBezTo>
                    <a:pt x="12721" y="14461"/>
                    <a:pt x="13500" y="13666"/>
                    <a:pt x="13500" y="12728"/>
                  </a:cubicBezTo>
                  <a:cubicBezTo>
                    <a:pt x="13500" y="11561"/>
                    <a:pt x="12291" y="10615"/>
                    <a:pt x="10800" y="10615"/>
                  </a:cubicBezTo>
                  <a:close/>
                  <a:moveTo>
                    <a:pt x="10800" y="2911"/>
                  </a:moveTo>
                  <a:cubicBezTo>
                    <a:pt x="8542" y="2911"/>
                    <a:pt x="6712" y="4344"/>
                    <a:pt x="6712" y="6111"/>
                  </a:cubicBezTo>
                  <a:lnTo>
                    <a:pt x="6712" y="6111"/>
                  </a:lnTo>
                  <a:lnTo>
                    <a:pt x="6706" y="6111"/>
                  </a:lnTo>
                  <a:lnTo>
                    <a:pt x="6706" y="9188"/>
                  </a:lnTo>
                  <a:lnTo>
                    <a:pt x="14894" y="9188"/>
                  </a:lnTo>
                  <a:lnTo>
                    <a:pt x="14894" y="6111"/>
                  </a:lnTo>
                  <a:lnTo>
                    <a:pt x="14888" y="6111"/>
                  </a:lnTo>
                  <a:cubicBezTo>
                    <a:pt x="14888" y="6111"/>
                    <a:pt x="14888" y="6111"/>
                    <a:pt x="14888" y="6111"/>
                  </a:cubicBezTo>
                  <a:cubicBezTo>
                    <a:pt x="14888" y="4344"/>
                    <a:pt x="13058" y="2911"/>
                    <a:pt x="10800" y="2911"/>
                  </a:cubicBezTo>
                  <a:close/>
                  <a:moveTo>
                    <a:pt x="10800" y="0"/>
                  </a:moveTo>
                  <a:cubicBezTo>
                    <a:pt x="14973" y="0"/>
                    <a:pt x="18355" y="2648"/>
                    <a:pt x="18355" y="5915"/>
                  </a:cubicBezTo>
                  <a:lnTo>
                    <a:pt x="18355" y="9188"/>
                  </a:lnTo>
                  <a:lnTo>
                    <a:pt x="18958" y="9188"/>
                  </a:lnTo>
                  <a:cubicBezTo>
                    <a:pt x="20417" y="9188"/>
                    <a:pt x="21600" y="10114"/>
                    <a:pt x="21600" y="11257"/>
                  </a:cubicBezTo>
                  <a:lnTo>
                    <a:pt x="21600" y="19531"/>
                  </a:lnTo>
                  <a:cubicBezTo>
                    <a:pt x="21600" y="20674"/>
                    <a:pt x="20417" y="21600"/>
                    <a:pt x="18958" y="21600"/>
                  </a:cubicBezTo>
                  <a:lnTo>
                    <a:pt x="2642" y="21600"/>
                  </a:lnTo>
                  <a:cubicBezTo>
                    <a:pt x="1183" y="21600"/>
                    <a:pt x="0" y="20674"/>
                    <a:pt x="0" y="19531"/>
                  </a:cubicBezTo>
                  <a:lnTo>
                    <a:pt x="0" y="11257"/>
                  </a:lnTo>
                  <a:cubicBezTo>
                    <a:pt x="0" y="10114"/>
                    <a:pt x="1183" y="9188"/>
                    <a:pt x="2642" y="9188"/>
                  </a:cubicBezTo>
                  <a:lnTo>
                    <a:pt x="3245" y="9188"/>
                  </a:lnTo>
                  <a:lnTo>
                    <a:pt x="3245" y="5915"/>
                  </a:lnTo>
                  <a:cubicBezTo>
                    <a:pt x="3245" y="2648"/>
                    <a:pt x="6627" y="0"/>
                    <a:pt x="10800" y="0"/>
                  </a:cubicBezTo>
                  <a:close/>
                </a:path>
              </a:pathLst>
            </a:custGeom>
            <a:solidFill>
              <a:srgbClr val="FFFFFF"/>
            </a:solidFill>
            <a:ln w="12700" cap="flat">
              <a:noFill/>
              <a:miter lim="400000"/>
              <a:tailEnd type="triangle" w="med" len="med"/>
            </a:ln>
            <a:effectLst/>
          </p:spPr>
          <p:txBody>
            <a:bodyPr wrap="square" lIns="0" tIns="0" rIns="0" bIns="0" numCol="1" anchor="ctr">
              <a:noAutofit/>
            </a:bodyPr>
            <a:lstStyle/>
            <a:p>
              <a:pPr lvl="0" algn="ctr">
                <a:defRPr>
                  <a:solidFill>
                    <a:srgbClr val="FFFFFF"/>
                  </a:solidFill>
                  <a:uFillTx/>
                </a:defRPr>
              </a:pPr>
              <a:endParaRPr/>
            </a:p>
          </p:txBody>
        </p:sp>
      </p:grpSp>
      <p:sp>
        <p:nvSpPr>
          <p:cNvPr id="1257" name="Shape 1257"/>
          <p:cNvSpPr/>
          <p:nvPr/>
        </p:nvSpPr>
        <p:spPr>
          <a:xfrm>
            <a:off x="2381249" y="3757871"/>
            <a:ext cx="177449" cy="226652"/>
          </a:xfrm>
          <a:custGeom>
            <a:avLst/>
            <a:gdLst/>
            <a:ahLst/>
            <a:cxnLst>
              <a:cxn ang="0">
                <a:pos x="wd2" y="hd2"/>
              </a:cxn>
              <a:cxn ang="5400000">
                <a:pos x="wd2" y="hd2"/>
              </a:cxn>
              <a:cxn ang="10800000">
                <a:pos x="wd2" y="hd2"/>
              </a:cxn>
              <a:cxn ang="16200000">
                <a:pos x="wd2" y="hd2"/>
              </a:cxn>
            </a:cxnLst>
            <a:rect l="0" t="0" r="r" b="b"/>
            <a:pathLst>
              <a:path w="21600" h="21600" extrusionOk="0">
                <a:moveTo>
                  <a:pt x="10800" y="10615"/>
                </a:moveTo>
                <a:cubicBezTo>
                  <a:pt x="9309" y="10615"/>
                  <a:pt x="8100" y="11561"/>
                  <a:pt x="8100" y="12728"/>
                </a:cubicBezTo>
                <a:cubicBezTo>
                  <a:pt x="8100" y="13666"/>
                  <a:pt x="8879" y="14461"/>
                  <a:pt x="9969" y="14711"/>
                </a:cubicBezTo>
                <a:lnTo>
                  <a:pt x="9969" y="18845"/>
                </a:lnTo>
                <a:cubicBezTo>
                  <a:pt x="9969" y="19205"/>
                  <a:pt x="10341" y="19496"/>
                  <a:pt x="10800" y="19496"/>
                </a:cubicBezTo>
                <a:cubicBezTo>
                  <a:pt x="11259" y="19496"/>
                  <a:pt x="11631" y="19205"/>
                  <a:pt x="11631" y="18845"/>
                </a:cubicBezTo>
                <a:lnTo>
                  <a:pt x="11631" y="14711"/>
                </a:lnTo>
                <a:cubicBezTo>
                  <a:pt x="12721" y="14461"/>
                  <a:pt x="13500" y="13666"/>
                  <a:pt x="13500" y="12728"/>
                </a:cubicBezTo>
                <a:cubicBezTo>
                  <a:pt x="13500" y="11561"/>
                  <a:pt x="12291" y="10615"/>
                  <a:pt x="10800" y="10615"/>
                </a:cubicBezTo>
                <a:close/>
                <a:moveTo>
                  <a:pt x="10800" y="2911"/>
                </a:moveTo>
                <a:cubicBezTo>
                  <a:pt x="8542" y="2911"/>
                  <a:pt x="6712" y="4344"/>
                  <a:pt x="6712" y="6111"/>
                </a:cubicBezTo>
                <a:lnTo>
                  <a:pt x="6712" y="6111"/>
                </a:lnTo>
                <a:lnTo>
                  <a:pt x="6706" y="6111"/>
                </a:lnTo>
                <a:lnTo>
                  <a:pt x="6706" y="9188"/>
                </a:lnTo>
                <a:lnTo>
                  <a:pt x="14894" y="9188"/>
                </a:lnTo>
                <a:lnTo>
                  <a:pt x="14894" y="6111"/>
                </a:lnTo>
                <a:lnTo>
                  <a:pt x="14888" y="6111"/>
                </a:lnTo>
                <a:cubicBezTo>
                  <a:pt x="14888" y="6111"/>
                  <a:pt x="14888" y="6111"/>
                  <a:pt x="14888" y="6111"/>
                </a:cubicBezTo>
                <a:cubicBezTo>
                  <a:pt x="14888" y="4344"/>
                  <a:pt x="13058" y="2911"/>
                  <a:pt x="10800" y="2911"/>
                </a:cubicBezTo>
                <a:close/>
                <a:moveTo>
                  <a:pt x="10800" y="0"/>
                </a:moveTo>
                <a:cubicBezTo>
                  <a:pt x="14973" y="0"/>
                  <a:pt x="18355" y="2648"/>
                  <a:pt x="18355" y="5915"/>
                </a:cubicBezTo>
                <a:lnTo>
                  <a:pt x="18355" y="9188"/>
                </a:lnTo>
                <a:lnTo>
                  <a:pt x="18958" y="9188"/>
                </a:lnTo>
                <a:cubicBezTo>
                  <a:pt x="20417" y="9188"/>
                  <a:pt x="21600" y="10114"/>
                  <a:pt x="21600" y="11257"/>
                </a:cubicBezTo>
                <a:lnTo>
                  <a:pt x="21600" y="19531"/>
                </a:lnTo>
                <a:cubicBezTo>
                  <a:pt x="21600" y="20674"/>
                  <a:pt x="20417" y="21600"/>
                  <a:pt x="18958" y="21600"/>
                </a:cubicBezTo>
                <a:lnTo>
                  <a:pt x="2642" y="21600"/>
                </a:lnTo>
                <a:cubicBezTo>
                  <a:pt x="1183" y="21600"/>
                  <a:pt x="0" y="20674"/>
                  <a:pt x="0" y="19531"/>
                </a:cubicBezTo>
                <a:lnTo>
                  <a:pt x="0" y="11257"/>
                </a:lnTo>
                <a:cubicBezTo>
                  <a:pt x="0" y="10114"/>
                  <a:pt x="1183" y="9188"/>
                  <a:pt x="2642" y="9188"/>
                </a:cubicBezTo>
                <a:lnTo>
                  <a:pt x="3245" y="9188"/>
                </a:lnTo>
                <a:lnTo>
                  <a:pt x="3245" y="5915"/>
                </a:lnTo>
                <a:cubicBezTo>
                  <a:pt x="3245" y="2648"/>
                  <a:pt x="6627" y="0"/>
                  <a:pt x="10800" y="0"/>
                </a:cubicBezTo>
                <a:close/>
              </a:path>
            </a:pathLst>
          </a:custGeom>
          <a:solidFill>
            <a:srgbClr val="FFFFFF"/>
          </a:solidFill>
          <a:ln w="12700">
            <a:miter lim="400000"/>
            <a:tailEnd type="triangle"/>
          </a:ln>
        </p:spPr>
        <p:txBody>
          <a:bodyPr lIns="0" tIns="0" rIns="0" bIns="0" anchor="ctr"/>
          <a:lstStyle/>
          <a:p>
            <a:pPr lvl="0" algn="ctr">
              <a:defRPr>
                <a:solidFill>
                  <a:srgbClr val="FFFFFF"/>
                </a:solidFill>
                <a:uFillTx/>
              </a:defRPr>
            </a:pPr>
            <a:endParaRPr/>
          </a:p>
        </p:txBody>
      </p:sp>
      <p:sp>
        <p:nvSpPr>
          <p:cNvPr id="1258" name="Shape 1258"/>
          <p:cNvSpPr/>
          <p:nvPr/>
        </p:nvSpPr>
        <p:spPr>
          <a:xfrm flipH="1" flipV="1">
            <a:off x="5111624" y="2510808"/>
            <a:ext cx="827150" cy="827151"/>
          </a:xfrm>
          <a:prstGeom prst="line">
            <a:avLst/>
          </a:prstGeom>
          <a:ln w="19050">
            <a:solidFill>
              <a:srgbClr val="535353"/>
            </a:solidFill>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1259" name="Shape 1259"/>
          <p:cNvSpPr/>
          <p:nvPr/>
        </p:nvSpPr>
        <p:spPr>
          <a:xfrm flipH="1" flipV="1">
            <a:off x="4228056" y="4090599"/>
            <a:ext cx="265113" cy="265112"/>
          </a:xfrm>
          <a:prstGeom prst="line">
            <a:avLst/>
          </a:prstGeom>
          <a:ln w="38100">
            <a:solidFill>
              <a:srgbClr val="F27C3A"/>
            </a:solidFill>
            <a:round/>
            <a:tailEnd type="triangle"/>
          </a:ln>
          <a:effectLst>
            <a:outerShdw blurRad="38100" dist="20000" dir="5400000" rotWithShape="0">
              <a:srgbClr val="000000">
                <a:alpha val="38000"/>
              </a:srgbClr>
            </a:outerShdw>
          </a:effectLst>
        </p:spPr>
        <p:txBody>
          <a:bodyPr lIns="0" tIns="0" rIns="0" bIns="0"/>
          <a:lstStyle/>
          <a:p>
            <a:pPr lvl="0" defTabSz="457200">
              <a:defRPr sz="1200">
                <a:solidFill>
                  <a:srgbClr val="000000"/>
                </a:solidFill>
                <a:uFillTx/>
                <a:latin typeface="+mn-lt"/>
                <a:ea typeface="+mn-ea"/>
                <a:cs typeface="+mn-cs"/>
                <a:sym typeface="Helvetica"/>
              </a:defRPr>
            </a:pPr>
            <a:endParaRPr/>
          </a:p>
        </p:txBody>
      </p:sp>
      <p:pic>
        <p:nvPicPr>
          <p:cNvPr id="1260" name="droppedImage.png"/>
          <p:cNvPicPr/>
          <p:nvPr/>
        </p:nvPicPr>
        <p:blipFill>
          <a:blip r:embed="rId8">
            <a:extLst/>
          </a:blip>
          <a:srcRect l="3267" t="13725" r="13071" b="40958"/>
          <a:stretch>
            <a:fillRect/>
          </a:stretch>
        </p:blipFill>
        <p:spPr>
          <a:xfrm>
            <a:off x="7212652" y="3578138"/>
            <a:ext cx="984868" cy="533470"/>
          </a:xfrm>
          <a:prstGeom prst="rect">
            <a:avLst/>
          </a:prstGeom>
          <a:ln w="3175">
            <a:miter lim="400000"/>
          </a:ln>
          <a:effectLst>
            <a:outerShdw blurRad="127000" dist="76200" dir="2700000" rotWithShape="0">
              <a:srgbClr val="000000">
                <a:alpha val="75000"/>
              </a:srgbClr>
            </a:outerShdw>
          </a:effectLst>
        </p:spPr>
      </p:pic>
      <p:sp>
        <p:nvSpPr>
          <p:cNvPr id="1261" name="Shape 1261"/>
          <p:cNvSpPr/>
          <p:nvPr/>
        </p:nvSpPr>
        <p:spPr>
          <a:xfrm>
            <a:off x="7197839" y="4082570"/>
            <a:ext cx="1143966" cy="29464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200">
                <a:solidFill>
                  <a:srgbClr val="535353"/>
                </a:solidFill>
                <a:latin typeface="Avenir Next"/>
                <a:ea typeface="Avenir Next"/>
                <a:cs typeface="Avenir Next"/>
                <a:sym typeface="Avenir Next"/>
              </a:defRPr>
            </a:lvl1pPr>
          </a:lstStyle>
          <a:p>
            <a:pPr lvl="0">
              <a:defRPr sz="1800">
                <a:solidFill>
                  <a:srgbClr val="000000"/>
                </a:solidFill>
                <a:uFillTx/>
              </a:defRPr>
            </a:pPr>
            <a:r>
              <a:rPr sz="1200">
                <a:solidFill>
                  <a:srgbClr val="535353"/>
                </a:solidFill>
                <a:uFill>
                  <a:solidFill>
                    <a:srgbClr val="4D4D4D"/>
                  </a:solidFill>
                </a:uFill>
              </a:rPr>
              <a:t>Cloud Foundry</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259"/>
                                        </p:tgtEl>
                                        <p:attrNameLst>
                                          <p:attrName>style.visibility</p:attrName>
                                        </p:attrNameLst>
                                      </p:cBhvr>
                                      <p:to>
                                        <p:strVal val="visible"/>
                                      </p:to>
                                    </p:set>
                                  </p:childTnLst>
                                </p:cTn>
                              </p:par>
                            </p:childTnLst>
                          </p:cTn>
                        </p:par>
                        <p:par>
                          <p:cTn id="7" fill="hold">
                            <p:stCondLst>
                              <p:cond delay="0"/>
                            </p:stCondLst>
                            <p:childTnLst>
                              <p:par>
                                <p:cTn id="8" presetID="23" presetClass="exit" presetSubtype="32" fill="hold" grpId="2" nodeType="afterEffect">
                                  <p:stCondLst>
                                    <p:cond delay="0"/>
                                  </p:stCondLst>
                                  <p:iterate>
                                    <p:tmAbs val="0"/>
                                  </p:iterate>
                                  <p:childTnLst>
                                    <p:anim calcmode="lin" valueType="num">
                                      <p:cBhvr>
                                        <p:cTn id="9" dur="1000" fill="hold"/>
                                        <p:tgtEl>
                                          <p:spTgt spid="1259"/>
                                        </p:tgtEl>
                                        <p:attrNameLst>
                                          <p:attrName>ppt_w</p:attrName>
                                        </p:attrNameLst>
                                      </p:cBhvr>
                                      <p:tavLst>
                                        <p:tav tm="0">
                                          <p:val>
                                            <p:strVal val="ppt_w"/>
                                          </p:val>
                                        </p:tav>
                                        <p:tav tm="100000">
                                          <p:val>
                                            <p:strVal val="4*ppt_w"/>
                                          </p:val>
                                        </p:tav>
                                      </p:tavLst>
                                    </p:anim>
                                    <p:anim calcmode="lin" valueType="num">
                                      <p:cBhvr>
                                        <p:cTn id="10" dur="1000" fill="hold"/>
                                        <p:tgtEl>
                                          <p:spTgt spid="1259"/>
                                        </p:tgtEl>
                                        <p:attrNameLst>
                                          <p:attrName>ppt_h</p:attrName>
                                        </p:attrNameLst>
                                      </p:cBhvr>
                                      <p:tavLst>
                                        <p:tav tm="0">
                                          <p:val>
                                            <p:strVal val="ppt_h"/>
                                          </p:val>
                                        </p:tav>
                                        <p:tav tm="100000">
                                          <p:val>
                                            <p:strVal val="4*ppt_h"/>
                                          </p:val>
                                        </p:tav>
                                      </p:tavLst>
                                    </p:anim>
                                    <p:set>
                                      <p:cBhvr>
                                        <p:cTn id="11" fill="hold">
                                          <p:stCondLst>
                                            <p:cond delay="999"/>
                                          </p:stCondLst>
                                        </p:cTn>
                                        <p:tgtEl>
                                          <p:spTgt spid="1259"/>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0" presetClass="exit" presetSubtype="0" fill="hold" grpId="3" nodeType="clickEffect">
                                  <p:stCondLst>
                                    <p:cond delay="0"/>
                                  </p:stCondLst>
                                  <p:iterate>
                                    <p:tmAbs val="0"/>
                                  </p:iterate>
                                  <p:childTnLst>
                                    <p:animEffect transition="out" filter="fade">
                                      <p:cBhvr>
                                        <p:cTn id="15" dur="700" fill="hold"/>
                                        <p:tgtEl>
                                          <p:spTgt spid="1256"/>
                                        </p:tgtEl>
                                      </p:cBhvr>
                                    </p:animEffect>
                                    <p:set>
                                      <p:cBhvr>
                                        <p:cTn id="16" fill="hold">
                                          <p:stCondLst>
                                            <p:cond delay="699"/>
                                          </p:stCondLst>
                                        </p:cTn>
                                        <p:tgtEl>
                                          <p:spTgt spid="1256"/>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grpId="4" nodeType="clickEffect">
                                  <p:stCondLst>
                                    <p:cond delay="0"/>
                                  </p:stCondLst>
                                  <p:iterate>
                                    <p:tmAbs val="0"/>
                                  </p:iterate>
                                  <p:childTnLst>
                                    <p:set>
                                      <p:cBhvr>
                                        <p:cTn id="20" fill="hold"/>
                                        <p:tgtEl>
                                          <p:spTgt spid="1234"/>
                                        </p:tgtEl>
                                        <p:attrNameLst>
                                          <p:attrName>style.visibility</p:attrName>
                                        </p:attrNameLst>
                                      </p:cBhvr>
                                      <p:to>
                                        <p:strVal val="visible"/>
                                      </p:to>
                                    </p:set>
                                    <p:animEffect transition="in" filter="wipe(down)">
                                      <p:cBhvr>
                                        <p:cTn id="21" dur="500"/>
                                        <p:tgtEl>
                                          <p:spTgt spid="1234"/>
                                        </p:tgtEl>
                                      </p:cBhvr>
                                    </p:animEffect>
                                  </p:childTnLst>
                                </p:cTn>
                              </p:par>
                            </p:childTnLst>
                          </p:cTn>
                        </p:par>
                        <p:par>
                          <p:cTn id="22" fill="hold">
                            <p:stCondLst>
                              <p:cond delay="500"/>
                            </p:stCondLst>
                            <p:childTnLst>
                              <p:par>
                                <p:cTn id="23" presetID="22" presetClass="entr" presetSubtype="4" fill="hold" grpId="5" nodeType="afterEffect">
                                  <p:stCondLst>
                                    <p:cond delay="0"/>
                                  </p:stCondLst>
                                  <p:iterate>
                                    <p:tmAbs val="0"/>
                                  </p:iterate>
                                  <p:childTnLst>
                                    <p:set>
                                      <p:cBhvr>
                                        <p:cTn id="24" fill="hold"/>
                                        <p:tgtEl>
                                          <p:spTgt spid="1236"/>
                                        </p:tgtEl>
                                        <p:attrNameLst>
                                          <p:attrName>style.visibility</p:attrName>
                                        </p:attrNameLst>
                                      </p:cBhvr>
                                      <p:to>
                                        <p:strVal val="visible"/>
                                      </p:to>
                                    </p:set>
                                    <p:animEffect transition="in" filter="wipe(down)">
                                      <p:cBhvr>
                                        <p:cTn id="25" dur="500"/>
                                        <p:tgtEl>
                                          <p:spTgt spid="1236"/>
                                        </p:tgtEl>
                                      </p:cBhvr>
                                    </p:animEffect>
                                  </p:childTnLst>
                                </p:cTn>
                              </p:par>
                            </p:childTnLst>
                          </p:cTn>
                        </p:par>
                        <p:par>
                          <p:cTn id="26" fill="hold">
                            <p:stCondLst>
                              <p:cond delay="1000"/>
                            </p:stCondLst>
                            <p:childTnLst>
                              <p:par>
                                <p:cTn id="27" presetID="22" presetClass="entr" presetSubtype="4" fill="hold" grpId="6" nodeType="afterEffect">
                                  <p:stCondLst>
                                    <p:cond delay="0"/>
                                  </p:stCondLst>
                                  <p:iterate>
                                    <p:tmAbs val="0"/>
                                  </p:iterate>
                                  <p:childTnLst>
                                    <p:set>
                                      <p:cBhvr>
                                        <p:cTn id="28" fill="hold"/>
                                        <p:tgtEl>
                                          <p:spTgt spid="1239"/>
                                        </p:tgtEl>
                                        <p:attrNameLst>
                                          <p:attrName>style.visibility</p:attrName>
                                        </p:attrNameLst>
                                      </p:cBhvr>
                                      <p:to>
                                        <p:strVal val="visible"/>
                                      </p:to>
                                    </p:set>
                                    <p:animEffect transition="in" filter="wipe(down)">
                                      <p:cBhvr>
                                        <p:cTn id="29" dur="500"/>
                                        <p:tgtEl>
                                          <p:spTgt spid="1239"/>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grpId="7" nodeType="clickEffect">
                                  <p:stCondLst>
                                    <p:cond delay="0"/>
                                  </p:stCondLst>
                                  <p:iterate>
                                    <p:tmAbs val="0"/>
                                  </p:iterate>
                                  <p:childTnLst>
                                    <p:set>
                                      <p:cBhvr>
                                        <p:cTn id="33" fill="hold"/>
                                        <p:tgtEl>
                                          <p:spTgt spid="1241"/>
                                        </p:tgtEl>
                                        <p:attrNameLst>
                                          <p:attrName>style.visibility</p:attrName>
                                        </p:attrNameLst>
                                      </p:cBhvr>
                                      <p:to>
                                        <p:strVal val="visible"/>
                                      </p:to>
                                    </p:set>
                                    <p:animEffect transition="in" filter="wipe(left)">
                                      <p:cBhvr>
                                        <p:cTn id="34" dur="500"/>
                                        <p:tgtEl>
                                          <p:spTgt spid="1241"/>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8" nodeType="clickEffect">
                                  <p:stCondLst>
                                    <p:cond delay="0"/>
                                  </p:stCondLst>
                                  <p:iterate>
                                    <p:tmAbs val="0"/>
                                  </p:iterate>
                                  <p:childTnLst>
                                    <p:set>
                                      <p:cBhvr>
                                        <p:cTn id="38" fill="hold"/>
                                        <p:tgtEl>
                                          <p:spTgt spid="1247"/>
                                        </p:tgtEl>
                                        <p:attrNameLst>
                                          <p:attrName>style.visibility</p:attrName>
                                        </p:attrNameLst>
                                      </p:cBhvr>
                                      <p:to>
                                        <p:strVal val="visible"/>
                                      </p:to>
                                    </p:set>
                                    <p:animEffect transition="in" filter="fade">
                                      <p:cBhvr>
                                        <p:cTn id="39" dur="500"/>
                                        <p:tgtEl>
                                          <p:spTgt spid="1247"/>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2" fill="hold" grpId="9" nodeType="clickEffect">
                                  <p:stCondLst>
                                    <p:cond delay="0"/>
                                  </p:stCondLst>
                                  <p:iterate>
                                    <p:tmAbs val="0"/>
                                  </p:iterate>
                                  <p:childTnLst>
                                    <p:set>
                                      <p:cBhvr>
                                        <p:cTn id="43" fill="hold"/>
                                        <p:tgtEl>
                                          <p:spTgt spid="1248"/>
                                        </p:tgtEl>
                                        <p:attrNameLst>
                                          <p:attrName>style.visibility</p:attrName>
                                        </p:attrNameLst>
                                      </p:cBhvr>
                                      <p:to>
                                        <p:strVal val="visible"/>
                                      </p:to>
                                    </p:set>
                                    <p:animEffect transition="in" filter="wipe(right)">
                                      <p:cBhvr>
                                        <p:cTn id="44" dur="500"/>
                                        <p:tgtEl>
                                          <p:spTgt spid="1248"/>
                                        </p:tgtEl>
                                      </p:cBhvr>
                                    </p:animEffect>
                                  </p:childTnLst>
                                </p:cTn>
                              </p:par>
                            </p:childTnLst>
                          </p:cTn>
                        </p:par>
                        <p:par>
                          <p:cTn id="45" fill="hold">
                            <p:stCondLst>
                              <p:cond delay="500"/>
                            </p:stCondLst>
                            <p:childTnLst>
                              <p:par>
                                <p:cTn id="46" presetID="22" presetClass="entr" presetSubtype="8" fill="hold" grpId="10" nodeType="afterEffect">
                                  <p:stCondLst>
                                    <p:cond delay="0"/>
                                  </p:stCondLst>
                                  <p:iterate>
                                    <p:tmAbs val="0"/>
                                  </p:iterate>
                                  <p:childTnLst>
                                    <p:set>
                                      <p:cBhvr>
                                        <p:cTn id="47" fill="hold"/>
                                        <p:tgtEl>
                                          <p:spTgt spid="1249"/>
                                        </p:tgtEl>
                                        <p:attrNameLst>
                                          <p:attrName>style.visibility</p:attrName>
                                        </p:attrNameLst>
                                      </p:cBhvr>
                                      <p:to>
                                        <p:strVal val="visible"/>
                                      </p:to>
                                    </p:set>
                                    <p:animEffect transition="in" filter="wipe(left)">
                                      <p:cBhvr>
                                        <p:cTn id="48" dur="500"/>
                                        <p:tgtEl>
                                          <p:spTgt spid="1249"/>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2" fill="hold" grpId="11" nodeType="clickEffect">
                                  <p:stCondLst>
                                    <p:cond delay="0"/>
                                  </p:stCondLst>
                                  <p:iterate>
                                    <p:tmAbs val="0"/>
                                  </p:iterate>
                                  <p:childTnLst>
                                    <p:set>
                                      <p:cBhvr>
                                        <p:cTn id="52" fill="hold"/>
                                        <p:tgtEl>
                                          <p:spTgt spid="1250"/>
                                        </p:tgtEl>
                                        <p:attrNameLst>
                                          <p:attrName>style.visibility</p:attrName>
                                        </p:attrNameLst>
                                      </p:cBhvr>
                                      <p:to>
                                        <p:strVal val="visible"/>
                                      </p:to>
                                    </p:set>
                                    <p:animEffect transition="in" filter="wipe(right)">
                                      <p:cBhvr>
                                        <p:cTn id="53" dur="500"/>
                                        <p:tgtEl>
                                          <p:spTgt spid="1250"/>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1" fill="hold" grpId="12" nodeType="clickEffect">
                                  <p:stCondLst>
                                    <p:cond delay="0"/>
                                  </p:stCondLst>
                                  <p:iterate>
                                    <p:tmAbs val="0"/>
                                  </p:iterate>
                                  <p:childTnLst>
                                    <p:set>
                                      <p:cBhvr>
                                        <p:cTn id="57" fill="hold"/>
                                        <p:tgtEl>
                                          <p:spTgt spid="1263"/>
                                        </p:tgtEl>
                                        <p:attrNameLst>
                                          <p:attrName>style.visibility</p:attrName>
                                        </p:attrNameLst>
                                      </p:cBhvr>
                                      <p:to>
                                        <p:strVal val="visible"/>
                                      </p:to>
                                    </p:set>
                                    <p:animEffect transition="in" filter="wipe(up)">
                                      <p:cBhvr>
                                        <p:cTn id="58" dur="500"/>
                                        <p:tgtEl>
                                          <p:spTgt spid="1263"/>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1" fill="hold" grpId="13" nodeType="clickEffect">
                                  <p:stCondLst>
                                    <p:cond delay="0"/>
                                  </p:stCondLst>
                                  <p:iterate>
                                    <p:tmAbs val="0"/>
                                  </p:iterate>
                                  <p:childTnLst>
                                    <p:set>
                                      <p:cBhvr>
                                        <p:cTn id="62" fill="hold"/>
                                        <p:tgtEl>
                                          <p:spTgt spid="1240"/>
                                        </p:tgtEl>
                                        <p:attrNameLst>
                                          <p:attrName>style.visibility</p:attrName>
                                        </p:attrNameLst>
                                      </p:cBhvr>
                                      <p:to>
                                        <p:strVal val="visible"/>
                                      </p:to>
                                    </p:set>
                                    <p:animEffect transition="in" filter="wipe(up)">
                                      <p:cBhvr>
                                        <p:cTn id="63" dur="500"/>
                                        <p:tgtEl>
                                          <p:spTgt spid="1240"/>
                                        </p:tgtEl>
                                      </p:cBhvr>
                                    </p:animEffect>
                                  </p:childTnLst>
                                </p:cTn>
                              </p:par>
                            </p:childTnLst>
                          </p:cTn>
                        </p:par>
                        <p:par>
                          <p:cTn id="64" fill="hold">
                            <p:stCondLst>
                              <p:cond delay="500"/>
                            </p:stCondLst>
                            <p:childTnLst>
                              <p:par>
                                <p:cTn id="65" presetID="10" presetClass="entr" presetSubtype="0" fill="hold" grpId="14" nodeType="afterEffect">
                                  <p:stCondLst>
                                    <p:cond delay="0"/>
                                  </p:stCondLst>
                                  <p:iterate>
                                    <p:tmAbs val="0"/>
                                  </p:iterate>
                                  <p:childTnLst>
                                    <p:set>
                                      <p:cBhvr>
                                        <p:cTn id="66" fill="hold"/>
                                        <p:tgtEl>
                                          <p:spTgt spid="1243"/>
                                        </p:tgtEl>
                                        <p:attrNameLst>
                                          <p:attrName>style.visibility</p:attrName>
                                        </p:attrNameLst>
                                      </p:cBhvr>
                                      <p:to>
                                        <p:strVal val="visible"/>
                                      </p:to>
                                    </p:set>
                                    <p:animEffect transition="in" filter="fade">
                                      <p:cBhvr>
                                        <p:cTn id="67" dur="500"/>
                                        <p:tgtEl>
                                          <p:spTgt spid="1243"/>
                                        </p:tgtEl>
                                      </p:cBhvr>
                                    </p:animEffect>
                                  </p:childTnLst>
                                </p:cTn>
                              </p:par>
                            </p:childTnLst>
                          </p:cTn>
                        </p:par>
                        <p:par>
                          <p:cTn id="68" fill="hold">
                            <p:stCondLst>
                              <p:cond delay="1000"/>
                            </p:stCondLst>
                            <p:childTnLst>
                              <p:par>
                                <p:cTn id="69" presetID="10" presetClass="entr" presetSubtype="0" fill="hold" grpId="15" nodeType="afterEffect">
                                  <p:stCondLst>
                                    <p:cond delay="0"/>
                                  </p:stCondLst>
                                  <p:iterate>
                                    <p:tmAbs val="0"/>
                                  </p:iterate>
                                  <p:childTnLst>
                                    <p:set>
                                      <p:cBhvr>
                                        <p:cTn id="70" fill="hold"/>
                                        <p:tgtEl>
                                          <p:spTgt spid="1244"/>
                                        </p:tgtEl>
                                        <p:attrNameLst>
                                          <p:attrName>style.visibility</p:attrName>
                                        </p:attrNameLst>
                                      </p:cBhvr>
                                      <p:to>
                                        <p:strVal val="visible"/>
                                      </p:to>
                                    </p:set>
                                    <p:animEffect transition="in" filter="fade">
                                      <p:cBhvr>
                                        <p:cTn id="71" dur="500"/>
                                        <p:tgtEl>
                                          <p:spTgt spid="1244"/>
                                        </p:tgtEl>
                                      </p:cBhvr>
                                    </p:animEffect>
                                  </p:childTnLst>
                                </p:cTn>
                              </p:par>
                            </p:childTnLst>
                          </p:cTn>
                        </p:par>
                      </p:childTnLst>
                    </p:cTn>
                  </p:par>
                  <p:par>
                    <p:cTn id="72" fill="hold">
                      <p:stCondLst>
                        <p:cond delay="indefinite"/>
                      </p:stCondLst>
                      <p:childTnLst>
                        <p:par>
                          <p:cTn id="73" fill="hold">
                            <p:stCondLst>
                              <p:cond delay="0"/>
                            </p:stCondLst>
                            <p:childTnLst>
                              <p:par>
                                <p:cTn id="74" presetID="22" presetClass="entr" presetSubtype="4" fill="hold" grpId="16" nodeType="clickEffect">
                                  <p:stCondLst>
                                    <p:cond delay="0"/>
                                  </p:stCondLst>
                                  <p:iterate>
                                    <p:tmAbs val="0"/>
                                  </p:iterate>
                                  <p:childTnLst>
                                    <p:set>
                                      <p:cBhvr>
                                        <p:cTn id="75" fill="hold"/>
                                        <p:tgtEl>
                                          <p:spTgt spid="1258"/>
                                        </p:tgtEl>
                                        <p:attrNameLst>
                                          <p:attrName>style.visibility</p:attrName>
                                        </p:attrNameLst>
                                      </p:cBhvr>
                                      <p:to>
                                        <p:strVal val="visible"/>
                                      </p:to>
                                    </p:set>
                                    <p:animEffect transition="in" filter="wipe(down)">
                                      <p:cBhvr>
                                        <p:cTn id="76" dur="500"/>
                                        <p:tgtEl>
                                          <p:spTgt spid="1258"/>
                                        </p:tgtEl>
                                      </p:cBhvr>
                                    </p:animEffect>
                                  </p:childTnLst>
                                </p:cTn>
                              </p:par>
                            </p:childTnLst>
                          </p:cTn>
                        </p:par>
                        <p:par>
                          <p:cTn id="77" fill="hold">
                            <p:stCondLst>
                              <p:cond delay="500"/>
                            </p:stCondLst>
                            <p:childTnLst>
                              <p:par>
                                <p:cTn id="78" presetID="22" presetClass="entr" presetSubtype="2" fill="hold" grpId="17" nodeType="afterEffect">
                                  <p:stCondLst>
                                    <p:cond delay="0"/>
                                  </p:stCondLst>
                                  <p:iterate>
                                    <p:tmAbs val="0"/>
                                  </p:iterate>
                                  <p:childTnLst>
                                    <p:set>
                                      <p:cBhvr>
                                        <p:cTn id="79" fill="hold"/>
                                        <p:tgtEl>
                                          <p:spTgt spid="1235"/>
                                        </p:tgtEl>
                                        <p:attrNameLst>
                                          <p:attrName>style.visibility</p:attrName>
                                        </p:attrNameLst>
                                      </p:cBhvr>
                                      <p:to>
                                        <p:strVal val="visible"/>
                                      </p:to>
                                    </p:set>
                                    <p:animEffect transition="in" filter="wipe(right)">
                                      <p:cBhvr>
                                        <p:cTn id="80" dur="500"/>
                                        <p:tgtEl>
                                          <p:spTgt spid="12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63" grpId="12" animBg="1" advAuto="0"/>
      <p:bldP spid="1234" grpId="4" animBg="1" advAuto="0"/>
      <p:bldP spid="1235" grpId="17" animBg="1" advAuto="0"/>
      <p:bldP spid="1236" grpId="5" animBg="1" advAuto="0"/>
      <p:bldP spid="1239" grpId="6" animBg="1" advAuto="0"/>
      <p:bldP spid="1240" grpId="13" animBg="1" advAuto="0"/>
      <p:bldP spid="1241" grpId="7" animBg="1" advAuto="0"/>
      <p:bldP spid="1243" grpId="14" animBg="1" advAuto="0"/>
      <p:bldP spid="1244" grpId="15" animBg="1" advAuto="0"/>
      <p:bldP spid="1247" grpId="8" animBg="1" advAuto="0"/>
      <p:bldP spid="1248" grpId="9" animBg="1" advAuto="0"/>
      <p:bldP spid="1249" grpId="10" animBg="1" advAuto="0"/>
      <p:bldP spid="1250" grpId="11" animBg="1" advAuto="0"/>
      <p:bldP spid="1256" grpId="3" animBg="1" advAuto="0"/>
      <p:bldP spid="1258" grpId="16" animBg="1" advAuto="0"/>
      <p:bldP spid="1259" grpId="1" animBg="1" advAuto="0"/>
      <p:bldP spid="1259" grpId="2" animBg="1" advAuto="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5" name="Shape 1265"/>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46</a:t>
            </a:fld>
            <a:endParaRPr sz="800">
              <a:solidFill>
                <a:srgbClr val="808080"/>
              </a:solidFill>
              <a:uFill>
                <a:solidFill>
                  <a:srgbClr val="808080"/>
                </a:solidFill>
              </a:uFill>
            </a:endParaRPr>
          </a:p>
        </p:txBody>
      </p:sp>
      <p:sp>
        <p:nvSpPr>
          <p:cNvPr id="1266" name="Shape 1266"/>
          <p:cNvSpPr>
            <a:spLocks noGrp="1"/>
          </p:cNvSpPr>
          <p:nvPr>
            <p:ph type="title" idx="4294967295"/>
          </p:nvPr>
        </p:nvSpPr>
        <p:spPr>
          <a:xfrm>
            <a:off x="366712" y="346676"/>
            <a:ext cx="8410576" cy="533401"/>
          </a:xfrm>
          <a:prstGeom prst="rect">
            <a:avLst/>
          </a:prstGeom>
        </p:spPr>
        <p:txBody>
          <a:bodyPr/>
          <a:lstStyle>
            <a:lvl1pPr>
              <a:lnSpc>
                <a:spcPct val="100000"/>
              </a:lnSpc>
              <a:defRPr sz="2900">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sz="2900">
                <a:solidFill>
                  <a:srgbClr val="29756E"/>
                </a:solidFill>
                <a:uFill>
                  <a:solidFill>
                    <a:srgbClr val="2C95DD"/>
                  </a:solidFill>
                </a:uFill>
              </a:rPr>
              <a:t>4 Layers of built-in High Availability</a:t>
            </a:r>
          </a:p>
        </p:txBody>
      </p:sp>
      <p:sp>
        <p:nvSpPr>
          <p:cNvPr id="1267" name="Shape 1267"/>
          <p:cNvSpPr/>
          <p:nvPr/>
        </p:nvSpPr>
        <p:spPr>
          <a:xfrm>
            <a:off x="-21312" y="1139234"/>
            <a:ext cx="4484798" cy="3460980"/>
          </a:xfrm>
          <a:prstGeom prst="roundRect">
            <a:avLst>
              <a:gd name="adj" fmla="val 3558"/>
            </a:avLst>
          </a:prstGeom>
          <a:gradFill>
            <a:gsLst>
              <a:gs pos="0">
                <a:srgbClr val="DDDDDD">
                  <a:alpha val="73921"/>
                </a:srgbClr>
              </a:gs>
              <a:gs pos="100000">
                <a:srgbClr val="FFFFFF">
                  <a:alpha val="73921"/>
                </a:srgbClr>
              </a:gs>
            </a:gsLst>
            <a:lin ang="20987188"/>
          </a:gradFill>
          <a:ln w="12700">
            <a:miter lim="400000"/>
          </a:ln>
        </p:spPr>
        <p:txBody>
          <a:bodyPr lIns="50800" tIns="50800" rIns="50800" bIns="50800" anchor="ctr"/>
          <a:lstStyle/>
          <a:p>
            <a:pPr lvl="0" algn="ctr" defTabSz="825500">
              <a:defRPr sz="3200">
                <a:solidFill>
                  <a:srgbClr val="FFFFFF"/>
                </a:solidFill>
                <a:uFillTx/>
                <a:latin typeface="Helvetica Light"/>
                <a:ea typeface="Helvetica Light"/>
                <a:cs typeface="Helvetica Light"/>
                <a:sym typeface="Helvetica Light"/>
              </a:defRPr>
            </a:pPr>
            <a:endParaRPr/>
          </a:p>
        </p:txBody>
      </p:sp>
      <p:pic>
        <p:nvPicPr>
          <p:cNvPr id="1268" name="pasted-image.png"/>
          <p:cNvPicPr/>
          <p:nvPr/>
        </p:nvPicPr>
        <p:blipFill>
          <a:blip r:embed="rId2">
            <a:extLst/>
          </a:blip>
          <a:stretch>
            <a:fillRect/>
          </a:stretch>
        </p:blipFill>
        <p:spPr>
          <a:xfrm>
            <a:off x="4388147" y="1259428"/>
            <a:ext cx="4665815" cy="3382716"/>
          </a:xfrm>
          <a:prstGeom prst="rect">
            <a:avLst/>
          </a:prstGeom>
          <a:ln w="12700">
            <a:miter lim="400000"/>
          </a:ln>
        </p:spPr>
      </p:pic>
      <p:sp>
        <p:nvSpPr>
          <p:cNvPr id="1269" name="Shape 1269"/>
          <p:cNvSpPr/>
          <p:nvPr/>
        </p:nvSpPr>
        <p:spPr>
          <a:xfrm>
            <a:off x="205665" y="1500400"/>
            <a:ext cx="3492648" cy="2540755"/>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lvl="0" defTabSz="457200">
              <a:lnSpc>
                <a:spcPct val="200000"/>
              </a:lnSpc>
              <a:defRPr>
                <a:solidFill>
                  <a:srgbClr val="000000"/>
                </a:solidFill>
                <a:uFillTx/>
              </a:defRPr>
            </a:pPr>
            <a:r>
              <a:rPr sz="2400">
                <a:solidFill>
                  <a:srgbClr val="29756E"/>
                </a:solidFill>
              </a:rPr>
              <a:t> </a:t>
            </a:r>
            <a:r>
              <a:rPr sz="2400">
                <a:solidFill>
                  <a:srgbClr val="A7A7A7"/>
                </a:solidFill>
              </a:rPr>
              <a:t>Application Instance</a:t>
            </a:r>
            <a:endParaRPr sz="2400">
              <a:solidFill>
                <a:srgbClr val="29756E"/>
              </a:solidFill>
            </a:endParaRPr>
          </a:p>
          <a:p>
            <a:pPr lvl="0" defTabSz="457200">
              <a:lnSpc>
                <a:spcPct val="200000"/>
              </a:lnSpc>
              <a:defRPr>
                <a:solidFill>
                  <a:srgbClr val="000000"/>
                </a:solidFill>
                <a:uFillTx/>
              </a:defRPr>
            </a:pPr>
            <a:r>
              <a:rPr sz="2400">
                <a:solidFill>
                  <a:srgbClr val="29756E"/>
                </a:solidFill>
              </a:rPr>
              <a:t> Platform Processes</a:t>
            </a:r>
            <a:endParaRPr sz="2400">
              <a:solidFill>
                <a:srgbClr val="A7A7A7"/>
              </a:solidFill>
            </a:endParaRPr>
          </a:p>
          <a:p>
            <a:pPr lvl="0" defTabSz="457200">
              <a:lnSpc>
                <a:spcPct val="200000"/>
              </a:lnSpc>
              <a:defRPr>
                <a:solidFill>
                  <a:srgbClr val="000000"/>
                </a:solidFill>
                <a:uFillTx/>
              </a:defRPr>
            </a:pPr>
            <a:r>
              <a:rPr sz="2400">
                <a:solidFill>
                  <a:srgbClr val="A7A7A7"/>
                </a:solidFill>
              </a:rPr>
              <a:t> Platform VMs</a:t>
            </a:r>
          </a:p>
          <a:p>
            <a:pPr lvl="0" defTabSz="457200">
              <a:lnSpc>
                <a:spcPct val="200000"/>
              </a:lnSpc>
              <a:defRPr>
                <a:solidFill>
                  <a:srgbClr val="000000"/>
                </a:solidFill>
                <a:uFillTx/>
              </a:defRPr>
            </a:pPr>
            <a:r>
              <a:rPr sz="2400">
                <a:solidFill>
                  <a:srgbClr val="A7A7A7"/>
                </a:solidFill>
              </a:rPr>
              <a:t> Availability Zones</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1" name="Shape 1271"/>
          <p:cNvSpPr/>
          <p:nvPr/>
        </p:nvSpPr>
        <p:spPr>
          <a:xfrm>
            <a:off x="5528863" y="916964"/>
            <a:ext cx="2428885" cy="3522898"/>
          </a:xfrm>
          <a:prstGeom prst="roundRect">
            <a:avLst>
              <a:gd name="adj" fmla="val 2091"/>
            </a:avLst>
          </a:prstGeom>
          <a:solidFill>
            <a:srgbClr val="A7A7A7"/>
          </a:solidFill>
          <a:ln w="3175">
            <a:miter lim="400000"/>
          </a:ln>
          <a:extLst>
            <a:ext uri="{C572A759-6A51-4108-AA02-DFA0A04FC94B}">
              <ma14:wrappingTextBoxFlag xmlns:ma14="http://schemas.microsoft.com/office/mac/drawingml/2011/main" val="1"/>
            </a:ext>
          </a:extLst>
        </p:spPr>
        <p:txBody>
          <a:bodyPr lIns="0" tIns="0" rIns="0" bIns="0" anchor="b"/>
          <a:lstStyle>
            <a:lvl1pPr algn="r">
              <a:defRPr>
                <a:solidFill>
                  <a:srgbClr val="FFFFFF"/>
                </a:solidFill>
                <a:latin typeface="Avenir Next"/>
                <a:ea typeface="Avenir Next"/>
                <a:cs typeface="Avenir Next"/>
                <a:sym typeface="Avenir Next"/>
              </a:defRPr>
            </a:lvl1pPr>
          </a:lstStyle>
          <a:p>
            <a:pPr lvl="0">
              <a:defRPr>
                <a:solidFill>
                  <a:srgbClr val="000000"/>
                </a:solidFill>
                <a:uFillTx/>
              </a:defRPr>
            </a:pPr>
            <a:r>
              <a:rPr>
                <a:solidFill>
                  <a:srgbClr val="FFFFFF"/>
                </a:solidFill>
                <a:uFill>
                  <a:solidFill>
                    <a:srgbClr val="4D4D4D"/>
                  </a:solidFill>
                </a:uFill>
              </a:rPr>
              <a:t> </a:t>
            </a:r>
          </a:p>
        </p:txBody>
      </p:sp>
      <p:sp>
        <p:nvSpPr>
          <p:cNvPr id="1272" name="Shape 1272"/>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47</a:t>
            </a:fld>
            <a:endParaRPr sz="800">
              <a:solidFill>
                <a:srgbClr val="808080"/>
              </a:solidFill>
              <a:uFill>
                <a:solidFill>
                  <a:srgbClr val="808080"/>
                </a:solidFill>
              </a:uFill>
            </a:endParaRPr>
          </a:p>
        </p:txBody>
      </p:sp>
      <p:sp>
        <p:nvSpPr>
          <p:cNvPr id="1273" name="Shape 1273"/>
          <p:cNvSpPr>
            <a:spLocks noGrp="1"/>
          </p:cNvSpPr>
          <p:nvPr>
            <p:ph type="title" idx="4294967295"/>
          </p:nvPr>
        </p:nvSpPr>
        <p:spPr>
          <a:xfrm>
            <a:off x="392112" y="194276"/>
            <a:ext cx="8410576" cy="533401"/>
          </a:xfrm>
          <a:prstGeom prst="rect">
            <a:avLst/>
          </a:prstGeom>
        </p:spPr>
        <p:txBody>
          <a:bodyPr/>
          <a:lstStyle>
            <a:lvl1pPr>
              <a:lnSpc>
                <a:spcPct val="100000"/>
              </a:lnSpc>
              <a:defRPr sz="2900">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sz="2900">
                <a:solidFill>
                  <a:srgbClr val="29756E"/>
                </a:solidFill>
                <a:uFill>
                  <a:solidFill>
                    <a:srgbClr val="2C95DD"/>
                  </a:solidFill>
                </a:uFill>
              </a:rPr>
              <a:t>Platform Processes HA</a:t>
            </a:r>
          </a:p>
        </p:txBody>
      </p:sp>
      <p:sp>
        <p:nvSpPr>
          <p:cNvPr id="1274" name="Shape 1274"/>
          <p:cNvSpPr/>
          <p:nvPr/>
        </p:nvSpPr>
        <p:spPr>
          <a:xfrm>
            <a:off x="431093" y="929664"/>
            <a:ext cx="4928452" cy="3497498"/>
          </a:xfrm>
          <a:prstGeom prst="roundRect">
            <a:avLst>
              <a:gd name="adj" fmla="val 1452"/>
            </a:avLst>
          </a:prstGeom>
          <a:ln w="25400">
            <a:solidFill>
              <a:srgbClr val="29756E"/>
            </a:solidFill>
            <a:round/>
          </a:ln>
        </p:spPr>
        <p:txBody>
          <a:bodyPr lIns="0" tIns="0" rIns="0" bIns="0" anchor="ctr"/>
          <a:lstStyle/>
          <a:p>
            <a:pPr lvl="0"/>
            <a:endParaRPr/>
          </a:p>
        </p:txBody>
      </p:sp>
      <p:sp>
        <p:nvSpPr>
          <p:cNvPr id="1275" name="Shape 1275"/>
          <p:cNvSpPr/>
          <p:nvPr/>
        </p:nvSpPr>
        <p:spPr>
          <a:xfrm flipV="1">
            <a:off x="1867564" y="2305968"/>
            <a:ext cx="202249" cy="202249"/>
          </a:xfrm>
          <a:prstGeom prst="line">
            <a:avLst/>
          </a:prstGeom>
          <a:ln w="19050">
            <a:solidFill>
              <a:srgbClr val="535353"/>
            </a:solidFill>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1276" name="Shape 1276"/>
          <p:cNvSpPr/>
          <p:nvPr/>
        </p:nvSpPr>
        <p:spPr>
          <a:xfrm>
            <a:off x="1863275" y="1750507"/>
            <a:ext cx="193359" cy="193360"/>
          </a:xfrm>
          <a:prstGeom prst="line">
            <a:avLst/>
          </a:prstGeom>
          <a:ln w="19050">
            <a:solidFill>
              <a:srgbClr val="535353"/>
            </a:solidFill>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1277" name="Shape 1277"/>
          <p:cNvSpPr/>
          <p:nvPr/>
        </p:nvSpPr>
        <p:spPr>
          <a:xfrm>
            <a:off x="540052" y="2399372"/>
            <a:ext cx="1451971" cy="387175"/>
          </a:xfrm>
          <a:prstGeom prst="roundRect">
            <a:avLst>
              <a:gd name="adj" fmla="val 13038"/>
            </a:avLst>
          </a:prstGeom>
          <a:solidFill>
            <a:srgbClr val="545454"/>
          </a:solidFill>
          <a:ln w="3175">
            <a:miter lim="400000"/>
          </a:ln>
          <a:extLst>
            <a:ext uri="{C572A759-6A51-4108-AA02-DFA0A04FC94B}">
              <ma14:wrappingTextBoxFlag xmlns:ma14="http://schemas.microsoft.com/office/mac/drawingml/2011/main" val="1"/>
            </a:ext>
          </a:extLst>
        </p:spPr>
        <p:txBody>
          <a:bodyPr lIns="0" tIns="0" rIns="0" bIns="0" anchor="ctr"/>
          <a:lstStyle>
            <a:lvl1pPr>
              <a:defRPr sz="1600">
                <a:solidFill>
                  <a:srgbClr val="FFFFFF"/>
                </a:solidFill>
                <a:latin typeface="Avenir Next"/>
                <a:ea typeface="Avenir Next"/>
                <a:cs typeface="Avenir Next"/>
                <a:sym typeface="Avenir Next"/>
              </a:defRPr>
            </a:lvl1pPr>
          </a:lstStyle>
          <a:p>
            <a:pPr lvl="0">
              <a:defRPr sz="1800">
                <a:solidFill>
                  <a:srgbClr val="000000"/>
                </a:solidFill>
                <a:uFillTx/>
              </a:defRPr>
            </a:pPr>
            <a:r>
              <a:rPr sz="1600">
                <a:solidFill>
                  <a:srgbClr val="FFFFFF"/>
                </a:solidFill>
                <a:uFill>
                  <a:solidFill>
                    <a:srgbClr val="4D4D4D"/>
                  </a:solidFill>
                </a:uFill>
              </a:rPr>
              <a:t>        Blobstore</a:t>
            </a:r>
          </a:p>
        </p:txBody>
      </p:sp>
      <p:sp>
        <p:nvSpPr>
          <p:cNvPr id="1278" name="Shape 1278"/>
          <p:cNvSpPr/>
          <p:nvPr/>
        </p:nvSpPr>
        <p:spPr>
          <a:xfrm>
            <a:off x="589683" y="2485100"/>
            <a:ext cx="206830" cy="215719"/>
          </a:xfrm>
          <a:custGeom>
            <a:avLst/>
            <a:gdLst/>
            <a:ahLst/>
            <a:cxnLst>
              <a:cxn ang="0">
                <a:pos x="wd2" y="hd2"/>
              </a:cxn>
              <a:cxn ang="5400000">
                <a:pos x="wd2" y="hd2"/>
              </a:cxn>
              <a:cxn ang="10800000">
                <a:pos x="wd2" y="hd2"/>
              </a:cxn>
              <a:cxn ang="16200000">
                <a:pos x="wd2" y="hd2"/>
              </a:cxn>
            </a:cxnLst>
            <a:rect l="0" t="0" r="r" b="b"/>
            <a:pathLst>
              <a:path w="21600" h="21600" extrusionOk="0">
                <a:moveTo>
                  <a:pt x="0" y="12228"/>
                </a:moveTo>
                <a:cubicBezTo>
                  <a:pt x="0" y="13862"/>
                  <a:pt x="4835" y="15186"/>
                  <a:pt x="10800" y="15186"/>
                </a:cubicBezTo>
                <a:cubicBezTo>
                  <a:pt x="16765" y="15186"/>
                  <a:pt x="21600" y="13862"/>
                  <a:pt x="21600" y="12228"/>
                </a:cubicBezTo>
                <a:lnTo>
                  <a:pt x="21600" y="18660"/>
                </a:lnTo>
                <a:lnTo>
                  <a:pt x="21593" y="18660"/>
                </a:lnTo>
                <a:cubicBezTo>
                  <a:pt x="21563" y="20285"/>
                  <a:pt x="16742" y="21600"/>
                  <a:pt x="10800" y="21600"/>
                </a:cubicBezTo>
                <a:cubicBezTo>
                  <a:pt x="4858" y="21600"/>
                  <a:pt x="37" y="20285"/>
                  <a:pt x="7" y="18660"/>
                </a:cubicBezTo>
                <a:lnTo>
                  <a:pt x="0" y="18660"/>
                </a:lnTo>
                <a:lnTo>
                  <a:pt x="0" y="18641"/>
                </a:lnTo>
                <a:close/>
                <a:moveTo>
                  <a:pt x="0" y="4106"/>
                </a:moveTo>
                <a:cubicBezTo>
                  <a:pt x="0" y="5740"/>
                  <a:pt x="4835" y="7065"/>
                  <a:pt x="10800" y="7065"/>
                </a:cubicBezTo>
                <a:cubicBezTo>
                  <a:pt x="16765" y="7065"/>
                  <a:pt x="21600" y="5740"/>
                  <a:pt x="21600" y="4106"/>
                </a:cubicBezTo>
                <a:lnTo>
                  <a:pt x="21600" y="10538"/>
                </a:lnTo>
                <a:lnTo>
                  <a:pt x="21593" y="10538"/>
                </a:lnTo>
                <a:cubicBezTo>
                  <a:pt x="21563" y="12164"/>
                  <a:pt x="16742" y="13478"/>
                  <a:pt x="10800" y="13478"/>
                </a:cubicBezTo>
                <a:cubicBezTo>
                  <a:pt x="4858" y="13478"/>
                  <a:pt x="37" y="12164"/>
                  <a:pt x="7" y="10538"/>
                </a:cubicBezTo>
                <a:lnTo>
                  <a:pt x="0" y="10538"/>
                </a:lnTo>
                <a:lnTo>
                  <a:pt x="0" y="10520"/>
                </a:lnTo>
                <a:close/>
                <a:moveTo>
                  <a:pt x="10800" y="0"/>
                </a:moveTo>
                <a:cubicBezTo>
                  <a:pt x="16437" y="0"/>
                  <a:pt x="21006" y="1252"/>
                  <a:pt x="21006" y="2796"/>
                </a:cubicBezTo>
                <a:cubicBezTo>
                  <a:pt x="21006" y="4340"/>
                  <a:pt x="16437" y="5592"/>
                  <a:pt x="10800" y="5592"/>
                </a:cubicBezTo>
                <a:cubicBezTo>
                  <a:pt x="5163" y="5592"/>
                  <a:pt x="594" y="4340"/>
                  <a:pt x="594" y="2796"/>
                </a:cubicBezTo>
                <a:cubicBezTo>
                  <a:pt x="594" y="1252"/>
                  <a:pt x="5163" y="0"/>
                  <a:pt x="10800" y="0"/>
                </a:cubicBezTo>
                <a:close/>
              </a:path>
            </a:pathLst>
          </a:custGeom>
          <a:solidFill>
            <a:srgbClr val="FFFFFF"/>
          </a:solidFill>
          <a:ln w="12700">
            <a:miter lim="400000"/>
            <a:tailEnd type="triangle"/>
          </a:ln>
        </p:spPr>
        <p:txBody>
          <a:bodyPr lIns="0" tIns="0" rIns="0" bIns="0" anchor="ctr"/>
          <a:lstStyle/>
          <a:p>
            <a:pPr lvl="0" algn="ctr">
              <a:defRPr>
                <a:solidFill>
                  <a:srgbClr val="FFFFFF"/>
                </a:solidFill>
                <a:uFillTx/>
              </a:defRPr>
            </a:pPr>
            <a:endParaRPr/>
          </a:p>
        </p:txBody>
      </p:sp>
      <p:sp>
        <p:nvSpPr>
          <p:cNvPr id="1279" name="Shape 1279"/>
          <p:cNvSpPr/>
          <p:nvPr/>
        </p:nvSpPr>
        <p:spPr>
          <a:xfrm>
            <a:off x="4625590" y="956502"/>
            <a:ext cx="701752" cy="38354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700">
                <a:solidFill>
                  <a:srgbClr val="535353"/>
                </a:solidFill>
                <a:latin typeface="Avenir Next"/>
                <a:ea typeface="Avenir Next"/>
                <a:cs typeface="Avenir Next"/>
                <a:sym typeface="Avenir Next"/>
              </a:defRPr>
            </a:lvl1pPr>
          </a:lstStyle>
          <a:p>
            <a:pPr lvl="0">
              <a:defRPr sz="1800">
                <a:solidFill>
                  <a:srgbClr val="000000"/>
                </a:solidFill>
                <a:uFillTx/>
              </a:defRPr>
            </a:pPr>
            <a:r>
              <a:rPr sz="1700">
                <a:solidFill>
                  <a:srgbClr val="535353"/>
                </a:solidFill>
                <a:uFill>
                  <a:solidFill>
                    <a:srgbClr val="4D4D4D"/>
                  </a:solidFill>
                </a:uFill>
              </a:rPr>
              <a:t>BOSH</a:t>
            </a:r>
          </a:p>
        </p:txBody>
      </p:sp>
      <p:sp>
        <p:nvSpPr>
          <p:cNvPr id="1280" name="Shape 1280"/>
          <p:cNvSpPr/>
          <p:nvPr/>
        </p:nvSpPr>
        <p:spPr>
          <a:xfrm>
            <a:off x="614214" y="3579604"/>
            <a:ext cx="1303646" cy="631429"/>
          </a:xfrm>
          <a:prstGeom prst="roundRect">
            <a:avLst>
              <a:gd name="adj" fmla="val 7994"/>
            </a:avLst>
          </a:prstGeom>
          <a:solidFill>
            <a:srgbClr val="29756E"/>
          </a:solidFill>
          <a:ln w="3175">
            <a:miter lim="400000"/>
          </a:ln>
          <a:extLst>
            <a:ext uri="{C572A759-6A51-4108-AA02-DFA0A04FC94B}">
              <ma14:wrappingTextBoxFlag xmlns:ma14="http://schemas.microsoft.com/office/mac/drawingml/2011/main" val="1"/>
            </a:ext>
          </a:extLst>
        </p:spPr>
        <p:txBody>
          <a:bodyPr lIns="0" tIns="0" rIns="0" bIns="0" anchor="ctr"/>
          <a:lstStyle/>
          <a:p>
            <a:pPr lvl="0">
              <a:defRPr>
                <a:solidFill>
                  <a:srgbClr val="000000"/>
                </a:solidFill>
                <a:uFillTx/>
              </a:defRPr>
            </a:pPr>
            <a:r>
              <a:rPr sz="1600">
                <a:solidFill>
                  <a:srgbClr val="FFFFFF"/>
                </a:solidFill>
                <a:uFill>
                  <a:solidFill>
                    <a:srgbClr val="4D4D4D"/>
                  </a:solidFill>
                </a:uFill>
                <a:latin typeface="Avenir Next"/>
                <a:ea typeface="Avenir Next"/>
                <a:cs typeface="Avenir Next"/>
                <a:sym typeface="Avenir Next"/>
              </a:rPr>
              <a:t>        Health </a:t>
            </a:r>
          </a:p>
          <a:p>
            <a:pPr lvl="0">
              <a:defRPr>
                <a:solidFill>
                  <a:srgbClr val="000000"/>
                </a:solidFill>
                <a:uFillTx/>
              </a:defRPr>
            </a:pPr>
            <a:r>
              <a:rPr sz="1600">
                <a:solidFill>
                  <a:srgbClr val="FFFFFF"/>
                </a:solidFill>
                <a:uFill>
                  <a:solidFill>
                    <a:srgbClr val="4D4D4D"/>
                  </a:solidFill>
                </a:uFill>
                <a:latin typeface="Avenir Next"/>
                <a:ea typeface="Avenir Next"/>
                <a:cs typeface="Avenir Next"/>
                <a:sym typeface="Avenir Next"/>
              </a:rPr>
              <a:t>        Monitor</a:t>
            </a:r>
          </a:p>
        </p:txBody>
      </p:sp>
      <p:pic>
        <p:nvPicPr>
          <p:cNvPr id="1281" name="pasted-image.pdf"/>
          <p:cNvPicPr/>
          <p:nvPr/>
        </p:nvPicPr>
        <p:blipFill>
          <a:blip r:embed="rId2">
            <a:extLst/>
          </a:blip>
          <a:stretch>
            <a:fillRect/>
          </a:stretch>
        </p:blipFill>
        <p:spPr>
          <a:xfrm>
            <a:off x="690981" y="3758781"/>
            <a:ext cx="241301" cy="227106"/>
          </a:xfrm>
          <a:prstGeom prst="rect">
            <a:avLst/>
          </a:prstGeom>
          <a:ln w="3175">
            <a:miter lim="400000"/>
          </a:ln>
        </p:spPr>
      </p:pic>
      <p:sp>
        <p:nvSpPr>
          <p:cNvPr id="1282" name="Shape 1282"/>
          <p:cNvSpPr/>
          <p:nvPr/>
        </p:nvSpPr>
        <p:spPr>
          <a:xfrm>
            <a:off x="540052" y="1508753"/>
            <a:ext cx="1451971" cy="387175"/>
          </a:xfrm>
          <a:prstGeom prst="roundRect">
            <a:avLst>
              <a:gd name="adj" fmla="val 13038"/>
            </a:avLst>
          </a:prstGeom>
          <a:solidFill>
            <a:srgbClr val="545454"/>
          </a:solidFill>
          <a:ln w="3175">
            <a:miter lim="400000"/>
          </a:ln>
          <a:extLst>
            <a:ext uri="{C572A759-6A51-4108-AA02-DFA0A04FC94B}">
              <ma14:wrappingTextBoxFlag xmlns:ma14="http://schemas.microsoft.com/office/mac/drawingml/2011/main" val="1"/>
            </a:ext>
          </a:extLst>
        </p:spPr>
        <p:txBody>
          <a:bodyPr lIns="0" tIns="0" rIns="0" bIns="0" anchor="ctr"/>
          <a:lstStyle>
            <a:lvl1pPr>
              <a:defRPr sz="1600">
                <a:solidFill>
                  <a:srgbClr val="FFFFFF"/>
                </a:solidFill>
                <a:latin typeface="Avenir Next"/>
                <a:ea typeface="Avenir Next"/>
                <a:cs typeface="Avenir Next"/>
                <a:sym typeface="Avenir Next"/>
              </a:defRPr>
            </a:lvl1pPr>
          </a:lstStyle>
          <a:p>
            <a:pPr lvl="0">
              <a:defRPr sz="1800">
                <a:solidFill>
                  <a:srgbClr val="000000"/>
                </a:solidFill>
                <a:uFillTx/>
              </a:defRPr>
            </a:pPr>
            <a:r>
              <a:rPr sz="1600">
                <a:solidFill>
                  <a:srgbClr val="FFFFFF"/>
                </a:solidFill>
                <a:uFill>
                  <a:solidFill>
                    <a:srgbClr val="4D4D4D"/>
                  </a:solidFill>
                </a:uFill>
              </a:rPr>
              <a:t>        DB</a:t>
            </a:r>
          </a:p>
        </p:txBody>
      </p:sp>
      <p:sp>
        <p:nvSpPr>
          <p:cNvPr id="1283" name="Shape 1283"/>
          <p:cNvSpPr/>
          <p:nvPr/>
        </p:nvSpPr>
        <p:spPr>
          <a:xfrm>
            <a:off x="589683" y="1568869"/>
            <a:ext cx="206830" cy="215719"/>
          </a:xfrm>
          <a:custGeom>
            <a:avLst/>
            <a:gdLst/>
            <a:ahLst/>
            <a:cxnLst>
              <a:cxn ang="0">
                <a:pos x="wd2" y="hd2"/>
              </a:cxn>
              <a:cxn ang="5400000">
                <a:pos x="wd2" y="hd2"/>
              </a:cxn>
              <a:cxn ang="10800000">
                <a:pos x="wd2" y="hd2"/>
              </a:cxn>
              <a:cxn ang="16200000">
                <a:pos x="wd2" y="hd2"/>
              </a:cxn>
            </a:cxnLst>
            <a:rect l="0" t="0" r="r" b="b"/>
            <a:pathLst>
              <a:path w="21600" h="21600" extrusionOk="0">
                <a:moveTo>
                  <a:pt x="0" y="12228"/>
                </a:moveTo>
                <a:cubicBezTo>
                  <a:pt x="0" y="13862"/>
                  <a:pt x="4835" y="15186"/>
                  <a:pt x="10800" y="15186"/>
                </a:cubicBezTo>
                <a:cubicBezTo>
                  <a:pt x="16765" y="15186"/>
                  <a:pt x="21600" y="13862"/>
                  <a:pt x="21600" y="12228"/>
                </a:cubicBezTo>
                <a:lnTo>
                  <a:pt x="21600" y="18660"/>
                </a:lnTo>
                <a:lnTo>
                  <a:pt x="21593" y="18660"/>
                </a:lnTo>
                <a:cubicBezTo>
                  <a:pt x="21563" y="20285"/>
                  <a:pt x="16742" y="21600"/>
                  <a:pt x="10800" y="21600"/>
                </a:cubicBezTo>
                <a:cubicBezTo>
                  <a:pt x="4858" y="21600"/>
                  <a:pt x="37" y="20285"/>
                  <a:pt x="7" y="18660"/>
                </a:cubicBezTo>
                <a:lnTo>
                  <a:pt x="0" y="18660"/>
                </a:lnTo>
                <a:lnTo>
                  <a:pt x="0" y="18641"/>
                </a:lnTo>
                <a:close/>
                <a:moveTo>
                  <a:pt x="0" y="4106"/>
                </a:moveTo>
                <a:cubicBezTo>
                  <a:pt x="0" y="5740"/>
                  <a:pt x="4835" y="7065"/>
                  <a:pt x="10800" y="7065"/>
                </a:cubicBezTo>
                <a:cubicBezTo>
                  <a:pt x="16765" y="7065"/>
                  <a:pt x="21600" y="5740"/>
                  <a:pt x="21600" y="4106"/>
                </a:cubicBezTo>
                <a:lnTo>
                  <a:pt x="21600" y="10538"/>
                </a:lnTo>
                <a:lnTo>
                  <a:pt x="21593" y="10538"/>
                </a:lnTo>
                <a:cubicBezTo>
                  <a:pt x="21563" y="12164"/>
                  <a:pt x="16742" y="13478"/>
                  <a:pt x="10800" y="13478"/>
                </a:cubicBezTo>
                <a:cubicBezTo>
                  <a:pt x="4858" y="13478"/>
                  <a:pt x="37" y="12164"/>
                  <a:pt x="7" y="10538"/>
                </a:cubicBezTo>
                <a:lnTo>
                  <a:pt x="0" y="10538"/>
                </a:lnTo>
                <a:lnTo>
                  <a:pt x="0" y="10520"/>
                </a:lnTo>
                <a:close/>
                <a:moveTo>
                  <a:pt x="10800" y="0"/>
                </a:moveTo>
                <a:cubicBezTo>
                  <a:pt x="16437" y="0"/>
                  <a:pt x="21006" y="1252"/>
                  <a:pt x="21006" y="2796"/>
                </a:cubicBezTo>
                <a:cubicBezTo>
                  <a:pt x="21006" y="4340"/>
                  <a:pt x="16437" y="5592"/>
                  <a:pt x="10800" y="5592"/>
                </a:cubicBezTo>
                <a:cubicBezTo>
                  <a:pt x="5163" y="5592"/>
                  <a:pt x="594" y="4340"/>
                  <a:pt x="594" y="2796"/>
                </a:cubicBezTo>
                <a:cubicBezTo>
                  <a:pt x="594" y="1252"/>
                  <a:pt x="5163" y="0"/>
                  <a:pt x="10800" y="0"/>
                </a:cubicBezTo>
                <a:close/>
              </a:path>
            </a:pathLst>
          </a:custGeom>
          <a:solidFill>
            <a:srgbClr val="FFFFFF"/>
          </a:solidFill>
          <a:ln w="12700">
            <a:miter lim="400000"/>
            <a:tailEnd type="triangle"/>
          </a:ln>
        </p:spPr>
        <p:txBody>
          <a:bodyPr lIns="0" tIns="0" rIns="0" bIns="0" anchor="ctr"/>
          <a:lstStyle/>
          <a:p>
            <a:pPr lvl="0">
              <a:defRPr>
                <a:solidFill>
                  <a:srgbClr val="FFFFFF"/>
                </a:solidFill>
                <a:uFillTx/>
              </a:defRPr>
            </a:pPr>
            <a:endParaRPr/>
          </a:p>
        </p:txBody>
      </p:sp>
      <p:sp>
        <p:nvSpPr>
          <p:cNvPr id="1284" name="Shape 1284"/>
          <p:cNvSpPr/>
          <p:nvPr/>
        </p:nvSpPr>
        <p:spPr>
          <a:xfrm>
            <a:off x="5668000" y="2922938"/>
            <a:ext cx="2199589" cy="682399"/>
          </a:xfrm>
          <a:prstGeom prst="roundRect">
            <a:avLst>
              <a:gd name="adj" fmla="val 4579"/>
            </a:avLst>
          </a:prstGeom>
          <a:solidFill>
            <a:srgbClr val="29756E"/>
          </a:solidFill>
          <a:ln w="12700">
            <a:miter lim="400000"/>
          </a:ln>
          <a:effectLst>
            <a:outerShdw blurRad="38100" dist="23000" dir="5400000" rotWithShape="0">
              <a:srgbClr val="808080">
                <a:alpha val="34999"/>
              </a:srgbClr>
            </a:outerShdw>
          </a:effectLst>
        </p:spPr>
        <p:txBody>
          <a:bodyPr lIns="0" tIns="0" rIns="0" bIns="0"/>
          <a:lstStyle/>
          <a:p>
            <a:pPr lvl="0">
              <a:defRPr sz="1200" b="1">
                <a:solidFill>
                  <a:srgbClr val="FFFFFF"/>
                </a:solidFill>
                <a:uFillTx/>
              </a:defRPr>
            </a:pPr>
            <a:endParaRPr/>
          </a:p>
        </p:txBody>
      </p:sp>
      <p:sp>
        <p:nvSpPr>
          <p:cNvPr id="1285" name="Shape 1285"/>
          <p:cNvSpPr/>
          <p:nvPr/>
        </p:nvSpPr>
        <p:spPr>
          <a:xfrm>
            <a:off x="5744722" y="2975323"/>
            <a:ext cx="2046145" cy="252524"/>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defRPr sz="1200">
                <a:solidFill>
                  <a:srgbClr val="FFFFFF"/>
                </a:solidFill>
                <a:uFillTx/>
                <a:latin typeface="Avenir Next"/>
                <a:ea typeface="Avenir Next"/>
                <a:cs typeface="Avenir Next"/>
                <a:sym typeface="Avenir Next"/>
              </a:defRPr>
            </a:lvl1pPr>
          </a:lstStyle>
          <a:p>
            <a:pPr lvl="0">
              <a:defRPr sz="1800">
                <a:solidFill>
                  <a:srgbClr val="000000"/>
                </a:solidFill>
              </a:defRPr>
            </a:pPr>
            <a:r>
              <a:rPr sz="1200">
                <a:solidFill>
                  <a:srgbClr val="FFFFFF"/>
                </a:solidFill>
              </a:rPr>
              <a:t>Messaging</a:t>
            </a:r>
          </a:p>
        </p:txBody>
      </p:sp>
      <p:pic>
        <p:nvPicPr>
          <p:cNvPr id="1286" name="image10.png" descr="ICON_VM_basic_label_Q308"/>
          <p:cNvPicPr/>
          <p:nvPr/>
        </p:nvPicPr>
        <p:blipFill>
          <a:blip r:embed="rId3">
            <a:extLst/>
          </a:blip>
          <a:stretch>
            <a:fillRect/>
          </a:stretch>
        </p:blipFill>
        <p:spPr>
          <a:xfrm>
            <a:off x="7382796" y="3063086"/>
            <a:ext cx="404363" cy="473951"/>
          </a:xfrm>
          <a:prstGeom prst="rect">
            <a:avLst/>
          </a:prstGeom>
          <a:ln w="12700">
            <a:miter lim="400000"/>
          </a:ln>
        </p:spPr>
      </p:pic>
      <p:sp>
        <p:nvSpPr>
          <p:cNvPr id="1287" name="Shape 1287"/>
          <p:cNvSpPr/>
          <p:nvPr/>
        </p:nvSpPr>
        <p:spPr>
          <a:xfrm rot="11254553">
            <a:off x="4202664" y="3166784"/>
            <a:ext cx="202002" cy="178246"/>
          </a:xfrm>
          <a:custGeom>
            <a:avLst/>
            <a:gdLst/>
            <a:ahLst/>
            <a:cxnLst>
              <a:cxn ang="0">
                <a:pos x="wd2" y="hd2"/>
              </a:cxn>
              <a:cxn ang="5400000">
                <a:pos x="wd2" y="hd2"/>
              </a:cxn>
              <a:cxn ang="10800000">
                <a:pos x="wd2" y="hd2"/>
              </a:cxn>
              <a:cxn ang="16200000">
                <a:pos x="wd2" y="hd2"/>
              </a:cxn>
            </a:cxnLst>
            <a:rect l="0" t="0" r="r" b="b"/>
            <a:pathLst>
              <a:path w="20537" h="20870" extrusionOk="0">
                <a:moveTo>
                  <a:pt x="5461" y="14219"/>
                </a:moveTo>
                <a:cubicBezTo>
                  <a:pt x="6370" y="14080"/>
                  <a:pt x="7008" y="13119"/>
                  <a:pt x="6887" y="12073"/>
                </a:cubicBezTo>
                <a:cubicBezTo>
                  <a:pt x="6766" y="11027"/>
                  <a:pt x="5932" y="10292"/>
                  <a:pt x="5024" y="10431"/>
                </a:cubicBezTo>
                <a:cubicBezTo>
                  <a:pt x="4115" y="10570"/>
                  <a:pt x="3477" y="11531"/>
                  <a:pt x="3598" y="12577"/>
                </a:cubicBezTo>
                <a:cubicBezTo>
                  <a:pt x="3719" y="13623"/>
                  <a:pt x="4553" y="14358"/>
                  <a:pt x="5461" y="14219"/>
                </a:cubicBezTo>
                <a:close/>
                <a:moveTo>
                  <a:pt x="10425" y="13459"/>
                </a:moveTo>
                <a:cubicBezTo>
                  <a:pt x="11333" y="13320"/>
                  <a:pt x="11971" y="12359"/>
                  <a:pt x="11851" y="11313"/>
                </a:cubicBezTo>
                <a:cubicBezTo>
                  <a:pt x="11730" y="10267"/>
                  <a:pt x="10896" y="9532"/>
                  <a:pt x="9987" y="9671"/>
                </a:cubicBezTo>
                <a:cubicBezTo>
                  <a:pt x="9079" y="9810"/>
                  <a:pt x="8441" y="10771"/>
                  <a:pt x="8561" y="11817"/>
                </a:cubicBezTo>
                <a:cubicBezTo>
                  <a:pt x="8682" y="12863"/>
                  <a:pt x="9516" y="13598"/>
                  <a:pt x="10425" y="13459"/>
                </a:cubicBezTo>
                <a:close/>
                <a:moveTo>
                  <a:pt x="15388" y="12698"/>
                </a:moveTo>
                <a:cubicBezTo>
                  <a:pt x="16297" y="12559"/>
                  <a:pt x="16935" y="11599"/>
                  <a:pt x="16814" y="10553"/>
                </a:cubicBezTo>
                <a:cubicBezTo>
                  <a:pt x="16693" y="9507"/>
                  <a:pt x="15859" y="8771"/>
                  <a:pt x="14951" y="8911"/>
                </a:cubicBezTo>
                <a:cubicBezTo>
                  <a:pt x="14043" y="9050"/>
                  <a:pt x="13404" y="10010"/>
                  <a:pt x="13525" y="11056"/>
                </a:cubicBezTo>
                <a:cubicBezTo>
                  <a:pt x="13646" y="12102"/>
                  <a:pt x="14480" y="12838"/>
                  <a:pt x="15388" y="12698"/>
                </a:cubicBezTo>
                <a:close/>
                <a:moveTo>
                  <a:pt x="11333" y="20736"/>
                </a:moveTo>
                <a:cubicBezTo>
                  <a:pt x="5692" y="21600"/>
                  <a:pt x="644" y="18177"/>
                  <a:pt x="56" y="13092"/>
                </a:cubicBezTo>
                <a:cubicBezTo>
                  <a:pt x="-531" y="8006"/>
                  <a:pt x="3565" y="3182"/>
                  <a:pt x="9205" y="2319"/>
                </a:cubicBezTo>
                <a:cubicBezTo>
                  <a:pt x="10331" y="2146"/>
                  <a:pt x="11433" y="2144"/>
                  <a:pt x="12475" y="2337"/>
                </a:cubicBezTo>
                <a:cubicBezTo>
                  <a:pt x="14907" y="2290"/>
                  <a:pt x="17337" y="1504"/>
                  <a:pt x="19768" y="0"/>
                </a:cubicBezTo>
                <a:cubicBezTo>
                  <a:pt x="19085" y="1758"/>
                  <a:pt x="18589" y="3515"/>
                  <a:pt x="18297" y="5277"/>
                </a:cubicBezTo>
                <a:cubicBezTo>
                  <a:pt x="19489" y="6533"/>
                  <a:pt x="20271" y="8142"/>
                  <a:pt x="20482" y="9963"/>
                </a:cubicBezTo>
                <a:cubicBezTo>
                  <a:pt x="21069" y="15049"/>
                  <a:pt x="16973" y="19872"/>
                  <a:pt x="11333" y="20736"/>
                </a:cubicBezTo>
                <a:close/>
              </a:path>
            </a:pathLst>
          </a:custGeom>
          <a:solidFill>
            <a:srgbClr val="FFFFFF"/>
          </a:solidFill>
          <a:ln w="12700">
            <a:miter lim="400000"/>
            <a:tailEnd type="triangle"/>
          </a:ln>
        </p:spPr>
        <p:txBody>
          <a:bodyPr lIns="0" tIns="0" rIns="0" bIns="0" anchor="ctr"/>
          <a:lstStyle/>
          <a:p>
            <a:pPr lvl="0" algn="ctr">
              <a:defRPr>
                <a:solidFill>
                  <a:srgbClr val="FFFFFF"/>
                </a:solidFill>
                <a:uFillTx/>
              </a:defRPr>
            </a:pPr>
            <a:endParaRPr/>
          </a:p>
        </p:txBody>
      </p:sp>
      <p:sp>
        <p:nvSpPr>
          <p:cNvPr id="1288" name="Shape 1288"/>
          <p:cNvSpPr/>
          <p:nvPr/>
        </p:nvSpPr>
        <p:spPr>
          <a:xfrm>
            <a:off x="5668001" y="2162281"/>
            <a:ext cx="2199588" cy="682399"/>
          </a:xfrm>
          <a:prstGeom prst="roundRect">
            <a:avLst>
              <a:gd name="adj" fmla="val 4579"/>
            </a:avLst>
          </a:prstGeom>
          <a:solidFill>
            <a:srgbClr val="29756E"/>
          </a:solidFill>
          <a:ln w="12700">
            <a:miter lim="400000"/>
          </a:ln>
          <a:effectLst>
            <a:outerShdw blurRad="38100" dist="23000" dir="5400000" rotWithShape="0">
              <a:srgbClr val="808080">
                <a:alpha val="34999"/>
              </a:srgbClr>
            </a:outerShdw>
          </a:effectLst>
        </p:spPr>
        <p:txBody>
          <a:bodyPr lIns="0" tIns="0" rIns="0" bIns="0"/>
          <a:lstStyle/>
          <a:p>
            <a:pPr lvl="0">
              <a:defRPr sz="1200" b="1">
                <a:solidFill>
                  <a:srgbClr val="FFFFFF"/>
                </a:solidFill>
                <a:uFillTx/>
              </a:defRPr>
            </a:pPr>
            <a:endParaRPr/>
          </a:p>
        </p:txBody>
      </p:sp>
      <p:sp>
        <p:nvSpPr>
          <p:cNvPr id="1289" name="Shape 1289"/>
          <p:cNvSpPr/>
          <p:nvPr/>
        </p:nvSpPr>
        <p:spPr>
          <a:xfrm>
            <a:off x="5748325" y="2223190"/>
            <a:ext cx="1852673" cy="171728"/>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defRPr sz="1200">
                <a:solidFill>
                  <a:srgbClr val="FFFFFF"/>
                </a:solidFill>
                <a:uFillTx/>
                <a:latin typeface="Avenir Next"/>
                <a:ea typeface="Avenir Next"/>
                <a:cs typeface="Avenir Next"/>
                <a:sym typeface="Avenir Next"/>
              </a:defRPr>
            </a:lvl1pPr>
          </a:lstStyle>
          <a:p>
            <a:pPr lvl="0">
              <a:defRPr sz="1800">
                <a:solidFill>
                  <a:srgbClr val="000000"/>
                </a:solidFill>
              </a:defRPr>
            </a:pPr>
            <a:r>
              <a:rPr sz="1200">
                <a:solidFill>
                  <a:srgbClr val="FFFFFF"/>
                </a:solidFill>
              </a:rPr>
              <a:t>Health Manager</a:t>
            </a:r>
          </a:p>
        </p:txBody>
      </p:sp>
      <p:pic>
        <p:nvPicPr>
          <p:cNvPr id="1290" name="image10.png" descr="ICON_VM_basic_label_Q308"/>
          <p:cNvPicPr/>
          <p:nvPr/>
        </p:nvPicPr>
        <p:blipFill>
          <a:blip r:embed="rId3">
            <a:extLst/>
          </a:blip>
          <a:stretch>
            <a:fillRect/>
          </a:stretch>
        </p:blipFill>
        <p:spPr>
          <a:xfrm>
            <a:off x="7382796" y="2266505"/>
            <a:ext cx="404363" cy="473951"/>
          </a:xfrm>
          <a:prstGeom prst="rect">
            <a:avLst/>
          </a:prstGeom>
          <a:ln w="12700">
            <a:miter lim="400000"/>
          </a:ln>
        </p:spPr>
      </p:pic>
      <p:sp>
        <p:nvSpPr>
          <p:cNvPr id="1291" name="Shape 1291"/>
          <p:cNvSpPr/>
          <p:nvPr/>
        </p:nvSpPr>
        <p:spPr>
          <a:xfrm>
            <a:off x="6787493" y="3738723"/>
            <a:ext cx="589238" cy="227539"/>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r">
              <a:defRPr sz="1000">
                <a:solidFill>
                  <a:srgbClr val="FFFFFF"/>
                </a:solidFill>
                <a:uFillTx/>
                <a:latin typeface="Avenir Next Medium"/>
                <a:ea typeface="Avenir Next Medium"/>
                <a:cs typeface="Avenir Next Medium"/>
                <a:sym typeface="Avenir Next Medium"/>
              </a:defRPr>
            </a:lvl1pPr>
          </a:lstStyle>
          <a:p>
            <a:pPr lvl="0">
              <a:defRPr sz="1800">
                <a:solidFill>
                  <a:srgbClr val="000000"/>
                </a:solidFill>
              </a:defRPr>
            </a:pPr>
            <a:r>
              <a:rPr sz="1000">
                <a:solidFill>
                  <a:srgbClr val="FFFFFF"/>
                </a:solidFill>
              </a:rPr>
              <a:t>Target VM</a:t>
            </a:r>
          </a:p>
        </p:txBody>
      </p:sp>
      <p:sp>
        <p:nvSpPr>
          <p:cNvPr id="1292" name="Shape 1292"/>
          <p:cNvSpPr/>
          <p:nvPr/>
        </p:nvSpPr>
        <p:spPr>
          <a:xfrm>
            <a:off x="4210208" y="3484831"/>
            <a:ext cx="188325" cy="162914"/>
          </a:xfrm>
          <a:custGeom>
            <a:avLst/>
            <a:gdLst/>
            <a:ahLst/>
            <a:cxnLst>
              <a:cxn ang="0">
                <a:pos x="wd2" y="hd2"/>
              </a:cxn>
              <a:cxn ang="5400000">
                <a:pos x="wd2" y="hd2"/>
              </a:cxn>
              <a:cxn ang="10800000">
                <a:pos x="wd2" y="hd2"/>
              </a:cxn>
              <a:cxn ang="16200000">
                <a:pos x="wd2" y="hd2"/>
              </a:cxn>
            </a:cxnLst>
            <a:rect l="0" t="0" r="r" b="b"/>
            <a:pathLst>
              <a:path w="10657" h="15999" extrusionOk="0">
                <a:moveTo>
                  <a:pt x="5328" y="3849"/>
                </a:moveTo>
                <a:cubicBezTo>
                  <a:pt x="7532" y="-5601"/>
                  <a:pt x="16128" y="3849"/>
                  <a:pt x="5328" y="15999"/>
                </a:cubicBezTo>
                <a:cubicBezTo>
                  <a:pt x="-5472" y="3849"/>
                  <a:pt x="3124" y="-5601"/>
                  <a:pt x="5328" y="3849"/>
                </a:cubicBezTo>
                <a:close/>
              </a:path>
            </a:pathLst>
          </a:custGeom>
          <a:solidFill>
            <a:srgbClr val="FFFFFF"/>
          </a:solidFill>
          <a:ln w="12700">
            <a:miter lim="400000"/>
            <a:tailEnd type="triangle"/>
          </a:ln>
        </p:spPr>
        <p:txBody>
          <a:bodyPr lIns="0" tIns="0" rIns="0" bIns="0" anchor="ctr"/>
          <a:lstStyle/>
          <a:p>
            <a:pPr lvl="0" algn="ctr">
              <a:defRPr>
                <a:solidFill>
                  <a:srgbClr val="FFFFFF"/>
                </a:solidFill>
                <a:uFillTx/>
              </a:defRPr>
            </a:pPr>
            <a:endParaRPr/>
          </a:p>
        </p:txBody>
      </p:sp>
      <p:sp>
        <p:nvSpPr>
          <p:cNvPr id="1293" name="Shape 1293"/>
          <p:cNvSpPr/>
          <p:nvPr/>
        </p:nvSpPr>
        <p:spPr>
          <a:xfrm>
            <a:off x="4223560" y="3761728"/>
            <a:ext cx="168248" cy="224523"/>
          </a:xfrm>
          <a:custGeom>
            <a:avLst/>
            <a:gdLst/>
            <a:ahLst/>
            <a:cxnLst>
              <a:cxn ang="0">
                <a:pos x="wd2" y="hd2"/>
              </a:cxn>
              <a:cxn ang="5400000">
                <a:pos x="wd2" y="hd2"/>
              </a:cxn>
              <a:cxn ang="10800000">
                <a:pos x="wd2" y="hd2"/>
              </a:cxn>
              <a:cxn ang="16200000">
                <a:pos x="wd2" y="hd2"/>
              </a:cxn>
            </a:cxnLst>
            <a:rect l="0" t="0" r="r" b="b"/>
            <a:pathLst>
              <a:path w="21600" h="21600" extrusionOk="0">
                <a:moveTo>
                  <a:pt x="10800" y="16618"/>
                </a:moveTo>
                <a:lnTo>
                  <a:pt x="6946" y="18824"/>
                </a:lnTo>
                <a:cubicBezTo>
                  <a:pt x="7990" y="19479"/>
                  <a:pt x="9343" y="19815"/>
                  <a:pt x="10800" y="19815"/>
                </a:cubicBezTo>
                <a:cubicBezTo>
                  <a:pt x="12257" y="19815"/>
                  <a:pt x="13610" y="19479"/>
                  <a:pt x="14654" y="18825"/>
                </a:cubicBezTo>
                <a:close/>
                <a:moveTo>
                  <a:pt x="4280" y="12886"/>
                </a:moveTo>
                <a:cubicBezTo>
                  <a:pt x="3997" y="13421"/>
                  <a:pt x="3858" y="14005"/>
                  <a:pt x="3858" y="14613"/>
                </a:cubicBezTo>
                <a:cubicBezTo>
                  <a:pt x="3858" y="16342"/>
                  <a:pt x="4983" y="17873"/>
                  <a:pt x="6787" y="18744"/>
                </a:cubicBezTo>
                <a:lnTo>
                  <a:pt x="8263" y="15166"/>
                </a:lnTo>
                <a:close/>
                <a:moveTo>
                  <a:pt x="17320" y="12886"/>
                </a:moveTo>
                <a:lnTo>
                  <a:pt x="13337" y="15166"/>
                </a:lnTo>
                <a:lnTo>
                  <a:pt x="14813" y="18744"/>
                </a:lnTo>
                <a:cubicBezTo>
                  <a:pt x="16617" y="17873"/>
                  <a:pt x="17742" y="16342"/>
                  <a:pt x="17742" y="14613"/>
                </a:cubicBezTo>
                <a:cubicBezTo>
                  <a:pt x="17742" y="14005"/>
                  <a:pt x="17603" y="13421"/>
                  <a:pt x="17320" y="12886"/>
                </a:cubicBezTo>
                <a:close/>
                <a:moveTo>
                  <a:pt x="10970" y="9424"/>
                </a:moveTo>
                <a:lnTo>
                  <a:pt x="12368" y="12816"/>
                </a:lnTo>
                <a:lnTo>
                  <a:pt x="17290" y="12816"/>
                </a:lnTo>
                <a:cubicBezTo>
                  <a:pt x="16353" y="10863"/>
                  <a:pt x="13884" y="9465"/>
                  <a:pt x="10970" y="9424"/>
                </a:cubicBezTo>
                <a:close/>
                <a:moveTo>
                  <a:pt x="10630" y="9424"/>
                </a:moveTo>
                <a:cubicBezTo>
                  <a:pt x="7716" y="9465"/>
                  <a:pt x="5247" y="10863"/>
                  <a:pt x="4310" y="12816"/>
                </a:cubicBezTo>
                <a:lnTo>
                  <a:pt x="9232" y="12816"/>
                </a:lnTo>
                <a:close/>
                <a:moveTo>
                  <a:pt x="12665" y="2637"/>
                </a:moveTo>
                <a:lnTo>
                  <a:pt x="20124" y="2637"/>
                </a:lnTo>
                <a:lnTo>
                  <a:pt x="20124" y="5249"/>
                </a:lnTo>
                <a:lnTo>
                  <a:pt x="15871" y="8762"/>
                </a:lnTo>
                <a:cubicBezTo>
                  <a:pt x="18434" y="9999"/>
                  <a:pt x="20124" y="12158"/>
                  <a:pt x="20124" y="14613"/>
                </a:cubicBezTo>
                <a:cubicBezTo>
                  <a:pt x="20124" y="18472"/>
                  <a:pt x="15949" y="21600"/>
                  <a:pt x="10800" y="21600"/>
                </a:cubicBezTo>
                <a:cubicBezTo>
                  <a:pt x="5651" y="21600"/>
                  <a:pt x="1476" y="18472"/>
                  <a:pt x="1476" y="14613"/>
                </a:cubicBezTo>
                <a:cubicBezTo>
                  <a:pt x="1476" y="12161"/>
                  <a:pt x="3162" y="10004"/>
                  <a:pt x="5719" y="8766"/>
                </a:cubicBezTo>
                <a:lnTo>
                  <a:pt x="1476" y="5261"/>
                </a:lnTo>
                <a:lnTo>
                  <a:pt x="1476" y="2649"/>
                </a:lnTo>
                <a:lnTo>
                  <a:pt x="8935" y="2649"/>
                </a:lnTo>
                <a:lnTo>
                  <a:pt x="8935" y="7767"/>
                </a:lnTo>
                <a:cubicBezTo>
                  <a:pt x="9538" y="7675"/>
                  <a:pt x="10161" y="7626"/>
                  <a:pt x="10800" y="7626"/>
                </a:cubicBezTo>
                <a:lnTo>
                  <a:pt x="12665" y="7767"/>
                </a:lnTo>
                <a:lnTo>
                  <a:pt x="12665" y="5249"/>
                </a:lnTo>
                <a:close/>
                <a:moveTo>
                  <a:pt x="0" y="0"/>
                </a:moveTo>
                <a:lnTo>
                  <a:pt x="21600" y="0"/>
                </a:lnTo>
                <a:lnTo>
                  <a:pt x="21600" y="1688"/>
                </a:lnTo>
                <a:lnTo>
                  <a:pt x="0" y="1688"/>
                </a:lnTo>
                <a:close/>
              </a:path>
            </a:pathLst>
          </a:custGeom>
          <a:solidFill>
            <a:srgbClr val="FFFFFF"/>
          </a:solidFill>
          <a:ln w="12700">
            <a:miter lim="400000"/>
            <a:tailEnd type="triangle"/>
          </a:ln>
        </p:spPr>
        <p:txBody>
          <a:bodyPr lIns="0" tIns="0" rIns="0" bIns="0" anchor="ctr"/>
          <a:lstStyle/>
          <a:p>
            <a:pPr lvl="0" algn="ctr">
              <a:defRPr>
                <a:solidFill>
                  <a:srgbClr val="FFFFFF"/>
                </a:solidFill>
                <a:uFillTx/>
              </a:defRPr>
            </a:pPr>
            <a:endParaRPr/>
          </a:p>
        </p:txBody>
      </p:sp>
      <p:grpSp>
        <p:nvGrpSpPr>
          <p:cNvPr id="1297" name="Group 1297"/>
          <p:cNvGrpSpPr/>
          <p:nvPr/>
        </p:nvGrpSpPr>
        <p:grpSpPr>
          <a:xfrm>
            <a:off x="5668000" y="3665679"/>
            <a:ext cx="2199589" cy="682399"/>
            <a:chOff x="0" y="0"/>
            <a:chExt cx="2199587" cy="682397"/>
          </a:xfrm>
        </p:grpSpPr>
        <p:sp>
          <p:nvSpPr>
            <p:cNvPr id="1294" name="Shape 1294"/>
            <p:cNvSpPr/>
            <p:nvPr/>
          </p:nvSpPr>
          <p:spPr>
            <a:xfrm>
              <a:off x="0" y="0"/>
              <a:ext cx="2199588" cy="682398"/>
            </a:xfrm>
            <a:prstGeom prst="roundRect">
              <a:avLst>
                <a:gd name="adj" fmla="val 4579"/>
              </a:avLst>
            </a:prstGeom>
            <a:solidFill>
              <a:srgbClr val="29756E"/>
            </a:solidFill>
            <a:ln w="12700" cap="flat">
              <a:noFill/>
              <a:miter lim="400000"/>
            </a:ln>
            <a:effectLst>
              <a:outerShdw blurRad="38100" dist="23000" dir="5400000" rotWithShape="0">
                <a:srgbClr val="808080">
                  <a:alpha val="34999"/>
                </a:srgbClr>
              </a:outerShdw>
            </a:effectLst>
          </p:spPr>
          <p:txBody>
            <a:bodyPr wrap="square" lIns="0" tIns="0" rIns="0" bIns="0" numCol="1" anchor="t">
              <a:noAutofit/>
            </a:bodyPr>
            <a:lstStyle/>
            <a:p>
              <a:pPr lvl="0">
                <a:defRPr sz="1200" b="1">
                  <a:solidFill>
                    <a:srgbClr val="FFFFFF"/>
                  </a:solidFill>
                  <a:uFillTx/>
                </a:defRPr>
              </a:pPr>
              <a:endParaRPr/>
            </a:p>
          </p:txBody>
        </p:sp>
        <p:sp>
          <p:nvSpPr>
            <p:cNvPr id="1295" name="Shape 1295"/>
            <p:cNvSpPr/>
            <p:nvPr/>
          </p:nvSpPr>
          <p:spPr>
            <a:xfrm>
              <a:off x="41350" y="30617"/>
              <a:ext cx="2071300" cy="17172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defRPr sz="1200">
                  <a:solidFill>
                    <a:srgbClr val="FFFFFF"/>
                  </a:solidFill>
                  <a:uFillTx/>
                  <a:latin typeface="Avenir Next"/>
                  <a:ea typeface="Avenir Next"/>
                  <a:cs typeface="Avenir Next"/>
                  <a:sym typeface="Avenir Next"/>
                </a:defRPr>
              </a:lvl1pPr>
            </a:lstStyle>
            <a:p>
              <a:pPr lvl="0">
                <a:defRPr sz="1800">
                  <a:solidFill>
                    <a:srgbClr val="000000"/>
                  </a:solidFill>
                </a:defRPr>
              </a:pPr>
              <a:r>
                <a:rPr sz="1200">
                  <a:solidFill>
                    <a:srgbClr val="FFFFFF"/>
                  </a:solidFill>
                </a:rPr>
                <a:t>Cloud Controller</a:t>
              </a:r>
            </a:p>
          </p:txBody>
        </p:sp>
        <p:pic>
          <p:nvPicPr>
            <p:cNvPr id="1296" name="image10.png" descr="ICON_VM_basic_label_Q308"/>
            <p:cNvPicPr/>
            <p:nvPr/>
          </p:nvPicPr>
          <p:blipFill>
            <a:blip r:embed="rId3">
              <a:extLst/>
            </a:blip>
            <a:stretch>
              <a:fillRect/>
            </a:stretch>
          </p:blipFill>
          <p:spPr>
            <a:xfrm>
              <a:off x="1692456" y="170944"/>
              <a:ext cx="404363" cy="473951"/>
            </a:xfrm>
            <a:prstGeom prst="rect">
              <a:avLst/>
            </a:prstGeom>
            <a:ln w="12700" cap="flat">
              <a:noFill/>
              <a:miter lim="400000"/>
            </a:ln>
            <a:effectLst/>
          </p:spPr>
        </p:pic>
      </p:grpSp>
      <p:sp>
        <p:nvSpPr>
          <p:cNvPr id="1298" name="Shape 1298"/>
          <p:cNvSpPr/>
          <p:nvPr/>
        </p:nvSpPr>
        <p:spPr>
          <a:xfrm>
            <a:off x="2045436" y="1953052"/>
            <a:ext cx="1886821" cy="363583"/>
          </a:xfrm>
          <a:prstGeom prst="roundRect">
            <a:avLst>
              <a:gd name="adj" fmla="val 13884"/>
            </a:avLst>
          </a:prstGeom>
          <a:solidFill>
            <a:srgbClr val="29756E"/>
          </a:solidFill>
          <a:ln w="3175">
            <a:miter lim="400000"/>
          </a:ln>
          <a:extLst>
            <a:ext uri="{C572A759-6A51-4108-AA02-DFA0A04FC94B}">
              <ma14:wrappingTextBoxFlag xmlns:ma14="http://schemas.microsoft.com/office/mac/drawingml/2011/main" val="1"/>
            </a:ext>
          </a:extLst>
        </p:spPr>
        <p:txBody>
          <a:bodyPr lIns="0" tIns="0" rIns="0" bIns="0" anchor="ctr"/>
          <a:lstStyle>
            <a:lvl1pPr>
              <a:defRPr sz="1600">
                <a:solidFill>
                  <a:srgbClr val="FFFFFF"/>
                </a:solidFill>
                <a:latin typeface="Avenir Next"/>
                <a:ea typeface="Avenir Next"/>
                <a:cs typeface="Avenir Next"/>
                <a:sym typeface="Avenir Next"/>
              </a:defRPr>
            </a:lvl1pPr>
          </a:lstStyle>
          <a:p>
            <a:pPr lvl="0">
              <a:defRPr sz="1800">
                <a:solidFill>
                  <a:srgbClr val="000000"/>
                </a:solidFill>
                <a:uFillTx/>
              </a:defRPr>
            </a:pPr>
            <a:r>
              <a:rPr sz="1600">
                <a:solidFill>
                  <a:srgbClr val="FFFFFF"/>
                </a:solidFill>
                <a:uFill>
                  <a:solidFill>
                    <a:srgbClr val="4D4D4D"/>
                  </a:solidFill>
                </a:uFill>
              </a:rPr>
              <a:t>        BOSH Director</a:t>
            </a:r>
          </a:p>
        </p:txBody>
      </p:sp>
      <p:pic>
        <p:nvPicPr>
          <p:cNvPr id="1299" name="pasted-image.pdf"/>
          <p:cNvPicPr/>
          <p:nvPr/>
        </p:nvPicPr>
        <p:blipFill>
          <a:blip r:embed="rId4">
            <a:extLst/>
          </a:blip>
          <a:stretch>
            <a:fillRect/>
          </a:stretch>
        </p:blipFill>
        <p:spPr>
          <a:xfrm>
            <a:off x="2117712" y="1990349"/>
            <a:ext cx="213188" cy="274100"/>
          </a:xfrm>
          <a:prstGeom prst="rect">
            <a:avLst/>
          </a:prstGeom>
          <a:ln w="3175">
            <a:miter lim="400000"/>
          </a:ln>
        </p:spPr>
      </p:pic>
      <p:sp>
        <p:nvSpPr>
          <p:cNvPr id="1300" name="Shape 1300"/>
          <p:cNvSpPr/>
          <p:nvPr/>
        </p:nvSpPr>
        <p:spPr>
          <a:xfrm>
            <a:off x="2412211" y="3262471"/>
            <a:ext cx="1303646" cy="388405"/>
          </a:xfrm>
          <a:prstGeom prst="roundRect">
            <a:avLst>
              <a:gd name="adj" fmla="val 13079"/>
            </a:avLst>
          </a:prstGeom>
          <a:solidFill>
            <a:srgbClr val="29756E"/>
          </a:solidFill>
          <a:ln w="3175">
            <a:miter lim="400000"/>
          </a:ln>
          <a:extLst>
            <a:ext uri="{C572A759-6A51-4108-AA02-DFA0A04FC94B}">
              <ma14:wrappingTextBoxFlag xmlns:ma14="http://schemas.microsoft.com/office/mac/drawingml/2011/main" val="1"/>
            </a:ext>
          </a:extLst>
        </p:spPr>
        <p:txBody>
          <a:bodyPr lIns="0" tIns="0" rIns="0" bIns="0" anchor="ctr"/>
          <a:lstStyle>
            <a:lvl1pPr>
              <a:defRPr sz="1600">
                <a:solidFill>
                  <a:srgbClr val="FFFFFF"/>
                </a:solidFill>
                <a:latin typeface="Avenir Next"/>
                <a:ea typeface="Avenir Next"/>
                <a:cs typeface="Avenir Next"/>
                <a:sym typeface="Avenir Next"/>
              </a:defRPr>
            </a:lvl1pPr>
          </a:lstStyle>
          <a:p>
            <a:pPr lvl="0">
              <a:defRPr sz="1800">
                <a:solidFill>
                  <a:srgbClr val="000000"/>
                </a:solidFill>
                <a:uFillTx/>
              </a:defRPr>
            </a:pPr>
            <a:r>
              <a:rPr sz="1600">
                <a:solidFill>
                  <a:srgbClr val="FFFFFF"/>
                </a:solidFill>
                <a:uFill>
                  <a:solidFill>
                    <a:srgbClr val="4D4D4D"/>
                  </a:solidFill>
                </a:uFill>
              </a:rPr>
              <a:t>        NATS</a:t>
            </a:r>
          </a:p>
        </p:txBody>
      </p:sp>
      <p:pic>
        <p:nvPicPr>
          <p:cNvPr id="1301" name="pasted-image.pdf"/>
          <p:cNvPicPr/>
          <p:nvPr/>
        </p:nvPicPr>
        <p:blipFill>
          <a:blip r:embed="rId5">
            <a:extLst/>
          </a:blip>
          <a:stretch>
            <a:fillRect/>
          </a:stretch>
        </p:blipFill>
        <p:spPr>
          <a:xfrm>
            <a:off x="2487196" y="3347527"/>
            <a:ext cx="266701" cy="215901"/>
          </a:xfrm>
          <a:prstGeom prst="rect">
            <a:avLst/>
          </a:prstGeom>
          <a:ln w="3175">
            <a:miter lim="400000"/>
          </a:ln>
        </p:spPr>
      </p:pic>
      <p:sp>
        <p:nvSpPr>
          <p:cNvPr id="1302" name="Shape 1302"/>
          <p:cNvSpPr/>
          <p:nvPr/>
        </p:nvSpPr>
        <p:spPr>
          <a:xfrm>
            <a:off x="5524853" y="3975716"/>
            <a:ext cx="631982" cy="274100"/>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r">
              <a:defRPr sz="1000">
                <a:solidFill>
                  <a:srgbClr val="FFFFFF"/>
                </a:solidFill>
                <a:uFillTx/>
                <a:latin typeface="Avenir Next Medium"/>
                <a:ea typeface="Avenir Next Medium"/>
                <a:cs typeface="Avenir Next Medium"/>
                <a:sym typeface="Avenir Next Medium"/>
              </a:defRPr>
            </a:lvl1pPr>
          </a:lstStyle>
          <a:p>
            <a:pPr lvl="0">
              <a:defRPr sz="1800">
                <a:solidFill>
                  <a:srgbClr val="000000"/>
                </a:solidFill>
              </a:defRPr>
            </a:pPr>
            <a:r>
              <a:rPr sz="1000">
                <a:solidFill>
                  <a:srgbClr val="FFFFFF"/>
                </a:solidFill>
              </a:rPr>
              <a:t>Agent</a:t>
            </a:r>
          </a:p>
        </p:txBody>
      </p:sp>
      <p:pic>
        <p:nvPicPr>
          <p:cNvPr id="1303" name="Picture 1302"/>
          <p:cNvPicPr/>
          <p:nvPr/>
        </p:nvPicPr>
        <p:blipFill>
          <a:blip r:embed="rId6">
            <a:extLst/>
          </a:blip>
          <a:stretch>
            <a:fillRect/>
          </a:stretch>
        </p:blipFill>
        <p:spPr>
          <a:xfrm>
            <a:off x="6223375" y="3218802"/>
            <a:ext cx="1014461" cy="343576"/>
          </a:xfrm>
          <a:prstGeom prst="rect">
            <a:avLst/>
          </a:prstGeom>
        </p:spPr>
      </p:pic>
      <p:pic>
        <p:nvPicPr>
          <p:cNvPr id="1305" name="Picture 1304"/>
          <p:cNvPicPr/>
          <p:nvPr/>
        </p:nvPicPr>
        <p:blipFill>
          <a:blip r:embed="rId6">
            <a:extLst/>
          </a:blip>
          <a:stretch>
            <a:fillRect/>
          </a:stretch>
        </p:blipFill>
        <p:spPr>
          <a:xfrm>
            <a:off x="6167431" y="2454060"/>
            <a:ext cx="1014462" cy="343575"/>
          </a:xfrm>
          <a:prstGeom prst="rect">
            <a:avLst/>
          </a:prstGeom>
        </p:spPr>
      </p:pic>
      <p:sp>
        <p:nvSpPr>
          <p:cNvPr id="1307" name="Shape 1307"/>
          <p:cNvSpPr/>
          <p:nvPr/>
        </p:nvSpPr>
        <p:spPr>
          <a:xfrm>
            <a:off x="5679184" y="3280306"/>
            <a:ext cx="525984" cy="252524"/>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r">
              <a:defRPr sz="1000">
                <a:solidFill>
                  <a:srgbClr val="FFFFFF"/>
                </a:solidFill>
                <a:uFillTx/>
                <a:latin typeface="Avenir Next Medium"/>
                <a:ea typeface="Avenir Next Medium"/>
                <a:cs typeface="Avenir Next Medium"/>
                <a:sym typeface="Avenir Next Medium"/>
              </a:defRPr>
            </a:lvl1pPr>
          </a:lstStyle>
          <a:p>
            <a:pPr lvl="0">
              <a:defRPr sz="1800">
                <a:solidFill>
                  <a:srgbClr val="000000"/>
                </a:solidFill>
              </a:defRPr>
            </a:pPr>
            <a:r>
              <a:rPr sz="1000">
                <a:solidFill>
                  <a:srgbClr val="FFFFFF"/>
                </a:solidFill>
              </a:rPr>
              <a:t>Agent</a:t>
            </a:r>
          </a:p>
        </p:txBody>
      </p:sp>
      <p:sp>
        <p:nvSpPr>
          <p:cNvPr id="1308" name="Shape 1308"/>
          <p:cNvSpPr/>
          <p:nvPr/>
        </p:nvSpPr>
        <p:spPr>
          <a:xfrm>
            <a:off x="5658942" y="2509808"/>
            <a:ext cx="525985" cy="252524"/>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r">
              <a:defRPr sz="1000">
                <a:solidFill>
                  <a:srgbClr val="FFFFFF"/>
                </a:solidFill>
                <a:uFillTx/>
                <a:latin typeface="Avenir Next Medium"/>
                <a:ea typeface="Avenir Next Medium"/>
                <a:cs typeface="Avenir Next Medium"/>
                <a:sym typeface="Avenir Next Medium"/>
              </a:defRPr>
            </a:lvl1pPr>
          </a:lstStyle>
          <a:p>
            <a:pPr lvl="0">
              <a:defRPr sz="1800">
                <a:solidFill>
                  <a:srgbClr val="000000"/>
                </a:solidFill>
              </a:defRPr>
            </a:pPr>
            <a:r>
              <a:rPr sz="1000">
                <a:solidFill>
                  <a:srgbClr val="FFFFFF"/>
                </a:solidFill>
              </a:rPr>
              <a:t>Agent</a:t>
            </a:r>
          </a:p>
        </p:txBody>
      </p:sp>
      <p:grpSp>
        <p:nvGrpSpPr>
          <p:cNvPr id="1312" name="Group 1312"/>
          <p:cNvGrpSpPr/>
          <p:nvPr/>
        </p:nvGrpSpPr>
        <p:grpSpPr>
          <a:xfrm>
            <a:off x="6214271" y="3949199"/>
            <a:ext cx="1023565" cy="343576"/>
            <a:chOff x="0" y="-34502"/>
            <a:chExt cx="1023564" cy="343574"/>
          </a:xfrm>
        </p:grpSpPr>
        <p:pic>
          <p:nvPicPr>
            <p:cNvPr id="1309" name="Picture 1308"/>
            <p:cNvPicPr/>
            <p:nvPr/>
          </p:nvPicPr>
          <p:blipFill>
            <a:blip r:embed="rId6">
              <a:extLst/>
            </a:blip>
            <a:stretch>
              <a:fillRect/>
            </a:stretch>
          </p:blipFill>
          <p:spPr>
            <a:xfrm>
              <a:off x="9103" y="-34503"/>
              <a:ext cx="1014462" cy="343576"/>
            </a:xfrm>
            <a:prstGeom prst="rect">
              <a:avLst/>
            </a:prstGeom>
            <a:effectLst/>
          </p:spPr>
        </p:pic>
        <p:sp>
          <p:nvSpPr>
            <p:cNvPr id="1311" name="Shape 1311"/>
            <p:cNvSpPr/>
            <p:nvPr/>
          </p:nvSpPr>
          <p:spPr>
            <a:xfrm>
              <a:off x="0" y="0"/>
              <a:ext cx="779463" cy="27457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r">
                <a:defRPr sz="1000">
                  <a:solidFill>
                    <a:srgbClr val="FFFFFF"/>
                  </a:solidFill>
                  <a:uFillTx/>
                  <a:latin typeface="Avenir Next Demi Bold"/>
                  <a:ea typeface="Avenir Next Demi Bold"/>
                  <a:cs typeface="Avenir Next Demi Bold"/>
                  <a:sym typeface="Avenir Next Demi Bold"/>
                </a:defRPr>
              </a:lvl1pPr>
            </a:lstStyle>
            <a:p>
              <a:pPr lvl="0">
                <a:defRPr sz="1800">
                  <a:solidFill>
                    <a:srgbClr val="000000"/>
                  </a:solidFill>
                </a:defRPr>
              </a:pPr>
              <a:r>
                <a:rPr sz="1000">
                  <a:solidFill>
                    <a:srgbClr val="FFFFFF"/>
                  </a:solidFill>
                </a:rPr>
                <a:t>Process</a:t>
              </a:r>
            </a:p>
          </p:txBody>
        </p:sp>
      </p:grpSp>
      <p:sp>
        <p:nvSpPr>
          <p:cNvPr id="1313" name="Shape 1313"/>
          <p:cNvSpPr/>
          <p:nvPr/>
        </p:nvSpPr>
        <p:spPr>
          <a:xfrm>
            <a:off x="6214271" y="3255149"/>
            <a:ext cx="779463" cy="274571"/>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r">
              <a:defRPr sz="1000">
                <a:solidFill>
                  <a:srgbClr val="FFFFFF"/>
                </a:solidFill>
                <a:uFillTx/>
                <a:latin typeface="Avenir Next Demi Bold"/>
                <a:ea typeface="Avenir Next Demi Bold"/>
                <a:cs typeface="Avenir Next Demi Bold"/>
                <a:sym typeface="Avenir Next Demi Bold"/>
              </a:defRPr>
            </a:lvl1pPr>
          </a:lstStyle>
          <a:p>
            <a:pPr lvl="0">
              <a:defRPr sz="1800">
                <a:solidFill>
                  <a:srgbClr val="000000"/>
                </a:solidFill>
              </a:defRPr>
            </a:pPr>
            <a:r>
              <a:rPr sz="1000">
                <a:solidFill>
                  <a:srgbClr val="FFFFFF"/>
                </a:solidFill>
              </a:rPr>
              <a:t>Process</a:t>
            </a:r>
          </a:p>
        </p:txBody>
      </p:sp>
      <p:sp>
        <p:nvSpPr>
          <p:cNvPr id="1314" name="Shape 1314"/>
          <p:cNvSpPr/>
          <p:nvPr/>
        </p:nvSpPr>
        <p:spPr>
          <a:xfrm>
            <a:off x="6214271" y="2497059"/>
            <a:ext cx="779463" cy="274571"/>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r">
              <a:defRPr sz="1000">
                <a:solidFill>
                  <a:srgbClr val="FFFFFF"/>
                </a:solidFill>
                <a:uFillTx/>
                <a:latin typeface="Avenir Next Demi Bold"/>
                <a:ea typeface="Avenir Next Demi Bold"/>
                <a:cs typeface="Avenir Next Demi Bold"/>
                <a:sym typeface="Avenir Next Demi Bold"/>
              </a:defRPr>
            </a:lvl1pPr>
          </a:lstStyle>
          <a:p>
            <a:pPr lvl="0">
              <a:defRPr sz="1800">
                <a:solidFill>
                  <a:srgbClr val="000000"/>
                </a:solidFill>
              </a:defRPr>
            </a:pPr>
            <a:r>
              <a:rPr sz="1000">
                <a:solidFill>
                  <a:srgbClr val="FFFFFF"/>
                </a:solidFill>
              </a:rPr>
              <a:t>Process</a:t>
            </a:r>
          </a:p>
        </p:txBody>
      </p:sp>
      <p:sp>
        <p:nvSpPr>
          <p:cNvPr id="1315" name="Shape 1315"/>
          <p:cNvSpPr/>
          <p:nvPr/>
        </p:nvSpPr>
        <p:spPr>
          <a:xfrm>
            <a:off x="6013426" y="954515"/>
            <a:ext cx="1334243" cy="387516"/>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100">
                <a:solidFill>
                  <a:srgbClr val="29756E"/>
                </a:solidFill>
              </a:defRPr>
            </a:lvl1pPr>
          </a:lstStyle>
          <a:p>
            <a:pPr lvl="0">
              <a:defRPr sz="1800">
                <a:solidFill>
                  <a:srgbClr val="000000"/>
                </a:solidFill>
                <a:uFillTx/>
              </a:defRPr>
            </a:pPr>
            <a:r>
              <a:rPr sz="2100">
                <a:solidFill>
                  <a:srgbClr val="29756E"/>
                </a:solidFill>
                <a:uFill>
                  <a:solidFill>
                    <a:srgbClr val="4D4D4D"/>
                  </a:solidFill>
                </a:uFill>
              </a:rPr>
              <a:t>Pivotal CF</a:t>
            </a:r>
          </a:p>
        </p:txBody>
      </p:sp>
      <p:grpSp>
        <p:nvGrpSpPr>
          <p:cNvPr id="1319" name="Group 1319"/>
          <p:cNvGrpSpPr/>
          <p:nvPr/>
        </p:nvGrpSpPr>
        <p:grpSpPr>
          <a:xfrm>
            <a:off x="5643511" y="1400829"/>
            <a:ext cx="2199588" cy="682399"/>
            <a:chOff x="0" y="0"/>
            <a:chExt cx="2199587" cy="682397"/>
          </a:xfrm>
        </p:grpSpPr>
        <p:sp>
          <p:nvSpPr>
            <p:cNvPr id="1316" name="Shape 1316"/>
            <p:cNvSpPr/>
            <p:nvPr/>
          </p:nvSpPr>
          <p:spPr>
            <a:xfrm>
              <a:off x="0" y="0"/>
              <a:ext cx="2199588" cy="682398"/>
            </a:xfrm>
            <a:prstGeom prst="roundRect">
              <a:avLst>
                <a:gd name="adj" fmla="val 4579"/>
              </a:avLst>
            </a:prstGeom>
            <a:solidFill>
              <a:srgbClr val="29756E"/>
            </a:solidFill>
            <a:ln w="12700" cap="flat">
              <a:noFill/>
              <a:miter lim="400000"/>
            </a:ln>
            <a:effectLst>
              <a:outerShdw blurRad="38100" dist="23000" dir="5400000" rotWithShape="0">
                <a:srgbClr val="808080">
                  <a:alpha val="34999"/>
                </a:srgbClr>
              </a:outerShdw>
            </a:effectLst>
          </p:spPr>
          <p:txBody>
            <a:bodyPr wrap="square" lIns="0" tIns="0" rIns="0" bIns="0" numCol="1" anchor="t">
              <a:noAutofit/>
            </a:bodyPr>
            <a:lstStyle/>
            <a:p>
              <a:pPr lvl="0">
                <a:defRPr sz="1200" b="1">
                  <a:solidFill>
                    <a:srgbClr val="FFFFFF"/>
                  </a:solidFill>
                  <a:uFillTx/>
                </a:defRPr>
              </a:pPr>
              <a:endParaRPr/>
            </a:p>
          </p:txBody>
        </p:sp>
        <p:sp>
          <p:nvSpPr>
            <p:cNvPr id="1317" name="Shape 1317"/>
            <p:cNvSpPr/>
            <p:nvPr/>
          </p:nvSpPr>
          <p:spPr>
            <a:xfrm>
              <a:off x="41350" y="30617"/>
              <a:ext cx="2071300" cy="17172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defRPr sz="1200">
                  <a:solidFill>
                    <a:srgbClr val="FFFFFF"/>
                  </a:solidFill>
                  <a:uFillTx/>
                  <a:latin typeface="Avenir Next"/>
                  <a:ea typeface="Avenir Next"/>
                  <a:cs typeface="Avenir Next"/>
                  <a:sym typeface="Avenir Next"/>
                </a:defRPr>
              </a:lvl1pPr>
            </a:lstStyle>
            <a:p>
              <a:pPr lvl="0">
                <a:defRPr sz="1800">
                  <a:solidFill>
                    <a:srgbClr val="000000"/>
                  </a:solidFill>
                </a:defRPr>
              </a:pPr>
              <a:r>
                <a:rPr sz="1200">
                  <a:solidFill>
                    <a:srgbClr val="FFFFFF"/>
                  </a:solidFill>
                </a:rPr>
                <a:t>DEA</a:t>
              </a:r>
            </a:p>
          </p:txBody>
        </p:sp>
        <p:pic>
          <p:nvPicPr>
            <p:cNvPr id="1318" name="image10.png" descr="ICON_VM_basic_label_Q308"/>
            <p:cNvPicPr/>
            <p:nvPr/>
          </p:nvPicPr>
          <p:blipFill>
            <a:blip r:embed="rId3">
              <a:extLst/>
            </a:blip>
            <a:stretch>
              <a:fillRect/>
            </a:stretch>
          </p:blipFill>
          <p:spPr>
            <a:xfrm>
              <a:off x="1692456" y="170944"/>
              <a:ext cx="404363" cy="473951"/>
            </a:xfrm>
            <a:prstGeom prst="rect">
              <a:avLst/>
            </a:prstGeom>
            <a:ln w="12700" cap="flat">
              <a:noFill/>
              <a:miter lim="400000"/>
            </a:ln>
            <a:effectLst/>
          </p:spPr>
        </p:pic>
      </p:grpSp>
      <p:sp>
        <p:nvSpPr>
          <p:cNvPr id="1320" name="Shape 1320"/>
          <p:cNvSpPr/>
          <p:nvPr/>
        </p:nvSpPr>
        <p:spPr>
          <a:xfrm>
            <a:off x="5524853" y="1711844"/>
            <a:ext cx="631982" cy="274100"/>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r">
              <a:defRPr sz="1000">
                <a:solidFill>
                  <a:srgbClr val="FFFFFF"/>
                </a:solidFill>
                <a:uFillTx/>
                <a:latin typeface="Avenir Next Medium"/>
                <a:ea typeface="Avenir Next Medium"/>
                <a:cs typeface="Avenir Next Medium"/>
                <a:sym typeface="Avenir Next Medium"/>
              </a:defRPr>
            </a:lvl1pPr>
          </a:lstStyle>
          <a:p>
            <a:pPr lvl="0">
              <a:defRPr sz="1800">
                <a:solidFill>
                  <a:srgbClr val="000000"/>
                </a:solidFill>
              </a:defRPr>
            </a:pPr>
            <a:r>
              <a:rPr sz="1000">
                <a:solidFill>
                  <a:srgbClr val="FFFFFF"/>
                </a:solidFill>
              </a:rPr>
              <a:t>Agent</a:t>
            </a:r>
          </a:p>
        </p:txBody>
      </p:sp>
      <p:sp>
        <p:nvSpPr>
          <p:cNvPr id="1321" name="Shape 1321"/>
          <p:cNvSpPr/>
          <p:nvPr/>
        </p:nvSpPr>
        <p:spPr>
          <a:xfrm>
            <a:off x="6214271" y="1722687"/>
            <a:ext cx="779463" cy="274571"/>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r">
              <a:defRPr sz="1000">
                <a:solidFill>
                  <a:srgbClr val="FFFFFF"/>
                </a:solidFill>
                <a:uFillTx/>
                <a:latin typeface="Avenir Next Demi Bold"/>
                <a:ea typeface="Avenir Next Demi Bold"/>
                <a:cs typeface="Avenir Next Demi Bold"/>
                <a:sym typeface="Avenir Next Demi Bold"/>
              </a:defRPr>
            </a:lvl1pPr>
          </a:lstStyle>
          <a:p>
            <a:pPr lvl="0">
              <a:defRPr sz="1800">
                <a:solidFill>
                  <a:srgbClr val="000000"/>
                </a:solidFill>
              </a:defRPr>
            </a:pPr>
            <a:r>
              <a:rPr sz="1000">
                <a:solidFill>
                  <a:srgbClr val="FFFFFF"/>
                </a:solidFill>
              </a:rPr>
              <a:t>Process</a:t>
            </a:r>
          </a:p>
        </p:txBody>
      </p:sp>
      <p:pic>
        <p:nvPicPr>
          <p:cNvPr id="1322" name="Picture 1321"/>
          <p:cNvPicPr/>
          <p:nvPr/>
        </p:nvPicPr>
        <p:blipFill>
          <a:blip r:embed="rId6">
            <a:extLst/>
          </a:blip>
          <a:stretch>
            <a:fillRect/>
          </a:stretch>
        </p:blipFill>
        <p:spPr>
          <a:xfrm>
            <a:off x="6167431" y="1692368"/>
            <a:ext cx="1014462" cy="343575"/>
          </a:xfrm>
          <a:prstGeom prst="rect">
            <a:avLst/>
          </a:prstGeom>
        </p:spPr>
      </p:pic>
      <p:pic>
        <p:nvPicPr>
          <p:cNvPr id="1324" name="pasted-image.png"/>
          <p:cNvPicPr/>
          <p:nvPr/>
        </p:nvPicPr>
        <p:blipFill>
          <a:blip r:embed="rId7">
            <a:extLst/>
          </a:blip>
          <a:stretch>
            <a:fillRect/>
          </a:stretch>
        </p:blipFill>
        <p:spPr>
          <a:xfrm>
            <a:off x="407700" y="907526"/>
            <a:ext cx="1767996" cy="443631"/>
          </a:xfrm>
          <a:prstGeom prst="rect">
            <a:avLst/>
          </a:prstGeom>
          <a:ln w="12700">
            <a:miter lim="400000"/>
          </a:ln>
        </p:spPr>
      </p:pic>
      <p:cxnSp>
        <p:nvCxnSpPr>
          <p:cNvPr id="1325" name="Connector 1325"/>
          <p:cNvCxnSpPr>
            <a:stCxn id="1302" idx="0"/>
            <a:endCxn id="1300" idx="0"/>
          </p:cNvCxnSpPr>
          <p:nvPr/>
        </p:nvCxnSpPr>
        <p:spPr>
          <a:xfrm flipH="1" flipV="1">
            <a:off x="3064034" y="3456673"/>
            <a:ext cx="2776810" cy="656093"/>
          </a:xfrm>
          <a:prstGeom prst="straightConnector1">
            <a:avLst/>
          </a:prstGeom>
          <a:ln w="19050">
            <a:solidFill>
              <a:srgbClr val="535353"/>
            </a:solidFill>
            <a:tailEnd type="triangle"/>
          </a:ln>
        </p:spPr>
      </p:cxnSp>
      <p:cxnSp>
        <p:nvCxnSpPr>
          <p:cNvPr id="1326" name="Connector 1326"/>
          <p:cNvCxnSpPr>
            <a:stCxn id="1300" idx="0"/>
            <a:endCxn id="1280" idx="0"/>
          </p:cNvCxnSpPr>
          <p:nvPr/>
        </p:nvCxnSpPr>
        <p:spPr>
          <a:xfrm flipH="1">
            <a:off x="1266037" y="3456673"/>
            <a:ext cx="1797998" cy="438646"/>
          </a:xfrm>
          <a:prstGeom prst="straightConnector1">
            <a:avLst/>
          </a:prstGeom>
          <a:ln w="19050">
            <a:solidFill>
              <a:srgbClr val="535353"/>
            </a:solidFill>
            <a:tailEnd type="triangle"/>
          </a:ln>
        </p:spPr>
      </p:cxnSp>
      <p:sp>
        <p:nvSpPr>
          <p:cNvPr id="1330" name="Shape 1330"/>
          <p:cNvSpPr/>
          <p:nvPr/>
        </p:nvSpPr>
        <p:spPr>
          <a:xfrm>
            <a:off x="1527023" y="2335439"/>
            <a:ext cx="1028496" cy="124416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14400"/>
                  <a:pt x="14400" y="7200"/>
                  <a:pt x="21600" y="0"/>
                </a:cubicBezTo>
              </a:path>
            </a:pathLst>
          </a:custGeom>
          <a:ln w="19050">
            <a:solidFill>
              <a:srgbClr val="535353"/>
            </a:solidFill>
            <a:tailEnd type="triangle"/>
          </a:ln>
        </p:spPr>
        <p:txBody>
          <a:bodyPr/>
          <a:lstStyle/>
          <a:p>
            <a:pPr lvl="0"/>
            <a:endParaRPr/>
          </a:p>
        </p:txBody>
      </p:sp>
      <p:pic>
        <p:nvPicPr>
          <p:cNvPr id="1328" name="Picture 1327"/>
          <p:cNvPicPr/>
          <p:nvPr/>
        </p:nvPicPr>
        <p:blipFill>
          <a:blip r:embed="rId8">
            <a:extLst/>
          </a:blip>
          <a:stretch>
            <a:fillRect/>
          </a:stretch>
        </p:blipFill>
        <p:spPr>
          <a:xfrm>
            <a:off x="5652917" y="3641448"/>
            <a:ext cx="2229755" cy="741886"/>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1" nodeType="afterEffect">
                                  <p:stCondLst>
                                    <p:cond delay="0"/>
                                  </p:stCondLst>
                                  <p:iterate>
                                    <p:tmAbs val="0"/>
                                  </p:iterate>
                                  <p:childTnLst>
                                    <p:set>
                                      <p:cBhvr>
                                        <p:cTn id="6" fill="hold"/>
                                        <p:tgtEl>
                                          <p:spTgt spid="1328"/>
                                        </p:tgtEl>
                                        <p:attrNameLst>
                                          <p:attrName>style.visibility</p:attrName>
                                        </p:attrNameLst>
                                      </p:cBhvr>
                                      <p:to>
                                        <p:strVal val="visible"/>
                                      </p:to>
                                    </p:set>
                                    <p:animEffect transition="in" filter="wipe(left)">
                                      <p:cBhvr>
                                        <p:cTn id="7" dur="1000"/>
                                        <p:tgtEl>
                                          <p:spTgt spid="13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28" grpId="1" animBg="1" advAuto="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2" name="Shape 1332"/>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48</a:t>
            </a:fld>
            <a:endParaRPr sz="800">
              <a:solidFill>
                <a:srgbClr val="808080"/>
              </a:solidFill>
              <a:uFill>
                <a:solidFill>
                  <a:srgbClr val="808080"/>
                </a:solidFill>
              </a:uFill>
            </a:endParaRPr>
          </a:p>
        </p:txBody>
      </p:sp>
      <p:sp>
        <p:nvSpPr>
          <p:cNvPr id="1333" name="Shape 1333"/>
          <p:cNvSpPr>
            <a:spLocks noGrp="1"/>
          </p:cNvSpPr>
          <p:nvPr>
            <p:ph type="title" idx="4294967295"/>
          </p:nvPr>
        </p:nvSpPr>
        <p:spPr>
          <a:xfrm>
            <a:off x="392112" y="194276"/>
            <a:ext cx="8410576" cy="533401"/>
          </a:xfrm>
          <a:prstGeom prst="rect">
            <a:avLst/>
          </a:prstGeom>
        </p:spPr>
        <p:txBody>
          <a:bodyPr/>
          <a:lstStyle>
            <a:lvl1pPr>
              <a:lnSpc>
                <a:spcPct val="100000"/>
              </a:lnSpc>
              <a:defRPr sz="2900">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sz="2900">
                <a:solidFill>
                  <a:srgbClr val="29756E"/>
                </a:solidFill>
                <a:uFill>
                  <a:solidFill>
                    <a:srgbClr val="2C95DD"/>
                  </a:solidFill>
                </a:uFill>
              </a:rPr>
              <a:t>Platform Processes HA</a:t>
            </a:r>
          </a:p>
        </p:txBody>
      </p:sp>
      <p:sp>
        <p:nvSpPr>
          <p:cNvPr id="1334" name="Shape 1334"/>
          <p:cNvSpPr/>
          <p:nvPr/>
        </p:nvSpPr>
        <p:spPr>
          <a:xfrm>
            <a:off x="3138360" y="1799856"/>
            <a:ext cx="589238" cy="227539"/>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r">
              <a:defRPr sz="1000">
                <a:solidFill>
                  <a:srgbClr val="FFFFFF"/>
                </a:solidFill>
                <a:uFillTx/>
                <a:latin typeface="Avenir Next Medium"/>
                <a:ea typeface="Avenir Next Medium"/>
                <a:cs typeface="Avenir Next Medium"/>
                <a:sym typeface="Avenir Next Medium"/>
              </a:defRPr>
            </a:lvl1pPr>
          </a:lstStyle>
          <a:p>
            <a:pPr lvl="0">
              <a:defRPr sz="1800">
                <a:solidFill>
                  <a:srgbClr val="000000"/>
                </a:solidFill>
              </a:defRPr>
            </a:pPr>
            <a:r>
              <a:rPr sz="1000">
                <a:solidFill>
                  <a:srgbClr val="FFFFFF"/>
                </a:solidFill>
              </a:rPr>
              <a:t>Target VM</a:t>
            </a:r>
          </a:p>
        </p:txBody>
      </p:sp>
      <p:grpSp>
        <p:nvGrpSpPr>
          <p:cNvPr id="1338" name="Group 1338"/>
          <p:cNvGrpSpPr/>
          <p:nvPr/>
        </p:nvGrpSpPr>
        <p:grpSpPr>
          <a:xfrm>
            <a:off x="1951134" y="1782645"/>
            <a:ext cx="4645972" cy="1441362"/>
            <a:chOff x="0" y="0"/>
            <a:chExt cx="4645971" cy="1441361"/>
          </a:xfrm>
        </p:grpSpPr>
        <p:sp>
          <p:nvSpPr>
            <p:cNvPr id="1335" name="Shape 1335"/>
            <p:cNvSpPr/>
            <p:nvPr/>
          </p:nvSpPr>
          <p:spPr>
            <a:xfrm>
              <a:off x="0" y="0"/>
              <a:ext cx="4645972" cy="1441362"/>
            </a:xfrm>
            <a:prstGeom prst="roundRect">
              <a:avLst>
                <a:gd name="adj" fmla="val 4579"/>
              </a:avLst>
            </a:prstGeom>
            <a:solidFill>
              <a:srgbClr val="29756E"/>
            </a:solidFill>
            <a:ln w="12700" cap="flat">
              <a:noFill/>
              <a:miter lim="400000"/>
            </a:ln>
            <a:effectLst>
              <a:outerShdw blurRad="38100" dist="23000" dir="5400000" rotWithShape="0">
                <a:srgbClr val="808080">
                  <a:alpha val="34999"/>
                </a:srgbClr>
              </a:outerShdw>
            </a:effectLst>
          </p:spPr>
          <p:txBody>
            <a:bodyPr wrap="square" lIns="0" tIns="0" rIns="0" bIns="0" numCol="1" anchor="t">
              <a:noAutofit/>
            </a:bodyPr>
            <a:lstStyle/>
            <a:p>
              <a:pPr lvl="0">
                <a:defRPr sz="1200" b="1">
                  <a:solidFill>
                    <a:srgbClr val="FFFFFF"/>
                  </a:solidFill>
                  <a:uFillTx/>
                </a:defRPr>
              </a:pPr>
              <a:endParaRPr/>
            </a:p>
          </p:txBody>
        </p:sp>
        <p:sp>
          <p:nvSpPr>
            <p:cNvPr id="1336" name="Shape 1336"/>
            <p:cNvSpPr/>
            <p:nvPr/>
          </p:nvSpPr>
          <p:spPr>
            <a:xfrm>
              <a:off x="87341" y="64670"/>
              <a:ext cx="4375001" cy="3627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defRPr sz="1500">
                  <a:solidFill>
                    <a:srgbClr val="FFFFFF"/>
                  </a:solidFill>
                  <a:uFillTx/>
                  <a:latin typeface="Avenir Next"/>
                  <a:ea typeface="Avenir Next"/>
                  <a:cs typeface="Avenir Next"/>
                  <a:sym typeface="Avenir Next"/>
                </a:defRPr>
              </a:lvl1pPr>
            </a:lstStyle>
            <a:p>
              <a:pPr lvl="0">
                <a:defRPr sz="1800">
                  <a:solidFill>
                    <a:srgbClr val="000000"/>
                  </a:solidFill>
                </a:defRPr>
              </a:pPr>
              <a:r>
                <a:rPr sz="1500">
                  <a:solidFill>
                    <a:srgbClr val="FFFFFF"/>
                  </a:solidFill>
                </a:rPr>
                <a:t>Cloud Controller</a:t>
              </a:r>
            </a:p>
          </p:txBody>
        </p:sp>
        <p:pic>
          <p:nvPicPr>
            <p:cNvPr id="1337" name="image10.png" descr="ICON_VM_basic_label_Q308"/>
            <p:cNvPicPr/>
            <p:nvPr/>
          </p:nvPicPr>
          <p:blipFill>
            <a:blip r:embed="rId2">
              <a:extLst/>
            </a:blip>
            <a:stretch>
              <a:fillRect/>
            </a:stretch>
          </p:blipFill>
          <p:spPr>
            <a:xfrm>
              <a:off x="3583275" y="220141"/>
              <a:ext cx="854094" cy="1001079"/>
            </a:xfrm>
            <a:prstGeom prst="rect">
              <a:avLst/>
            </a:prstGeom>
            <a:ln w="12700" cap="flat">
              <a:noFill/>
              <a:miter lim="400000"/>
            </a:ln>
            <a:effectLst/>
          </p:spPr>
        </p:pic>
      </p:grpSp>
      <p:sp>
        <p:nvSpPr>
          <p:cNvPr id="1339" name="Shape 1339"/>
          <p:cNvSpPr/>
          <p:nvPr/>
        </p:nvSpPr>
        <p:spPr>
          <a:xfrm>
            <a:off x="2104320" y="2405202"/>
            <a:ext cx="705833" cy="385764"/>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r">
              <a:defRPr sz="1600">
                <a:solidFill>
                  <a:srgbClr val="FFFFFF"/>
                </a:solidFill>
                <a:uFillTx/>
                <a:latin typeface="Avenir Next Medium"/>
                <a:ea typeface="Avenir Next Medium"/>
                <a:cs typeface="Avenir Next Medium"/>
                <a:sym typeface="Avenir Next Medium"/>
              </a:defRPr>
            </a:lvl1pPr>
          </a:lstStyle>
          <a:p>
            <a:pPr lvl="0">
              <a:defRPr sz="1800">
                <a:solidFill>
                  <a:srgbClr val="000000"/>
                </a:solidFill>
              </a:defRPr>
            </a:pPr>
            <a:r>
              <a:rPr sz="1600">
                <a:solidFill>
                  <a:srgbClr val="FFFFFF"/>
                </a:solidFill>
              </a:rPr>
              <a:t>Agent</a:t>
            </a:r>
          </a:p>
        </p:txBody>
      </p:sp>
      <p:grpSp>
        <p:nvGrpSpPr>
          <p:cNvPr id="1343" name="Group 1343"/>
          <p:cNvGrpSpPr/>
          <p:nvPr/>
        </p:nvGrpSpPr>
        <p:grpSpPr>
          <a:xfrm>
            <a:off x="2836071" y="2266819"/>
            <a:ext cx="2498041" cy="787267"/>
            <a:chOff x="-134494" y="-32577"/>
            <a:chExt cx="2498040" cy="787265"/>
          </a:xfrm>
        </p:grpSpPr>
        <p:pic>
          <p:nvPicPr>
            <p:cNvPr id="1340" name="Picture 1339"/>
            <p:cNvPicPr/>
            <p:nvPr/>
          </p:nvPicPr>
          <p:blipFill>
            <a:blip r:embed="rId3">
              <a:extLst/>
            </a:blip>
            <a:stretch>
              <a:fillRect/>
            </a:stretch>
          </p:blipFill>
          <p:spPr>
            <a:xfrm>
              <a:off x="70190" y="-32578"/>
              <a:ext cx="2293356" cy="712247"/>
            </a:xfrm>
            <a:prstGeom prst="rect">
              <a:avLst/>
            </a:prstGeom>
            <a:effectLst/>
          </p:spPr>
        </p:pic>
        <p:sp>
          <p:nvSpPr>
            <p:cNvPr id="1342" name="Shape 1342"/>
            <p:cNvSpPr/>
            <p:nvPr/>
          </p:nvSpPr>
          <p:spPr>
            <a:xfrm>
              <a:off x="-134495" y="107595"/>
              <a:ext cx="1836996" cy="64709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r">
                <a:defRPr sz="1900">
                  <a:solidFill>
                    <a:srgbClr val="FFFFFF"/>
                  </a:solidFill>
                  <a:uFillTx/>
                  <a:latin typeface="Avenir Next Demi Bold"/>
                  <a:ea typeface="Avenir Next Demi Bold"/>
                  <a:cs typeface="Avenir Next Demi Bold"/>
                  <a:sym typeface="Avenir Next Demi Bold"/>
                </a:defRPr>
              </a:lvl1pPr>
            </a:lstStyle>
            <a:p>
              <a:pPr lvl="0">
                <a:defRPr sz="1800">
                  <a:solidFill>
                    <a:srgbClr val="000000"/>
                  </a:solidFill>
                </a:defRPr>
              </a:pPr>
              <a:r>
                <a:rPr sz="1900">
                  <a:solidFill>
                    <a:srgbClr val="FFFFFF"/>
                  </a:solidFill>
                </a:rPr>
                <a:t>Process</a:t>
              </a:r>
            </a:p>
          </p:txBody>
        </p:sp>
      </p:grpSp>
      <p:pic>
        <p:nvPicPr>
          <p:cNvPr id="1344" name="Picture 1343"/>
          <p:cNvPicPr/>
          <p:nvPr/>
        </p:nvPicPr>
        <p:blipFill>
          <a:blip r:embed="rId4">
            <a:extLst/>
          </a:blip>
          <a:stretch>
            <a:fillRect/>
          </a:stretch>
        </p:blipFill>
        <p:spPr>
          <a:xfrm rot="19883577">
            <a:off x="3156236" y="2559984"/>
            <a:ext cx="1821790" cy="76201"/>
          </a:xfrm>
          <a:prstGeom prst="rect">
            <a:avLst/>
          </a:prstGeom>
          <a:effectLst>
            <a:outerShdw blurRad="38100" dist="20000" dir="5400000" rotWithShape="0">
              <a:srgbClr val="000000">
                <a:alpha val="38000"/>
              </a:srgbClr>
            </a:outerShdw>
          </a:effectLst>
        </p:spPr>
      </p:pic>
      <p:pic>
        <p:nvPicPr>
          <p:cNvPr id="1345" name="Picture 1344"/>
          <p:cNvPicPr/>
          <p:nvPr/>
        </p:nvPicPr>
        <p:blipFill>
          <a:blip r:embed="rId5">
            <a:extLst/>
          </a:blip>
          <a:stretch>
            <a:fillRect/>
          </a:stretch>
        </p:blipFill>
        <p:spPr>
          <a:xfrm rot="12470837">
            <a:off x="3181547" y="2533650"/>
            <a:ext cx="2021490" cy="76201"/>
          </a:xfrm>
          <a:prstGeom prst="rect">
            <a:avLst/>
          </a:prstGeom>
          <a:effectLst>
            <a:outerShdw blurRad="38100" dist="20000" dir="5400000" rotWithShape="0">
              <a:srgbClr val="000000">
                <a:alpha val="38000"/>
              </a:srgbClr>
            </a:outerShdw>
          </a:effectLst>
        </p:spPr>
      </p:pic>
      <p:sp>
        <p:nvSpPr>
          <p:cNvPr id="1346" name="Shape 1346"/>
          <p:cNvSpPr/>
          <p:nvPr/>
        </p:nvSpPr>
        <p:spPr>
          <a:xfrm>
            <a:off x="3829358" y="2409122"/>
            <a:ext cx="1880561" cy="644964"/>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defRPr sz="1700">
                <a:solidFill>
                  <a:srgbClr val="F27C3A"/>
                </a:solidFill>
                <a:uFillTx/>
                <a:latin typeface="Avenir Next Demi Bold"/>
                <a:ea typeface="Avenir Next Demi Bold"/>
                <a:cs typeface="Avenir Next Demi Bold"/>
                <a:sym typeface="Avenir Next Demi Bold"/>
              </a:defRPr>
            </a:lvl1pPr>
          </a:lstStyle>
          <a:p>
            <a:pPr lvl="0">
              <a:defRPr sz="1800">
                <a:solidFill>
                  <a:srgbClr val="000000"/>
                </a:solidFill>
              </a:defRPr>
            </a:pPr>
            <a:r>
              <a:rPr sz="1700">
                <a:solidFill>
                  <a:srgbClr val="F27C3A"/>
                </a:solidFill>
              </a:rPr>
              <a:t>Restart</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2" presetClass="entr" presetSubtype="8" fill="hold" grpId="1" nodeType="clickEffect">
                                  <p:stCondLst>
                                    <p:cond delay="0"/>
                                  </p:stCondLst>
                                  <p:iterate>
                                    <p:tmAbs val="0"/>
                                  </p:iterate>
                                  <p:childTnLst>
                                    <p:set>
                                      <p:cBhvr>
                                        <p:cTn id="6" fill="hold"/>
                                        <p:tgtEl>
                                          <p:spTgt spid="1344"/>
                                        </p:tgtEl>
                                        <p:attrNameLst>
                                          <p:attrName>style.visibility</p:attrName>
                                        </p:attrNameLst>
                                      </p:cBhvr>
                                      <p:to>
                                        <p:strVal val="visible"/>
                                      </p:to>
                                    </p:set>
                                    <p:animEffect transition="in" filter="wipe(left)">
                                      <p:cBhvr>
                                        <p:cTn id="7" dur="1000"/>
                                        <p:tgtEl>
                                          <p:spTgt spid="1344"/>
                                        </p:tgtEl>
                                      </p:cBhvr>
                                    </p:animEffect>
                                  </p:childTnLst>
                                </p:cTn>
                              </p:par>
                            </p:childTnLst>
                          </p:cTn>
                        </p:par>
                        <p:par>
                          <p:cTn id="8" fill="hold">
                            <p:stCondLst>
                              <p:cond delay="1000"/>
                            </p:stCondLst>
                            <p:childTnLst>
                              <p:par>
                                <p:cTn id="9" presetID="22" presetClass="entr" presetSubtype="8" fill="hold" grpId="2" nodeType="afterEffect">
                                  <p:stCondLst>
                                    <p:cond delay="0"/>
                                  </p:stCondLst>
                                  <p:iterate>
                                    <p:tmAbs val="0"/>
                                  </p:iterate>
                                  <p:childTnLst>
                                    <p:set>
                                      <p:cBhvr>
                                        <p:cTn id="10" fill="hold"/>
                                        <p:tgtEl>
                                          <p:spTgt spid="1345"/>
                                        </p:tgtEl>
                                        <p:attrNameLst>
                                          <p:attrName>style.visibility</p:attrName>
                                        </p:attrNameLst>
                                      </p:cBhvr>
                                      <p:to>
                                        <p:strVal val="visible"/>
                                      </p:to>
                                    </p:set>
                                    <p:animEffect transition="in" filter="wipe(left)">
                                      <p:cBhvr>
                                        <p:cTn id="11" dur="1000"/>
                                        <p:tgtEl>
                                          <p:spTgt spid="1345"/>
                                        </p:tgtEl>
                                      </p:cBhvr>
                                    </p:animEffect>
                                  </p:childTnLst>
                                </p:cTn>
                              </p:par>
                            </p:childTnLst>
                          </p:cTn>
                        </p:par>
                        <p:par>
                          <p:cTn id="12" fill="hold">
                            <p:stCondLst>
                              <p:cond delay="2000"/>
                            </p:stCondLst>
                            <p:childTnLst>
                              <p:par>
                                <p:cTn id="13" presetID="1" presetClass="exit" presetSubtype="0" fill="hold" grpId="3" nodeType="afterEffect">
                                  <p:stCondLst>
                                    <p:cond delay="0"/>
                                  </p:stCondLst>
                                  <p:iterate>
                                    <p:tmAbs val="0"/>
                                  </p:iterate>
                                  <p:childTnLst>
                                    <p:set>
                                      <p:cBhvr>
                                        <p:cTn id="14" fill="hold">
                                          <p:stCondLst>
                                            <p:cond delay="0"/>
                                          </p:stCondLst>
                                        </p:cTn>
                                        <p:tgtEl>
                                          <p:spTgt spid="1344"/>
                                        </p:tgtEl>
                                        <p:attrNameLst>
                                          <p:attrName>style.visibility</p:attrName>
                                        </p:attrNameLst>
                                      </p:cBhvr>
                                      <p:to>
                                        <p:strVal val="hidden"/>
                                      </p:to>
                                    </p:set>
                                  </p:childTnLst>
                                </p:cTn>
                              </p:par>
                            </p:childTnLst>
                          </p:cTn>
                        </p:par>
                        <p:par>
                          <p:cTn id="15" fill="hold">
                            <p:stCondLst>
                              <p:cond delay="2000"/>
                            </p:stCondLst>
                            <p:childTnLst>
                              <p:par>
                                <p:cTn id="16" presetID="1" presetClass="exit" presetSubtype="0" fill="hold" grpId="4" nodeType="afterEffect">
                                  <p:stCondLst>
                                    <p:cond delay="0"/>
                                  </p:stCondLst>
                                  <p:iterate>
                                    <p:tmAbs val="0"/>
                                  </p:iterate>
                                  <p:childTnLst>
                                    <p:set>
                                      <p:cBhvr>
                                        <p:cTn id="17" fill="hold">
                                          <p:stCondLst>
                                            <p:cond delay="0"/>
                                          </p:stCondLst>
                                        </p:cTn>
                                        <p:tgtEl>
                                          <p:spTgt spid="1345"/>
                                        </p:tgtEl>
                                        <p:attrNameLst>
                                          <p:attrName>style.visibility</p:attrName>
                                        </p:attrNameLst>
                                      </p:cBhvr>
                                      <p:to>
                                        <p:strVal val="hidden"/>
                                      </p:to>
                                    </p:set>
                                  </p:childTnLst>
                                </p:cTn>
                              </p:par>
                            </p:childTnLst>
                          </p:cTn>
                        </p:par>
                        <p:par>
                          <p:cTn id="18" fill="hold">
                            <p:stCondLst>
                              <p:cond delay="2000"/>
                            </p:stCondLst>
                            <p:childTnLst>
                              <p:par>
                                <p:cTn id="19" presetID="10" presetClass="exit" presetSubtype="0" fill="hold" grpId="5" nodeType="afterEffect">
                                  <p:stCondLst>
                                    <p:cond delay="0"/>
                                  </p:stCondLst>
                                  <p:iterate>
                                    <p:tmAbs val="0"/>
                                  </p:iterate>
                                  <p:childTnLst>
                                    <p:animEffect transition="out" filter="fade">
                                      <p:cBhvr>
                                        <p:cTn id="20" dur="1000" fill="hold"/>
                                        <p:tgtEl>
                                          <p:spTgt spid="1343"/>
                                        </p:tgtEl>
                                      </p:cBhvr>
                                    </p:animEffect>
                                    <p:set>
                                      <p:cBhvr>
                                        <p:cTn id="21" fill="hold">
                                          <p:stCondLst>
                                            <p:cond delay="999"/>
                                          </p:stCondLst>
                                        </p:cTn>
                                        <p:tgtEl>
                                          <p:spTgt spid="1343"/>
                                        </p:tgtEl>
                                        <p:attrNameLst>
                                          <p:attrName>style.visibility</p:attrName>
                                        </p:attrNameLst>
                                      </p:cBhvr>
                                      <p:to>
                                        <p:strVal val="hidden"/>
                                      </p:to>
                                    </p:set>
                                  </p:childTnLst>
                                </p:cTn>
                              </p:par>
                            </p:childTnLst>
                          </p:cTn>
                        </p:par>
                        <p:par>
                          <p:cTn id="22" fill="hold">
                            <p:stCondLst>
                              <p:cond delay="3000"/>
                            </p:stCondLst>
                            <p:childTnLst>
                              <p:par>
                                <p:cTn id="23" presetID="9" presetClass="entr" presetSubtype="0" fill="hold" grpId="6" nodeType="afterEffect">
                                  <p:stCondLst>
                                    <p:cond delay="0"/>
                                  </p:stCondLst>
                                  <p:iterate>
                                    <p:tmAbs val="0"/>
                                  </p:iterate>
                                  <p:childTnLst>
                                    <p:set>
                                      <p:cBhvr>
                                        <p:cTn id="24" fill="hold"/>
                                        <p:tgtEl>
                                          <p:spTgt spid="1346"/>
                                        </p:tgtEl>
                                        <p:attrNameLst>
                                          <p:attrName>style.visibility</p:attrName>
                                        </p:attrNameLst>
                                      </p:cBhvr>
                                      <p:to>
                                        <p:strVal val="visible"/>
                                      </p:to>
                                    </p:set>
                                    <p:animEffect transition="in" filter="dissolve">
                                      <p:cBhvr>
                                        <p:cTn id="25" dur="750"/>
                                        <p:tgtEl>
                                          <p:spTgt spid="1346"/>
                                        </p:tgtEl>
                                      </p:cBhvr>
                                    </p:animEffect>
                                  </p:childTnLst>
                                </p:cTn>
                              </p:par>
                            </p:childTnLst>
                          </p:cTn>
                        </p:par>
                        <p:par>
                          <p:cTn id="26" fill="hold">
                            <p:stCondLst>
                              <p:cond delay="3750"/>
                            </p:stCondLst>
                            <p:childTnLst>
                              <p:par>
                                <p:cTn id="27" presetID="1" presetClass="exit" presetSubtype="0" fill="hold" grpId="7" nodeType="afterEffect">
                                  <p:stCondLst>
                                    <p:cond delay="0"/>
                                  </p:stCondLst>
                                  <p:iterate>
                                    <p:tmAbs val="0"/>
                                  </p:iterate>
                                  <p:childTnLst>
                                    <p:set>
                                      <p:cBhvr>
                                        <p:cTn id="28" fill="hold">
                                          <p:stCondLst>
                                            <p:cond delay="0"/>
                                          </p:stCondLst>
                                        </p:cTn>
                                        <p:tgtEl>
                                          <p:spTgt spid="1346"/>
                                        </p:tgtEl>
                                        <p:attrNameLst>
                                          <p:attrName>style.visibility</p:attrName>
                                        </p:attrNameLst>
                                      </p:cBhvr>
                                      <p:to>
                                        <p:strVal val="hidden"/>
                                      </p:to>
                                    </p:set>
                                  </p:childTnLst>
                                </p:cTn>
                              </p:par>
                            </p:childTnLst>
                          </p:cTn>
                        </p:par>
                        <p:par>
                          <p:cTn id="29" fill="hold">
                            <p:stCondLst>
                              <p:cond delay="3750"/>
                            </p:stCondLst>
                            <p:childTnLst>
                              <p:par>
                                <p:cTn id="30" presetID="2" presetClass="entr" presetSubtype="8" fill="hold" grpId="8" nodeType="afterEffect">
                                  <p:stCondLst>
                                    <p:cond delay="0"/>
                                  </p:stCondLst>
                                  <p:iterate>
                                    <p:tmAbs val="0"/>
                                  </p:iterate>
                                  <p:childTnLst>
                                    <p:set>
                                      <p:cBhvr>
                                        <p:cTn id="31" fill="hold"/>
                                        <p:tgtEl>
                                          <p:spTgt spid="1343"/>
                                        </p:tgtEl>
                                        <p:attrNameLst>
                                          <p:attrName>style.visibility</p:attrName>
                                        </p:attrNameLst>
                                      </p:cBhvr>
                                      <p:to>
                                        <p:strVal val="visible"/>
                                      </p:to>
                                    </p:set>
                                    <p:anim calcmode="lin" valueType="num">
                                      <p:cBhvr>
                                        <p:cTn id="32" dur="2500" fill="hold"/>
                                        <p:tgtEl>
                                          <p:spTgt spid="1343"/>
                                        </p:tgtEl>
                                        <p:attrNameLst>
                                          <p:attrName>ppt_x</p:attrName>
                                        </p:attrNameLst>
                                      </p:cBhvr>
                                      <p:tavLst>
                                        <p:tav tm="0">
                                          <p:val>
                                            <p:strVal val="0-#ppt_w/2"/>
                                          </p:val>
                                        </p:tav>
                                        <p:tav tm="100000">
                                          <p:val>
                                            <p:strVal val="#ppt_x"/>
                                          </p:val>
                                        </p:tav>
                                      </p:tavLst>
                                    </p:anim>
                                    <p:anim calcmode="lin" valueType="num">
                                      <p:cBhvr>
                                        <p:cTn id="33" dur="2500" fill="hold"/>
                                        <p:tgtEl>
                                          <p:spTgt spid="134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43" grpId="5" animBg="1" advAuto="0"/>
      <p:bldP spid="1343" grpId="8" animBg="1" advAuto="0"/>
      <p:bldP spid="1344" grpId="1" animBg="1" advAuto="0"/>
      <p:bldP spid="1344" grpId="3" animBg="1" advAuto="0"/>
      <p:bldP spid="1345" grpId="2" animBg="1" advAuto="0"/>
      <p:bldP spid="1345" grpId="4" animBg="1" advAuto="0"/>
      <p:bldP spid="1346" grpId="6" animBg="1" advAuto="0"/>
      <p:bldP spid="1346" grpId="7" animBg="1" advAuto="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8" name="Shape 1348"/>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49</a:t>
            </a:fld>
            <a:endParaRPr sz="800">
              <a:solidFill>
                <a:srgbClr val="808080"/>
              </a:solidFill>
              <a:uFill>
                <a:solidFill>
                  <a:srgbClr val="808080"/>
                </a:solidFill>
              </a:uFill>
            </a:endParaRPr>
          </a:p>
        </p:txBody>
      </p:sp>
      <p:sp>
        <p:nvSpPr>
          <p:cNvPr id="1349" name="Shape 1349"/>
          <p:cNvSpPr>
            <a:spLocks noGrp="1"/>
          </p:cNvSpPr>
          <p:nvPr>
            <p:ph type="title" idx="4294967295"/>
          </p:nvPr>
        </p:nvSpPr>
        <p:spPr>
          <a:xfrm>
            <a:off x="366712" y="346676"/>
            <a:ext cx="8410576" cy="533401"/>
          </a:xfrm>
          <a:prstGeom prst="rect">
            <a:avLst/>
          </a:prstGeom>
        </p:spPr>
        <p:txBody>
          <a:bodyPr/>
          <a:lstStyle>
            <a:lvl1pPr>
              <a:lnSpc>
                <a:spcPct val="100000"/>
              </a:lnSpc>
              <a:defRPr sz="2900">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sz="2900">
                <a:solidFill>
                  <a:srgbClr val="29756E"/>
                </a:solidFill>
                <a:uFill>
                  <a:solidFill>
                    <a:srgbClr val="2C95DD"/>
                  </a:solidFill>
                </a:uFill>
              </a:rPr>
              <a:t>4 Layers of built-in High Availability</a:t>
            </a:r>
          </a:p>
        </p:txBody>
      </p:sp>
      <p:sp>
        <p:nvSpPr>
          <p:cNvPr id="1350" name="Shape 1350"/>
          <p:cNvSpPr/>
          <p:nvPr/>
        </p:nvSpPr>
        <p:spPr>
          <a:xfrm>
            <a:off x="-21312" y="1139234"/>
            <a:ext cx="4484798" cy="3460980"/>
          </a:xfrm>
          <a:prstGeom prst="roundRect">
            <a:avLst>
              <a:gd name="adj" fmla="val 3558"/>
            </a:avLst>
          </a:prstGeom>
          <a:gradFill>
            <a:gsLst>
              <a:gs pos="0">
                <a:srgbClr val="DDDDDD">
                  <a:alpha val="73921"/>
                </a:srgbClr>
              </a:gs>
              <a:gs pos="100000">
                <a:srgbClr val="FFFFFF">
                  <a:alpha val="73921"/>
                </a:srgbClr>
              </a:gs>
            </a:gsLst>
            <a:lin ang="20987188"/>
          </a:gradFill>
          <a:ln w="12700">
            <a:miter lim="400000"/>
          </a:ln>
        </p:spPr>
        <p:txBody>
          <a:bodyPr lIns="50800" tIns="50800" rIns="50800" bIns="50800" anchor="ctr"/>
          <a:lstStyle/>
          <a:p>
            <a:pPr lvl="0" algn="ctr" defTabSz="825500">
              <a:defRPr sz="3200">
                <a:solidFill>
                  <a:srgbClr val="FFFFFF"/>
                </a:solidFill>
                <a:uFillTx/>
                <a:latin typeface="Helvetica Light"/>
                <a:ea typeface="Helvetica Light"/>
                <a:cs typeface="Helvetica Light"/>
                <a:sym typeface="Helvetica Light"/>
              </a:defRPr>
            </a:pPr>
            <a:endParaRPr/>
          </a:p>
        </p:txBody>
      </p:sp>
      <p:pic>
        <p:nvPicPr>
          <p:cNvPr id="1351" name="pasted-image.png"/>
          <p:cNvPicPr/>
          <p:nvPr/>
        </p:nvPicPr>
        <p:blipFill>
          <a:blip r:embed="rId2">
            <a:extLst/>
          </a:blip>
          <a:stretch>
            <a:fillRect/>
          </a:stretch>
        </p:blipFill>
        <p:spPr>
          <a:xfrm>
            <a:off x="4388147" y="1259428"/>
            <a:ext cx="4665815" cy="3382716"/>
          </a:xfrm>
          <a:prstGeom prst="rect">
            <a:avLst/>
          </a:prstGeom>
          <a:ln w="12700">
            <a:miter lim="400000"/>
          </a:ln>
        </p:spPr>
      </p:pic>
      <p:sp>
        <p:nvSpPr>
          <p:cNvPr id="1352" name="Shape 1352"/>
          <p:cNvSpPr/>
          <p:nvPr/>
        </p:nvSpPr>
        <p:spPr>
          <a:xfrm>
            <a:off x="205665" y="1500400"/>
            <a:ext cx="3492648" cy="2540755"/>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lvl="0" defTabSz="457200">
              <a:lnSpc>
                <a:spcPct val="200000"/>
              </a:lnSpc>
              <a:defRPr>
                <a:solidFill>
                  <a:srgbClr val="000000"/>
                </a:solidFill>
                <a:uFillTx/>
              </a:defRPr>
            </a:pPr>
            <a:r>
              <a:rPr sz="2400">
                <a:solidFill>
                  <a:srgbClr val="29756E"/>
                </a:solidFill>
              </a:rPr>
              <a:t> </a:t>
            </a:r>
            <a:r>
              <a:rPr sz="2400">
                <a:solidFill>
                  <a:srgbClr val="A7A7A7"/>
                </a:solidFill>
              </a:rPr>
              <a:t>Application Instance</a:t>
            </a:r>
            <a:endParaRPr sz="2400">
              <a:solidFill>
                <a:srgbClr val="29756E"/>
              </a:solidFill>
            </a:endParaRPr>
          </a:p>
          <a:p>
            <a:pPr lvl="0" defTabSz="457200">
              <a:lnSpc>
                <a:spcPct val="200000"/>
              </a:lnSpc>
              <a:defRPr>
                <a:solidFill>
                  <a:srgbClr val="000000"/>
                </a:solidFill>
                <a:uFillTx/>
              </a:defRPr>
            </a:pPr>
            <a:r>
              <a:rPr sz="2400">
                <a:solidFill>
                  <a:srgbClr val="29756E"/>
                </a:solidFill>
              </a:rPr>
              <a:t> </a:t>
            </a:r>
            <a:r>
              <a:rPr sz="2400">
                <a:solidFill>
                  <a:srgbClr val="A7A7A7"/>
                </a:solidFill>
              </a:rPr>
              <a:t>Platform Processes</a:t>
            </a:r>
          </a:p>
          <a:p>
            <a:pPr lvl="0" defTabSz="457200">
              <a:lnSpc>
                <a:spcPct val="200000"/>
              </a:lnSpc>
              <a:defRPr>
                <a:solidFill>
                  <a:srgbClr val="000000"/>
                </a:solidFill>
                <a:uFillTx/>
              </a:defRPr>
            </a:pPr>
            <a:r>
              <a:rPr sz="2400">
                <a:solidFill>
                  <a:srgbClr val="A7A7A7"/>
                </a:solidFill>
              </a:rPr>
              <a:t> </a:t>
            </a:r>
            <a:r>
              <a:rPr sz="2400">
                <a:solidFill>
                  <a:srgbClr val="29756E"/>
                </a:solidFill>
              </a:rPr>
              <a:t>Platform VMs</a:t>
            </a:r>
            <a:endParaRPr sz="2400">
              <a:solidFill>
                <a:srgbClr val="A7A7A7"/>
              </a:solidFill>
            </a:endParaRPr>
          </a:p>
          <a:p>
            <a:pPr lvl="0" defTabSz="457200">
              <a:lnSpc>
                <a:spcPct val="200000"/>
              </a:lnSpc>
              <a:defRPr>
                <a:solidFill>
                  <a:srgbClr val="000000"/>
                </a:solidFill>
                <a:uFillTx/>
              </a:defRPr>
            </a:pPr>
            <a:r>
              <a:rPr sz="2400">
                <a:solidFill>
                  <a:srgbClr val="A7A7A7"/>
                </a:solidFill>
              </a:rPr>
              <a:t> Availability Zones</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9" name="Group 58"/>
          <p:cNvGrpSpPr/>
          <p:nvPr/>
        </p:nvGrpSpPr>
        <p:grpSpPr>
          <a:xfrm>
            <a:off x="5377991" y="875343"/>
            <a:ext cx="3270889" cy="2679992"/>
            <a:chOff x="555532" y="1194207"/>
            <a:chExt cx="3836046" cy="3143052"/>
          </a:xfrm>
        </p:grpSpPr>
        <p:sp>
          <p:nvSpPr>
            <p:cNvPr id="65" name="Rounded Rectangle 64"/>
            <p:cNvSpPr/>
            <p:nvPr/>
          </p:nvSpPr>
          <p:spPr bwMode="auto">
            <a:xfrm>
              <a:off x="558264" y="1194207"/>
              <a:ext cx="3826986" cy="319281"/>
            </a:xfrm>
            <a:prstGeom prst="roundRect">
              <a:avLst>
                <a:gd name="adj" fmla="val 17740"/>
              </a:avLst>
            </a:prstGeom>
            <a:solidFill>
              <a:srgbClr val="1C7B70"/>
            </a:solidFill>
            <a:ln w="41275">
              <a:noFill/>
              <a:round/>
              <a:headEnd/>
              <a:tailEnd/>
            </a:ln>
          </p:spPr>
          <p:txBody>
            <a:bodyPr wrap="none" lIns="91440" tIns="0" rIns="91440" bIns="0" rtlCol="0" anchor="ctr"/>
            <a:lstStyle/>
            <a:p>
              <a:pPr algn="ctr" fontAlgn="auto">
                <a:spcBef>
                  <a:spcPts val="0"/>
                </a:spcBef>
                <a:spcAft>
                  <a:spcPts val="0"/>
                </a:spcAft>
              </a:pPr>
              <a:r>
                <a:rPr lang="en-US" sz="1200" dirty="0" smtClean="0">
                  <a:solidFill>
                    <a:prstClr val="white">
                      <a:lumMod val="95000"/>
                    </a:prstClr>
                  </a:solidFill>
                  <a:latin typeface="Calibri"/>
                  <a:ea typeface="+mn-ea"/>
                </a:rPr>
                <a:t>Dynamic Router</a:t>
              </a:r>
            </a:p>
          </p:txBody>
        </p:sp>
        <p:sp>
          <p:nvSpPr>
            <p:cNvPr id="67" name="Oval 42"/>
            <p:cNvSpPr/>
            <p:nvPr/>
          </p:nvSpPr>
          <p:spPr>
            <a:xfrm>
              <a:off x="3379971" y="1238326"/>
              <a:ext cx="230584" cy="230584"/>
            </a:xfrm>
            <a:custGeom>
              <a:avLst/>
              <a:gdLst/>
              <a:ahLst/>
              <a:cxnLst/>
              <a:rect l="l" t="t" r="r" b="b"/>
              <a:pathLst>
                <a:path w="763984" h="763984">
                  <a:moveTo>
                    <a:pt x="335323" y="444979"/>
                  </a:moveTo>
                  <a:lnTo>
                    <a:pt x="335323" y="590998"/>
                  </a:lnTo>
                  <a:lnTo>
                    <a:pt x="261293" y="590998"/>
                  </a:lnTo>
                  <a:lnTo>
                    <a:pt x="381992" y="747629"/>
                  </a:lnTo>
                  <a:lnTo>
                    <a:pt x="502691" y="590998"/>
                  </a:lnTo>
                  <a:lnTo>
                    <a:pt x="428661" y="590998"/>
                  </a:lnTo>
                  <a:lnTo>
                    <a:pt x="428661" y="444979"/>
                  </a:lnTo>
                  <a:close/>
                  <a:moveTo>
                    <a:pt x="578572" y="261293"/>
                  </a:moveTo>
                  <a:lnTo>
                    <a:pt x="421941" y="381992"/>
                  </a:lnTo>
                  <a:lnTo>
                    <a:pt x="578572" y="502691"/>
                  </a:lnTo>
                  <a:lnTo>
                    <a:pt x="578572" y="428661"/>
                  </a:lnTo>
                  <a:lnTo>
                    <a:pt x="724591" y="428661"/>
                  </a:lnTo>
                  <a:lnTo>
                    <a:pt x="724591" y="335323"/>
                  </a:lnTo>
                  <a:lnTo>
                    <a:pt x="578572" y="335323"/>
                  </a:lnTo>
                  <a:close/>
                  <a:moveTo>
                    <a:pt x="185411" y="261293"/>
                  </a:moveTo>
                  <a:lnTo>
                    <a:pt x="185411" y="335323"/>
                  </a:lnTo>
                  <a:lnTo>
                    <a:pt x="39392" y="335323"/>
                  </a:lnTo>
                  <a:lnTo>
                    <a:pt x="39392" y="428661"/>
                  </a:lnTo>
                  <a:lnTo>
                    <a:pt x="185411" y="428661"/>
                  </a:lnTo>
                  <a:lnTo>
                    <a:pt x="185411" y="502691"/>
                  </a:lnTo>
                  <a:lnTo>
                    <a:pt x="342042" y="381992"/>
                  </a:lnTo>
                  <a:close/>
                  <a:moveTo>
                    <a:pt x="381992" y="16356"/>
                  </a:moveTo>
                  <a:lnTo>
                    <a:pt x="261293" y="172987"/>
                  </a:lnTo>
                  <a:lnTo>
                    <a:pt x="335323" y="172987"/>
                  </a:lnTo>
                  <a:lnTo>
                    <a:pt x="335323" y="319006"/>
                  </a:lnTo>
                  <a:lnTo>
                    <a:pt x="428661" y="319006"/>
                  </a:lnTo>
                  <a:lnTo>
                    <a:pt x="428661" y="172987"/>
                  </a:lnTo>
                  <a:lnTo>
                    <a:pt x="502691" y="172987"/>
                  </a:lnTo>
                  <a:close/>
                  <a:moveTo>
                    <a:pt x="381992" y="0"/>
                  </a:moveTo>
                  <a:cubicBezTo>
                    <a:pt x="592960" y="0"/>
                    <a:pt x="763984" y="171024"/>
                    <a:pt x="763984" y="381992"/>
                  </a:cubicBezTo>
                  <a:cubicBezTo>
                    <a:pt x="763984" y="592960"/>
                    <a:pt x="592960" y="763984"/>
                    <a:pt x="381992" y="763984"/>
                  </a:cubicBezTo>
                  <a:cubicBezTo>
                    <a:pt x="171024" y="763984"/>
                    <a:pt x="0" y="592960"/>
                    <a:pt x="0" y="381992"/>
                  </a:cubicBezTo>
                  <a:cubicBezTo>
                    <a:pt x="0" y="171024"/>
                    <a:pt x="171024" y="0"/>
                    <a:pt x="381992"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68" name="Rounded Rectangle 67"/>
            <p:cNvSpPr/>
            <p:nvPr/>
          </p:nvSpPr>
          <p:spPr bwMode="auto">
            <a:xfrm>
              <a:off x="558264" y="1541790"/>
              <a:ext cx="3826986" cy="319166"/>
            </a:xfrm>
            <a:prstGeom prst="roundRect">
              <a:avLst>
                <a:gd name="adj" fmla="val 17740"/>
              </a:avLst>
            </a:prstGeom>
            <a:solidFill>
              <a:srgbClr val="1C7B70"/>
            </a:solidFill>
            <a:ln w="41275">
              <a:noFill/>
              <a:round/>
              <a:headEnd/>
              <a:tailEnd/>
            </a:ln>
          </p:spPr>
          <p:txBody>
            <a:bodyPr wrap="none" lIns="91440" tIns="0" rIns="91440" bIns="0" rtlCol="0" anchor="ctr"/>
            <a:lstStyle/>
            <a:p>
              <a:pPr algn="ctr" fontAlgn="auto">
                <a:spcBef>
                  <a:spcPts val="0"/>
                </a:spcBef>
                <a:spcAft>
                  <a:spcPts val="0"/>
                </a:spcAft>
              </a:pPr>
              <a:r>
                <a:rPr lang="en-US" sz="1200" dirty="0" smtClean="0">
                  <a:solidFill>
                    <a:prstClr val="white">
                      <a:lumMod val="95000"/>
                    </a:prstClr>
                  </a:solidFill>
                  <a:latin typeface="Calibri"/>
                </a:rPr>
                <a:t>Cloud Controller</a:t>
              </a:r>
            </a:p>
          </p:txBody>
        </p:sp>
        <p:sp>
          <p:nvSpPr>
            <p:cNvPr id="73" name="Rounded Rectangle 72"/>
            <p:cNvSpPr/>
            <p:nvPr/>
          </p:nvSpPr>
          <p:spPr bwMode="auto">
            <a:xfrm>
              <a:off x="558264" y="1891079"/>
              <a:ext cx="1890368" cy="319930"/>
            </a:xfrm>
            <a:prstGeom prst="roundRect">
              <a:avLst>
                <a:gd name="adj" fmla="val 9038"/>
              </a:avLst>
            </a:prstGeom>
            <a:solidFill>
              <a:srgbClr val="1C7B70"/>
            </a:solidFill>
            <a:ln w="41275">
              <a:noFill/>
              <a:round/>
              <a:headEnd/>
              <a:tailEnd/>
            </a:ln>
          </p:spPr>
          <p:txBody>
            <a:bodyPr wrap="none" lIns="91440" tIns="0" rIns="91440" bIns="0" rtlCol="0" anchor="ctr"/>
            <a:lstStyle/>
            <a:p>
              <a:pPr fontAlgn="auto">
                <a:spcBef>
                  <a:spcPts val="0"/>
                </a:spcBef>
                <a:spcAft>
                  <a:spcPts val="0"/>
                </a:spcAft>
              </a:pPr>
              <a:r>
                <a:rPr lang="en-US" sz="1200" dirty="0" smtClean="0">
                  <a:solidFill>
                    <a:prstClr val="white">
                      <a:lumMod val="95000"/>
                    </a:prstClr>
                  </a:solidFill>
                  <a:latin typeface="Calibri"/>
                  <a:ea typeface="+mn-ea"/>
                </a:rPr>
                <a:t>UAA/Login Servers</a:t>
              </a:r>
              <a:endParaRPr lang="en-US" sz="1200" dirty="0">
                <a:solidFill>
                  <a:prstClr val="white">
                    <a:lumMod val="95000"/>
                  </a:prstClr>
                </a:solidFill>
                <a:latin typeface="Calibri"/>
                <a:ea typeface="+mn-ea"/>
              </a:endParaRPr>
            </a:p>
          </p:txBody>
        </p:sp>
        <p:sp>
          <p:nvSpPr>
            <p:cNvPr id="76" name="Rounded Rectangle 75"/>
            <p:cNvSpPr/>
            <p:nvPr/>
          </p:nvSpPr>
          <p:spPr bwMode="auto">
            <a:xfrm>
              <a:off x="2498748" y="1899272"/>
              <a:ext cx="1890368" cy="319930"/>
            </a:xfrm>
            <a:prstGeom prst="roundRect">
              <a:avLst>
                <a:gd name="adj" fmla="val 9038"/>
              </a:avLst>
            </a:prstGeom>
            <a:solidFill>
              <a:srgbClr val="1C7B70"/>
            </a:solidFill>
            <a:ln w="41275">
              <a:noFill/>
              <a:round/>
              <a:headEnd/>
              <a:tailEnd/>
            </a:ln>
          </p:spPr>
          <p:txBody>
            <a:bodyPr wrap="none" lIns="91440" tIns="0" rIns="91440" bIns="0" rtlCol="0" anchor="ctr"/>
            <a:lstStyle/>
            <a:p>
              <a:r>
                <a:rPr lang="en-US" sz="1200" dirty="0">
                  <a:solidFill>
                    <a:prstClr val="white">
                      <a:lumMod val="95000"/>
                    </a:prstClr>
                  </a:solidFill>
                  <a:latin typeface="Calibri"/>
                </a:rPr>
                <a:t>Health Manager</a:t>
              </a:r>
            </a:p>
          </p:txBody>
        </p:sp>
        <p:sp>
          <p:nvSpPr>
            <p:cNvPr id="79" name="Rounded Rectangle 78"/>
            <p:cNvSpPr/>
            <p:nvPr/>
          </p:nvSpPr>
          <p:spPr bwMode="auto">
            <a:xfrm>
              <a:off x="2501210" y="2237416"/>
              <a:ext cx="1890368" cy="1382081"/>
            </a:xfrm>
            <a:prstGeom prst="roundRect">
              <a:avLst>
                <a:gd name="adj" fmla="val 2039"/>
              </a:avLst>
            </a:prstGeom>
            <a:solidFill>
              <a:srgbClr val="1C7B70"/>
            </a:solidFill>
            <a:ln w="41275">
              <a:noFill/>
              <a:round/>
              <a:headEnd/>
              <a:tailEnd/>
            </a:ln>
          </p:spPr>
          <p:txBody>
            <a:bodyPr wrap="none" lIns="91440" tIns="0" rIns="91440" bIns="0" rtlCol="0" anchor="t"/>
            <a:lstStyle/>
            <a:p>
              <a:pPr algn="ctr"/>
              <a:r>
                <a:rPr lang="en-US" sz="1200" dirty="0" smtClean="0">
                  <a:solidFill>
                    <a:prstClr val="white">
                      <a:lumMod val="95000"/>
                    </a:prstClr>
                  </a:solidFill>
                  <a:latin typeface="Calibri"/>
                </a:rPr>
                <a:t>DEA Pool</a:t>
              </a:r>
              <a:endParaRPr lang="en-US" sz="1200" dirty="0">
                <a:solidFill>
                  <a:prstClr val="white">
                    <a:lumMod val="95000"/>
                  </a:prstClr>
                </a:solidFill>
                <a:latin typeface="Calibri"/>
              </a:endParaRPr>
            </a:p>
          </p:txBody>
        </p:sp>
        <p:sp>
          <p:nvSpPr>
            <p:cNvPr id="80" name="Rounded Rectangle 79"/>
            <p:cNvSpPr/>
            <p:nvPr/>
          </p:nvSpPr>
          <p:spPr bwMode="auto">
            <a:xfrm>
              <a:off x="558264" y="2241307"/>
              <a:ext cx="1890368" cy="747288"/>
            </a:xfrm>
            <a:prstGeom prst="roundRect">
              <a:avLst>
                <a:gd name="adj" fmla="val 5312"/>
              </a:avLst>
            </a:prstGeom>
            <a:solidFill>
              <a:srgbClr val="1C7B70"/>
            </a:solidFill>
            <a:ln>
              <a:noFill/>
              <a:headEnd/>
              <a:tailEnd/>
            </a:ln>
          </p:spPr>
          <p:style>
            <a:lnRef idx="1">
              <a:schemeClr val="accent3"/>
            </a:lnRef>
            <a:fillRef idx="3">
              <a:schemeClr val="accent3"/>
            </a:fillRef>
            <a:effectRef idx="2">
              <a:schemeClr val="accent3"/>
            </a:effectRef>
            <a:fontRef idx="minor">
              <a:schemeClr val="lt1"/>
            </a:fontRef>
          </p:style>
          <p:txBody>
            <a:bodyPr wrap="none" lIns="91440" tIns="0" rIns="91440" bIns="0" rtlCol="0" anchor="t"/>
            <a:lstStyle/>
            <a:p>
              <a:pPr algn="ctr" fontAlgn="auto">
                <a:spcBef>
                  <a:spcPts val="0"/>
                </a:spcBef>
                <a:spcAft>
                  <a:spcPts val="0"/>
                </a:spcAft>
              </a:pPr>
              <a:r>
                <a:rPr lang="en-US" sz="1200" b="1" dirty="0" smtClean="0">
                  <a:solidFill>
                    <a:prstClr val="white">
                      <a:lumMod val="95000"/>
                    </a:prstClr>
                  </a:solidFill>
                  <a:latin typeface="Calibri"/>
                  <a:ea typeface="+mn-ea"/>
                </a:rPr>
                <a:t>Service Broker Node(s)</a:t>
              </a:r>
              <a:endParaRPr lang="en-US" sz="1200" b="1" dirty="0">
                <a:solidFill>
                  <a:prstClr val="white">
                    <a:lumMod val="95000"/>
                  </a:prstClr>
                </a:solidFill>
                <a:latin typeface="Calibri"/>
                <a:ea typeface="+mn-ea"/>
              </a:endParaRPr>
            </a:p>
          </p:txBody>
        </p:sp>
        <p:sp>
          <p:nvSpPr>
            <p:cNvPr id="82" name="Rounded Rectangle 81"/>
            <p:cNvSpPr/>
            <p:nvPr/>
          </p:nvSpPr>
          <p:spPr bwMode="auto">
            <a:xfrm>
              <a:off x="558264" y="3013156"/>
              <a:ext cx="1890368" cy="622728"/>
            </a:xfrm>
            <a:prstGeom prst="roundRect">
              <a:avLst>
                <a:gd name="adj" fmla="val 9038"/>
              </a:avLst>
            </a:prstGeom>
            <a:solidFill>
              <a:srgbClr val="1C7B70"/>
            </a:solidFill>
            <a:ln w="41275">
              <a:noFill/>
              <a:round/>
              <a:headEnd/>
              <a:tailEnd/>
            </a:ln>
          </p:spPr>
          <p:txBody>
            <a:bodyPr wrap="none" lIns="91440" tIns="0" rIns="91440" bIns="0" rtlCol="0" anchor="ctr"/>
            <a:lstStyle/>
            <a:p>
              <a:pPr fontAlgn="auto">
                <a:spcBef>
                  <a:spcPts val="0"/>
                </a:spcBef>
                <a:spcAft>
                  <a:spcPts val="0"/>
                </a:spcAft>
              </a:pPr>
              <a:r>
                <a:rPr lang="en-US" sz="1200" dirty="0" smtClean="0">
                  <a:solidFill>
                    <a:prstClr val="white">
                      <a:lumMod val="95000"/>
                    </a:prstClr>
                  </a:solidFill>
                  <a:latin typeface="Calibri"/>
                </a:rPr>
                <a:t>User Provided</a:t>
              </a:r>
            </a:p>
            <a:p>
              <a:pPr fontAlgn="auto">
                <a:spcBef>
                  <a:spcPts val="0"/>
                </a:spcBef>
                <a:spcAft>
                  <a:spcPts val="0"/>
                </a:spcAft>
              </a:pPr>
              <a:r>
                <a:rPr lang="en-US" sz="1200" dirty="0" smtClean="0">
                  <a:solidFill>
                    <a:prstClr val="white">
                      <a:lumMod val="95000"/>
                    </a:prstClr>
                  </a:solidFill>
                  <a:latin typeface="Calibri"/>
                </a:rPr>
                <a:t>Service Instances</a:t>
              </a:r>
              <a:endParaRPr lang="en-US" sz="1200" dirty="0">
                <a:solidFill>
                  <a:prstClr val="white">
                    <a:lumMod val="95000"/>
                  </a:prstClr>
                </a:solidFill>
                <a:latin typeface="Calibri"/>
              </a:endParaRPr>
            </a:p>
          </p:txBody>
        </p:sp>
        <p:sp>
          <p:nvSpPr>
            <p:cNvPr id="85" name="Rounded Rectangle 84"/>
            <p:cNvSpPr/>
            <p:nvPr/>
          </p:nvSpPr>
          <p:spPr bwMode="auto">
            <a:xfrm>
              <a:off x="560727" y="3665651"/>
              <a:ext cx="3826986" cy="319166"/>
            </a:xfrm>
            <a:prstGeom prst="roundRect">
              <a:avLst>
                <a:gd name="adj" fmla="val 17740"/>
              </a:avLst>
            </a:prstGeom>
            <a:solidFill>
              <a:srgbClr val="1C7B70"/>
            </a:solidFill>
            <a:ln w="41275">
              <a:noFill/>
              <a:round/>
              <a:headEnd/>
              <a:tailEnd/>
            </a:ln>
          </p:spPr>
          <p:txBody>
            <a:bodyPr wrap="none" lIns="91440" tIns="0" rIns="91440" bIns="0" rtlCol="0" anchor="ctr"/>
            <a:lstStyle/>
            <a:p>
              <a:pPr algn="ctr" fontAlgn="auto">
                <a:spcBef>
                  <a:spcPts val="0"/>
                </a:spcBef>
                <a:spcAft>
                  <a:spcPts val="0"/>
                </a:spcAft>
              </a:pPr>
              <a:r>
                <a:rPr lang="en-US" sz="1200" dirty="0" smtClean="0">
                  <a:solidFill>
                    <a:prstClr val="white">
                      <a:lumMod val="95000"/>
                    </a:prstClr>
                  </a:solidFill>
                  <a:latin typeface="Calibri"/>
                  <a:ea typeface="+mn-ea"/>
                </a:rPr>
                <a:t>Messaging (NATS)</a:t>
              </a:r>
            </a:p>
          </p:txBody>
        </p:sp>
        <p:sp>
          <p:nvSpPr>
            <p:cNvPr id="86" name="Rounded Rectangle 85"/>
            <p:cNvSpPr/>
            <p:nvPr/>
          </p:nvSpPr>
          <p:spPr bwMode="auto">
            <a:xfrm>
              <a:off x="2560995" y="2536061"/>
              <a:ext cx="1777280" cy="315726"/>
            </a:xfrm>
            <a:prstGeom prst="roundRect">
              <a:avLst>
                <a:gd name="adj" fmla="val 10428"/>
              </a:avLst>
            </a:prstGeom>
            <a:noFill/>
            <a:ln w="12700" cmpd="sng">
              <a:solidFill>
                <a:schemeClr val="bg1"/>
              </a:solidFill>
              <a:round/>
              <a:headEnd/>
              <a:tailEnd/>
            </a:ln>
          </p:spPr>
          <p:txBody>
            <a:bodyPr wrap="none" lIns="91440" tIns="0" rIns="91440" bIns="0" rtlCol="0" anchor="ctr"/>
            <a:lstStyle/>
            <a:p>
              <a:pPr fontAlgn="auto">
                <a:spcBef>
                  <a:spcPts val="0"/>
                </a:spcBef>
                <a:spcAft>
                  <a:spcPts val="0"/>
                </a:spcAft>
              </a:pPr>
              <a:r>
                <a:rPr lang="en-US" sz="1200" dirty="0" smtClean="0">
                  <a:solidFill>
                    <a:prstClr val="white">
                      <a:lumMod val="95000"/>
                    </a:prstClr>
                  </a:solidFill>
                  <a:latin typeface="Calibri"/>
                  <a:ea typeface="+mn-ea"/>
                </a:rPr>
                <a:t>Apps</a:t>
              </a:r>
            </a:p>
          </p:txBody>
        </p:sp>
        <p:sp>
          <p:nvSpPr>
            <p:cNvPr id="87" name="Rounded Rectangle 86"/>
            <p:cNvSpPr/>
            <p:nvPr/>
          </p:nvSpPr>
          <p:spPr bwMode="auto">
            <a:xfrm>
              <a:off x="555532" y="4018093"/>
              <a:ext cx="3826986" cy="319166"/>
            </a:xfrm>
            <a:prstGeom prst="roundRect">
              <a:avLst>
                <a:gd name="adj" fmla="val 17740"/>
              </a:avLst>
            </a:prstGeom>
            <a:solidFill>
              <a:srgbClr val="1C7B70"/>
            </a:solidFill>
            <a:ln w="41275">
              <a:noFill/>
              <a:round/>
              <a:headEnd/>
              <a:tailEnd/>
            </a:ln>
          </p:spPr>
          <p:txBody>
            <a:bodyPr wrap="none" lIns="91440" tIns="0" rIns="91440" bIns="0" rtlCol="0" anchor="ctr"/>
            <a:lstStyle/>
            <a:p>
              <a:pPr algn="ctr" fontAlgn="auto">
                <a:spcBef>
                  <a:spcPts val="0"/>
                </a:spcBef>
                <a:spcAft>
                  <a:spcPts val="0"/>
                </a:spcAft>
              </a:pPr>
              <a:r>
                <a:rPr lang="en-US" sz="1200" dirty="0" smtClean="0">
                  <a:solidFill>
                    <a:prstClr val="white">
                      <a:lumMod val="95000"/>
                    </a:prstClr>
                  </a:solidFill>
                  <a:latin typeface="Calibri"/>
                  <a:ea typeface="+mn-ea"/>
                </a:rPr>
                <a:t>Cloud Foundry BOSH</a:t>
              </a:r>
            </a:p>
          </p:txBody>
        </p:sp>
        <p:sp>
          <p:nvSpPr>
            <p:cNvPr id="88" name="Rounded Rectangle 87"/>
            <p:cNvSpPr/>
            <p:nvPr/>
          </p:nvSpPr>
          <p:spPr bwMode="auto">
            <a:xfrm>
              <a:off x="2560995" y="2899032"/>
              <a:ext cx="1777280" cy="315726"/>
            </a:xfrm>
            <a:prstGeom prst="roundRect">
              <a:avLst>
                <a:gd name="adj" fmla="val 10428"/>
              </a:avLst>
            </a:prstGeom>
            <a:solidFill>
              <a:srgbClr val="1C7B70"/>
            </a:solidFill>
            <a:ln w="12700" cmpd="sng">
              <a:solidFill>
                <a:schemeClr val="bg1"/>
              </a:solidFill>
              <a:round/>
              <a:headEnd/>
              <a:tailEnd/>
            </a:ln>
          </p:spPr>
          <p:txBody>
            <a:bodyPr wrap="none" lIns="91440" tIns="0" rIns="91440" bIns="0" rtlCol="0" anchor="ctr"/>
            <a:lstStyle/>
            <a:p>
              <a:pPr fontAlgn="auto">
                <a:spcBef>
                  <a:spcPts val="0"/>
                </a:spcBef>
                <a:spcAft>
                  <a:spcPts val="0"/>
                </a:spcAft>
              </a:pPr>
              <a:r>
                <a:rPr lang="en-US" sz="1200" dirty="0" smtClean="0">
                  <a:solidFill>
                    <a:prstClr val="white">
                      <a:lumMod val="95000"/>
                    </a:prstClr>
                  </a:solidFill>
                  <a:latin typeface="Calibri"/>
                  <a:ea typeface="+mn-ea"/>
                </a:rPr>
                <a:t>Build Packs</a:t>
              </a:r>
            </a:p>
          </p:txBody>
        </p:sp>
        <p:sp>
          <p:nvSpPr>
            <p:cNvPr id="90" name="Rounded Rectangle 89"/>
            <p:cNvSpPr/>
            <p:nvPr/>
          </p:nvSpPr>
          <p:spPr bwMode="auto">
            <a:xfrm>
              <a:off x="2560995" y="3262002"/>
              <a:ext cx="1777280" cy="315726"/>
            </a:xfrm>
            <a:prstGeom prst="roundRect">
              <a:avLst>
                <a:gd name="adj" fmla="val 10428"/>
              </a:avLst>
            </a:prstGeom>
            <a:noFill/>
            <a:ln w="12700" cmpd="sng">
              <a:solidFill>
                <a:schemeClr val="bg1"/>
              </a:solidFill>
              <a:round/>
              <a:headEnd/>
              <a:tailEnd/>
            </a:ln>
          </p:spPr>
          <p:txBody>
            <a:bodyPr wrap="none" lIns="91440" tIns="0" rIns="91440" bIns="0" rtlCol="0" anchor="ctr"/>
            <a:lstStyle/>
            <a:p>
              <a:pPr fontAlgn="auto">
                <a:spcBef>
                  <a:spcPts val="0"/>
                </a:spcBef>
                <a:spcAft>
                  <a:spcPts val="0"/>
                </a:spcAft>
              </a:pPr>
              <a:r>
                <a:rPr lang="en-US" sz="1200" dirty="0" smtClean="0">
                  <a:solidFill>
                    <a:prstClr val="white">
                      <a:lumMod val="95000"/>
                    </a:prstClr>
                  </a:solidFill>
                  <a:latin typeface="Calibri"/>
                  <a:ea typeface="+mn-ea"/>
                </a:rPr>
                <a:t>Logging</a:t>
              </a:r>
            </a:p>
          </p:txBody>
        </p:sp>
        <p:sp>
          <p:nvSpPr>
            <p:cNvPr id="100" name="Rectangle 76"/>
            <p:cNvSpPr/>
            <p:nvPr/>
          </p:nvSpPr>
          <p:spPr>
            <a:xfrm>
              <a:off x="3395722" y="1568537"/>
              <a:ext cx="199082" cy="265671"/>
            </a:xfrm>
            <a:custGeom>
              <a:avLst/>
              <a:gdLst/>
              <a:ahLst/>
              <a:cxnLst/>
              <a:rect l="l" t="t" r="r" b="b"/>
              <a:pathLst>
                <a:path w="661988" h="883413">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02" name="Heart 101"/>
            <p:cNvSpPr/>
            <p:nvPr/>
          </p:nvSpPr>
          <p:spPr>
            <a:xfrm>
              <a:off x="4051575" y="1952052"/>
              <a:ext cx="242965" cy="214369"/>
            </a:xfrm>
            <a:prstGeom prst="hear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09" name="Oval 84"/>
            <p:cNvSpPr/>
            <p:nvPr/>
          </p:nvSpPr>
          <p:spPr>
            <a:xfrm>
              <a:off x="2043415" y="1993030"/>
              <a:ext cx="320268" cy="162184"/>
            </a:xfrm>
            <a:custGeom>
              <a:avLst/>
              <a:gdLst/>
              <a:ahLst/>
              <a:cxnLst/>
              <a:rect l="l" t="t" r="r" b="b"/>
              <a:pathLst>
                <a:path w="2065579" h="1046012">
                  <a:moveTo>
                    <a:pt x="1760487" y="351205"/>
                  </a:moveTo>
                  <a:cubicBezTo>
                    <a:pt x="1665603" y="351205"/>
                    <a:pt x="1588685" y="428123"/>
                    <a:pt x="1588685" y="523007"/>
                  </a:cubicBezTo>
                  <a:cubicBezTo>
                    <a:pt x="1588685" y="617891"/>
                    <a:pt x="1665603" y="694809"/>
                    <a:pt x="1760487" y="694809"/>
                  </a:cubicBezTo>
                  <a:cubicBezTo>
                    <a:pt x="1855371" y="694809"/>
                    <a:pt x="1932289" y="617891"/>
                    <a:pt x="1932289" y="523007"/>
                  </a:cubicBezTo>
                  <a:cubicBezTo>
                    <a:pt x="1932289" y="428123"/>
                    <a:pt x="1855371" y="351205"/>
                    <a:pt x="1760487" y="351205"/>
                  </a:cubicBezTo>
                  <a:close/>
                  <a:moveTo>
                    <a:pt x="1542573" y="0"/>
                  </a:moveTo>
                  <a:cubicBezTo>
                    <a:pt x="1831421" y="0"/>
                    <a:pt x="2065579" y="234158"/>
                    <a:pt x="2065579" y="523006"/>
                  </a:cubicBezTo>
                  <a:cubicBezTo>
                    <a:pt x="2065579" y="811854"/>
                    <a:pt x="1831421" y="1046012"/>
                    <a:pt x="1542573" y="1046012"/>
                  </a:cubicBezTo>
                  <a:cubicBezTo>
                    <a:pt x="1320299" y="1046012"/>
                    <a:pt x="1130410" y="907353"/>
                    <a:pt x="1055933" y="711331"/>
                  </a:cubicBezTo>
                  <a:lnTo>
                    <a:pt x="188330" y="711331"/>
                  </a:lnTo>
                  <a:lnTo>
                    <a:pt x="188327" y="711334"/>
                  </a:lnTo>
                  <a:lnTo>
                    <a:pt x="0" y="523007"/>
                  </a:lnTo>
                  <a:lnTo>
                    <a:pt x="187821" y="335186"/>
                  </a:lnTo>
                  <a:lnTo>
                    <a:pt x="369695" y="517060"/>
                  </a:lnTo>
                  <a:lnTo>
                    <a:pt x="552076" y="334679"/>
                  </a:lnTo>
                  <a:lnTo>
                    <a:pt x="554444" y="334679"/>
                  </a:lnTo>
                  <a:lnTo>
                    <a:pt x="736824" y="517059"/>
                  </a:lnTo>
                  <a:lnTo>
                    <a:pt x="919204" y="334679"/>
                  </a:lnTo>
                  <a:lnTo>
                    <a:pt x="1055934" y="334679"/>
                  </a:lnTo>
                  <a:cubicBezTo>
                    <a:pt x="1130411" y="138659"/>
                    <a:pt x="1320300" y="0"/>
                    <a:pt x="1542573"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10" name="Diamond 87"/>
            <p:cNvSpPr/>
            <p:nvPr/>
          </p:nvSpPr>
          <p:spPr>
            <a:xfrm>
              <a:off x="4064337" y="2570490"/>
              <a:ext cx="217439" cy="245317"/>
            </a:xfrm>
            <a:custGeom>
              <a:avLst/>
              <a:gdLst/>
              <a:ahLst/>
              <a:cxnLst/>
              <a:rect l="l" t="t" r="r" b="b"/>
              <a:pathLst>
                <a:path w="1218612" h="1374854">
                  <a:moveTo>
                    <a:pt x="0" y="387409"/>
                  </a:moveTo>
                  <a:lnTo>
                    <a:pt x="572777" y="715013"/>
                  </a:lnTo>
                  <a:lnTo>
                    <a:pt x="575677" y="1374854"/>
                  </a:lnTo>
                  <a:lnTo>
                    <a:pt x="2898" y="1047249"/>
                  </a:lnTo>
                  <a:close/>
                  <a:moveTo>
                    <a:pt x="1218612" y="377883"/>
                  </a:moveTo>
                  <a:lnTo>
                    <a:pt x="1215714" y="1037723"/>
                  </a:lnTo>
                  <a:lnTo>
                    <a:pt x="642936" y="1365328"/>
                  </a:lnTo>
                  <a:lnTo>
                    <a:pt x="645836" y="705487"/>
                  </a:lnTo>
                  <a:close/>
                  <a:moveTo>
                    <a:pt x="608027" y="0"/>
                  </a:moveTo>
                  <a:lnTo>
                    <a:pt x="1179527" y="329827"/>
                  </a:lnTo>
                  <a:lnTo>
                    <a:pt x="608027" y="659653"/>
                  </a:lnTo>
                  <a:lnTo>
                    <a:pt x="36526" y="329827"/>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11" name="Rectangle 102"/>
            <p:cNvSpPr/>
            <p:nvPr/>
          </p:nvSpPr>
          <p:spPr>
            <a:xfrm>
              <a:off x="4073103" y="2934026"/>
              <a:ext cx="201273" cy="245737"/>
            </a:xfrm>
            <a:custGeom>
              <a:avLst/>
              <a:gdLst/>
              <a:ahLst/>
              <a:cxnLst/>
              <a:rect l="l" t="t" r="r" b="b"/>
              <a:pathLst>
                <a:path w="611982" h="657475">
                  <a:moveTo>
                    <a:pt x="333375" y="406262"/>
                  </a:moveTo>
                  <a:lnTo>
                    <a:pt x="561975" y="406262"/>
                  </a:lnTo>
                  <a:lnTo>
                    <a:pt x="561975" y="657475"/>
                  </a:lnTo>
                  <a:lnTo>
                    <a:pt x="333375" y="657475"/>
                  </a:lnTo>
                  <a:close/>
                  <a:moveTo>
                    <a:pt x="45244" y="406262"/>
                  </a:moveTo>
                  <a:lnTo>
                    <a:pt x="273844" y="406262"/>
                  </a:lnTo>
                  <a:lnTo>
                    <a:pt x="273844" y="657475"/>
                  </a:lnTo>
                  <a:lnTo>
                    <a:pt x="45244" y="657475"/>
                  </a:lnTo>
                  <a:close/>
                  <a:moveTo>
                    <a:pt x="171419" y="48695"/>
                  </a:moveTo>
                  <a:cubicBezTo>
                    <a:pt x="155741" y="47045"/>
                    <a:pt x="140358" y="52540"/>
                    <a:pt x="127064" y="68094"/>
                  </a:cubicBezTo>
                  <a:cubicBezTo>
                    <a:pt x="82391" y="123816"/>
                    <a:pt x="155802" y="169538"/>
                    <a:pt x="237066" y="176978"/>
                  </a:cubicBezTo>
                  <a:cubicBezTo>
                    <a:pt x="248675" y="178041"/>
                    <a:pt x="260444" y="178322"/>
                    <a:pt x="272053" y="177740"/>
                  </a:cubicBezTo>
                  <a:cubicBezTo>
                    <a:pt x="268136" y="122896"/>
                    <a:pt x="218451" y="53645"/>
                    <a:pt x="171419" y="48695"/>
                  </a:cubicBezTo>
                  <a:close/>
                  <a:moveTo>
                    <a:pt x="440565" y="48694"/>
                  </a:moveTo>
                  <a:cubicBezTo>
                    <a:pt x="393532" y="53644"/>
                    <a:pt x="343847" y="122895"/>
                    <a:pt x="339931" y="177739"/>
                  </a:cubicBezTo>
                  <a:cubicBezTo>
                    <a:pt x="351539" y="178321"/>
                    <a:pt x="363308" y="178040"/>
                    <a:pt x="374917" y="176977"/>
                  </a:cubicBezTo>
                  <a:cubicBezTo>
                    <a:pt x="456181" y="169537"/>
                    <a:pt x="529593" y="123815"/>
                    <a:pt x="484920" y="68093"/>
                  </a:cubicBezTo>
                  <a:cubicBezTo>
                    <a:pt x="471625" y="52539"/>
                    <a:pt x="456242" y="47044"/>
                    <a:pt x="440565" y="48694"/>
                  </a:cubicBezTo>
                  <a:close/>
                  <a:moveTo>
                    <a:pt x="448567" y="477"/>
                  </a:moveTo>
                  <a:cubicBezTo>
                    <a:pt x="475777" y="-2373"/>
                    <a:pt x="502500" y="7341"/>
                    <a:pt x="525630" y="34740"/>
                  </a:cubicBezTo>
                  <a:cubicBezTo>
                    <a:pt x="601817" y="130930"/>
                    <a:pt x="481063" y="209852"/>
                    <a:pt x="343333" y="224089"/>
                  </a:cubicBezTo>
                  <a:lnTo>
                    <a:pt x="580964" y="224089"/>
                  </a:lnTo>
                  <a:cubicBezTo>
                    <a:pt x="598095" y="224089"/>
                    <a:pt x="611982" y="241448"/>
                    <a:pt x="611982" y="262862"/>
                  </a:cubicBezTo>
                  <a:lnTo>
                    <a:pt x="611982" y="355059"/>
                  </a:lnTo>
                  <a:lnTo>
                    <a:pt x="338138" y="355059"/>
                  </a:lnTo>
                  <a:lnTo>
                    <a:pt x="338138" y="225202"/>
                  </a:lnTo>
                  <a:lnTo>
                    <a:pt x="337357" y="225369"/>
                  </a:lnTo>
                  <a:lnTo>
                    <a:pt x="337688" y="227094"/>
                  </a:lnTo>
                  <a:cubicBezTo>
                    <a:pt x="327155" y="227649"/>
                    <a:pt x="316546" y="227789"/>
                    <a:pt x="305967" y="226454"/>
                  </a:cubicBezTo>
                  <a:cubicBezTo>
                    <a:pt x="295404" y="227788"/>
                    <a:pt x="284812" y="227647"/>
                    <a:pt x="274296" y="227093"/>
                  </a:cubicBezTo>
                  <a:lnTo>
                    <a:pt x="274717" y="225390"/>
                  </a:lnTo>
                  <a:lnTo>
                    <a:pt x="273844" y="225202"/>
                  </a:lnTo>
                  <a:lnTo>
                    <a:pt x="273844" y="355059"/>
                  </a:lnTo>
                  <a:lnTo>
                    <a:pt x="0" y="355059"/>
                  </a:lnTo>
                  <a:lnTo>
                    <a:pt x="0" y="262862"/>
                  </a:lnTo>
                  <a:cubicBezTo>
                    <a:pt x="0" y="241448"/>
                    <a:pt x="13887" y="224089"/>
                    <a:pt x="31018" y="224089"/>
                  </a:cubicBezTo>
                  <a:lnTo>
                    <a:pt x="268646" y="224089"/>
                  </a:lnTo>
                  <a:cubicBezTo>
                    <a:pt x="130918" y="209852"/>
                    <a:pt x="10167" y="130930"/>
                    <a:pt x="86353" y="34741"/>
                  </a:cubicBezTo>
                  <a:cubicBezTo>
                    <a:pt x="155580" y="-47261"/>
                    <a:pt x="256978" y="29146"/>
                    <a:pt x="307289" y="126712"/>
                  </a:cubicBezTo>
                  <a:cubicBezTo>
                    <a:pt x="338790" y="61129"/>
                    <a:pt x="394637" y="6125"/>
                    <a:pt x="448567" y="477"/>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12" name="Moon 128"/>
            <p:cNvSpPr/>
            <p:nvPr/>
          </p:nvSpPr>
          <p:spPr>
            <a:xfrm rot="17292480">
              <a:off x="4041908" y="3352126"/>
              <a:ext cx="263661" cy="135476"/>
            </a:xfrm>
            <a:custGeom>
              <a:avLst/>
              <a:gdLst/>
              <a:ahLst/>
              <a:cxnLst/>
              <a:rect l="l" t="t" r="r" b="b"/>
              <a:pathLst>
                <a:path w="2885855" h="1482826">
                  <a:moveTo>
                    <a:pt x="2140215" y="766679"/>
                  </a:moveTo>
                  <a:cubicBezTo>
                    <a:pt x="2143010" y="997711"/>
                    <a:pt x="1978653" y="1040977"/>
                    <a:pt x="1776064" y="1047182"/>
                  </a:cubicBezTo>
                  <a:cubicBezTo>
                    <a:pt x="1773599" y="1047903"/>
                    <a:pt x="1771112" y="1047932"/>
                    <a:pt x="1768617" y="1047932"/>
                  </a:cubicBezTo>
                  <a:lnTo>
                    <a:pt x="1757942" y="1047932"/>
                  </a:lnTo>
                  <a:cubicBezTo>
                    <a:pt x="1716337" y="1049492"/>
                    <a:pt x="1673297" y="1049186"/>
                    <a:pt x="1629921" y="1048839"/>
                  </a:cubicBezTo>
                  <a:lnTo>
                    <a:pt x="1623719" y="1047932"/>
                  </a:lnTo>
                  <a:lnTo>
                    <a:pt x="507385" y="1047932"/>
                  </a:lnTo>
                  <a:cubicBezTo>
                    <a:pt x="317887" y="1068350"/>
                    <a:pt x="446273" y="1225746"/>
                    <a:pt x="673725" y="1389082"/>
                  </a:cubicBezTo>
                  <a:cubicBezTo>
                    <a:pt x="919900" y="1565863"/>
                    <a:pt x="571734" y="1454340"/>
                    <a:pt x="413198" y="1365738"/>
                  </a:cubicBezTo>
                  <a:cubicBezTo>
                    <a:pt x="254661" y="1277137"/>
                    <a:pt x="45146" y="1122801"/>
                    <a:pt x="4184" y="777009"/>
                  </a:cubicBezTo>
                  <a:cubicBezTo>
                    <a:pt x="-27472" y="509784"/>
                    <a:pt x="124488" y="449381"/>
                    <a:pt x="324715" y="437280"/>
                  </a:cubicBezTo>
                  <a:cubicBezTo>
                    <a:pt x="336380" y="434371"/>
                    <a:pt x="348428" y="433658"/>
                    <a:pt x="360643" y="433658"/>
                  </a:cubicBezTo>
                  <a:lnTo>
                    <a:pt x="1641310" y="433658"/>
                  </a:lnTo>
                  <a:cubicBezTo>
                    <a:pt x="1818405" y="409653"/>
                    <a:pt x="1690492" y="254578"/>
                    <a:pt x="1466524" y="93744"/>
                  </a:cubicBezTo>
                  <a:cubicBezTo>
                    <a:pt x="1220349" y="-83037"/>
                    <a:pt x="1568515" y="28486"/>
                    <a:pt x="1727051" y="117088"/>
                  </a:cubicBezTo>
                  <a:cubicBezTo>
                    <a:pt x="1885588" y="205689"/>
                    <a:pt x="2095103" y="360025"/>
                    <a:pt x="2136066" y="705817"/>
                  </a:cubicBezTo>
                  <a:cubicBezTo>
                    <a:pt x="2138626" y="727429"/>
                    <a:pt x="2139985" y="747689"/>
                    <a:pt x="2140215" y="766679"/>
                  </a:cubicBezTo>
                  <a:close/>
                  <a:moveTo>
                    <a:pt x="2885855" y="742594"/>
                  </a:moveTo>
                  <a:cubicBezTo>
                    <a:pt x="2885855" y="911228"/>
                    <a:pt x="2749151" y="1047932"/>
                    <a:pt x="2580517" y="1047932"/>
                  </a:cubicBezTo>
                  <a:cubicBezTo>
                    <a:pt x="2411883" y="1047932"/>
                    <a:pt x="2275179" y="911228"/>
                    <a:pt x="2275179" y="742594"/>
                  </a:cubicBezTo>
                  <a:cubicBezTo>
                    <a:pt x="2275179" y="573960"/>
                    <a:pt x="2411883" y="437256"/>
                    <a:pt x="2580517" y="437256"/>
                  </a:cubicBezTo>
                  <a:cubicBezTo>
                    <a:pt x="2749151" y="437256"/>
                    <a:pt x="2885855" y="573960"/>
                    <a:pt x="2885855" y="742594"/>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13" name="Teardrop 133"/>
            <p:cNvSpPr/>
            <p:nvPr/>
          </p:nvSpPr>
          <p:spPr>
            <a:xfrm rot="11254553">
              <a:off x="3348698" y="3698020"/>
              <a:ext cx="293130" cy="258657"/>
            </a:xfrm>
            <a:custGeom>
              <a:avLst/>
              <a:gdLst/>
              <a:ahLst/>
              <a:cxnLst/>
              <a:rect l="l" t="t" r="r" b="b"/>
              <a:pathLst>
                <a:path w="977409" h="862463">
                  <a:moveTo>
                    <a:pt x="259894" y="587617"/>
                  </a:moveTo>
                  <a:cubicBezTo>
                    <a:pt x="303121" y="581868"/>
                    <a:pt x="333503" y="542165"/>
                    <a:pt x="327754" y="498938"/>
                  </a:cubicBezTo>
                  <a:cubicBezTo>
                    <a:pt x="322005" y="455710"/>
                    <a:pt x="282301" y="425328"/>
                    <a:pt x="239074" y="431078"/>
                  </a:cubicBezTo>
                  <a:cubicBezTo>
                    <a:pt x="195846" y="436827"/>
                    <a:pt x="165465" y="476530"/>
                    <a:pt x="171214" y="519757"/>
                  </a:cubicBezTo>
                  <a:cubicBezTo>
                    <a:pt x="176963" y="562985"/>
                    <a:pt x="216666" y="593367"/>
                    <a:pt x="259894" y="587617"/>
                  </a:cubicBezTo>
                  <a:close/>
                  <a:moveTo>
                    <a:pt x="496117" y="556200"/>
                  </a:moveTo>
                  <a:cubicBezTo>
                    <a:pt x="539344" y="550450"/>
                    <a:pt x="569726" y="510747"/>
                    <a:pt x="563976" y="467520"/>
                  </a:cubicBezTo>
                  <a:cubicBezTo>
                    <a:pt x="558227" y="424293"/>
                    <a:pt x="518524" y="393911"/>
                    <a:pt x="475297" y="399660"/>
                  </a:cubicBezTo>
                  <a:cubicBezTo>
                    <a:pt x="432069" y="405409"/>
                    <a:pt x="401688" y="445112"/>
                    <a:pt x="407437" y="488340"/>
                  </a:cubicBezTo>
                  <a:cubicBezTo>
                    <a:pt x="413186" y="531567"/>
                    <a:pt x="452889" y="561949"/>
                    <a:pt x="496117" y="556200"/>
                  </a:cubicBezTo>
                  <a:close/>
                  <a:moveTo>
                    <a:pt x="732341" y="524782"/>
                  </a:moveTo>
                  <a:cubicBezTo>
                    <a:pt x="775568" y="519033"/>
                    <a:pt x="805950" y="479329"/>
                    <a:pt x="800200" y="436102"/>
                  </a:cubicBezTo>
                  <a:cubicBezTo>
                    <a:pt x="794451" y="392875"/>
                    <a:pt x="754748" y="362493"/>
                    <a:pt x="711521" y="368242"/>
                  </a:cubicBezTo>
                  <a:cubicBezTo>
                    <a:pt x="668293" y="373991"/>
                    <a:pt x="637912" y="413695"/>
                    <a:pt x="643661" y="456922"/>
                  </a:cubicBezTo>
                  <a:cubicBezTo>
                    <a:pt x="649410" y="500149"/>
                    <a:pt x="689113" y="530531"/>
                    <a:pt x="732341" y="524782"/>
                  </a:cubicBezTo>
                  <a:close/>
                  <a:moveTo>
                    <a:pt x="539319" y="856951"/>
                  </a:moveTo>
                  <a:cubicBezTo>
                    <a:pt x="270888" y="892653"/>
                    <a:pt x="30621" y="751209"/>
                    <a:pt x="2667" y="541027"/>
                  </a:cubicBezTo>
                  <a:cubicBezTo>
                    <a:pt x="-25288" y="330846"/>
                    <a:pt x="169657" y="131519"/>
                    <a:pt x="438089" y="95817"/>
                  </a:cubicBezTo>
                  <a:cubicBezTo>
                    <a:pt x="491646" y="88694"/>
                    <a:pt x="544084" y="88623"/>
                    <a:pt x="593712" y="96560"/>
                  </a:cubicBezTo>
                  <a:cubicBezTo>
                    <a:pt x="709420" y="94638"/>
                    <a:pt x="825104" y="62149"/>
                    <a:pt x="940790" y="0"/>
                  </a:cubicBezTo>
                  <a:cubicBezTo>
                    <a:pt x="908291" y="72634"/>
                    <a:pt x="884680" y="145268"/>
                    <a:pt x="870775" y="218069"/>
                  </a:cubicBezTo>
                  <a:cubicBezTo>
                    <a:pt x="927482" y="270002"/>
                    <a:pt x="964730" y="336463"/>
                    <a:pt x="974742" y="411741"/>
                  </a:cubicBezTo>
                  <a:cubicBezTo>
                    <a:pt x="1002697" y="621923"/>
                    <a:pt x="807751" y="821250"/>
                    <a:pt x="539319" y="856951"/>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14" name="Rectangle 141"/>
            <p:cNvSpPr/>
            <p:nvPr/>
          </p:nvSpPr>
          <p:spPr>
            <a:xfrm rot="18900000">
              <a:off x="3336937" y="4114954"/>
              <a:ext cx="316652" cy="115280"/>
            </a:xfrm>
            <a:custGeom>
              <a:avLst/>
              <a:gdLst/>
              <a:ahLst/>
              <a:cxnLst/>
              <a:rect l="l" t="t" r="r" b="b"/>
              <a:pathLst>
                <a:path w="1118481" h="407194">
                  <a:moveTo>
                    <a:pt x="174315" y="0"/>
                  </a:moveTo>
                  <a:cubicBezTo>
                    <a:pt x="251754" y="0"/>
                    <a:pt x="319094" y="43232"/>
                    <a:pt x="351038" y="108219"/>
                  </a:cubicBezTo>
                  <a:lnTo>
                    <a:pt x="767443" y="108219"/>
                  </a:lnTo>
                  <a:cubicBezTo>
                    <a:pt x="799388" y="43232"/>
                    <a:pt x="866728" y="0"/>
                    <a:pt x="944166" y="0"/>
                  </a:cubicBezTo>
                  <a:cubicBezTo>
                    <a:pt x="1020049" y="0"/>
                    <a:pt x="1086236" y="41514"/>
                    <a:pt x="1118481" y="104647"/>
                  </a:cubicBezTo>
                  <a:lnTo>
                    <a:pt x="949589" y="104647"/>
                  </a:lnTo>
                  <a:lnTo>
                    <a:pt x="900114" y="203597"/>
                  </a:lnTo>
                  <a:lnTo>
                    <a:pt x="949589" y="302547"/>
                  </a:lnTo>
                  <a:lnTo>
                    <a:pt x="1118481" y="302547"/>
                  </a:lnTo>
                  <a:cubicBezTo>
                    <a:pt x="1086236" y="365680"/>
                    <a:pt x="1020049" y="407194"/>
                    <a:pt x="944166" y="407194"/>
                  </a:cubicBezTo>
                  <a:cubicBezTo>
                    <a:pt x="866728" y="407194"/>
                    <a:pt x="799388" y="363962"/>
                    <a:pt x="767443" y="298975"/>
                  </a:cubicBezTo>
                  <a:lnTo>
                    <a:pt x="351038" y="298975"/>
                  </a:lnTo>
                  <a:cubicBezTo>
                    <a:pt x="319094" y="363962"/>
                    <a:pt x="251754" y="407194"/>
                    <a:pt x="174315" y="407194"/>
                  </a:cubicBezTo>
                  <a:cubicBezTo>
                    <a:pt x="98432" y="407194"/>
                    <a:pt x="32245" y="365680"/>
                    <a:pt x="0" y="302547"/>
                  </a:cubicBezTo>
                  <a:lnTo>
                    <a:pt x="168892" y="302547"/>
                  </a:lnTo>
                  <a:lnTo>
                    <a:pt x="218367" y="203597"/>
                  </a:lnTo>
                  <a:lnTo>
                    <a:pt x="168892" y="104647"/>
                  </a:lnTo>
                  <a:lnTo>
                    <a:pt x="0" y="104647"/>
                  </a:lnTo>
                  <a:cubicBezTo>
                    <a:pt x="32245" y="41514"/>
                    <a:pt x="98432" y="0"/>
                    <a:pt x="174315"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15" name="Rounded Rectangle 145"/>
            <p:cNvSpPr/>
            <p:nvPr/>
          </p:nvSpPr>
          <p:spPr>
            <a:xfrm>
              <a:off x="2080285" y="3201255"/>
              <a:ext cx="246529" cy="246529"/>
            </a:xfrm>
            <a:custGeom>
              <a:avLst/>
              <a:gdLst/>
              <a:ahLst/>
              <a:cxnLst/>
              <a:rect l="l" t="t" r="r" b="b"/>
              <a:pathLst>
                <a:path w="1302010" h="1302010">
                  <a:moveTo>
                    <a:pt x="1046585" y="66534"/>
                  </a:moveTo>
                  <a:lnTo>
                    <a:pt x="1243446" y="263396"/>
                  </a:lnTo>
                  <a:lnTo>
                    <a:pt x="734047" y="772795"/>
                  </a:lnTo>
                  <a:lnTo>
                    <a:pt x="901149" y="939897"/>
                  </a:lnTo>
                  <a:lnTo>
                    <a:pt x="370084" y="939897"/>
                  </a:lnTo>
                  <a:lnTo>
                    <a:pt x="370084" y="408831"/>
                  </a:lnTo>
                  <a:lnTo>
                    <a:pt x="537186" y="575933"/>
                  </a:lnTo>
                  <a:close/>
                  <a:moveTo>
                    <a:pt x="159861" y="0"/>
                  </a:moveTo>
                  <a:lnTo>
                    <a:pt x="852477" y="0"/>
                  </a:lnTo>
                  <a:lnTo>
                    <a:pt x="669764" y="182713"/>
                  </a:lnTo>
                  <a:lnTo>
                    <a:pt x="251664" y="182713"/>
                  </a:lnTo>
                  <a:cubicBezTo>
                    <a:pt x="213583" y="182713"/>
                    <a:pt x="182713" y="213583"/>
                    <a:pt x="182713" y="251664"/>
                  </a:cubicBezTo>
                  <a:lnTo>
                    <a:pt x="182713" y="1050346"/>
                  </a:lnTo>
                  <a:cubicBezTo>
                    <a:pt x="182713" y="1088427"/>
                    <a:pt x="213583" y="1119297"/>
                    <a:pt x="251664" y="1119297"/>
                  </a:cubicBezTo>
                  <a:lnTo>
                    <a:pt x="1050346" y="1119297"/>
                  </a:lnTo>
                  <a:cubicBezTo>
                    <a:pt x="1088427" y="1119297"/>
                    <a:pt x="1119297" y="1088427"/>
                    <a:pt x="1119297" y="1050346"/>
                  </a:cubicBezTo>
                  <a:lnTo>
                    <a:pt x="1119297" y="646426"/>
                  </a:lnTo>
                  <a:lnTo>
                    <a:pt x="1302010" y="463713"/>
                  </a:lnTo>
                  <a:lnTo>
                    <a:pt x="1302010" y="1142149"/>
                  </a:lnTo>
                  <a:cubicBezTo>
                    <a:pt x="1302010" y="1230438"/>
                    <a:pt x="1230438" y="1302010"/>
                    <a:pt x="1142149" y="1302010"/>
                  </a:cubicBezTo>
                  <a:lnTo>
                    <a:pt x="159861" y="1302010"/>
                  </a:lnTo>
                  <a:cubicBezTo>
                    <a:pt x="71572" y="1302010"/>
                    <a:pt x="0" y="1230438"/>
                    <a:pt x="0" y="1142149"/>
                  </a:cubicBezTo>
                  <a:lnTo>
                    <a:pt x="0" y="159861"/>
                  </a:lnTo>
                  <a:cubicBezTo>
                    <a:pt x="0" y="71572"/>
                    <a:pt x="71572" y="0"/>
                    <a:pt x="159861"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16" name="Oval 170"/>
            <p:cNvSpPr/>
            <p:nvPr/>
          </p:nvSpPr>
          <p:spPr>
            <a:xfrm>
              <a:off x="4061100" y="2267535"/>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nvGrpSpPr>
            <p:cNvPr id="117" name="Group 116"/>
            <p:cNvGrpSpPr/>
            <p:nvPr/>
          </p:nvGrpSpPr>
          <p:grpSpPr>
            <a:xfrm>
              <a:off x="1006916" y="2597455"/>
              <a:ext cx="976284" cy="227546"/>
              <a:chOff x="1006916" y="2597455"/>
              <a:chExt cx="976284" cy="227546"/>
            </a:xfrm>
          </p:grpSpPr>
          <p:sp>
            <p:nvSpPr>
              <p:cNvPr id="118" name="Rectangle 175"/>
              <p:cNvSpPr/>
              <p:nvPr/>
            </p:nvSpPr>
            <p:spPr>
              <a:xfrm>
                <a:off x="1755651" y="2597455"/>
                <a:ext cx="227549" cy="227546"/>
              </a:xfrm>
              <a:custGeom>
                <a:avLst/>
                <a:gdLst/>
                <a:ahLst/>
                <a:cxnLst/>
                <a:rect l="l" t="t" r="r" b="b"/>
                <a:pathLst>
                  <a:path w="3195025" h="3194985">
                    <a:moveTo>
                      <a:pt x="683252" y="2245091"/>
                    </a:moveTo>
                    <a:cubicBezTo>
                      <a:pt x="526024" y="2245091"/>
                      <a:pt x="398566" y="2372549"/>
                      <a:pt x="398566" y="2529777"/>
                    </a:cubicBezTo>
                    <a:lnTo>
                      <a:pt x="398563" y="2529777"/>
                    </a:lnTo>
                    <a:cubicBezTo>
                      <a:pt x="398563" y="2687004"/>
                      <a:pt x="526021" y="2814463"/>
                      <a:pt x="683249" y="2814463"/>
                    </a:cubicBezTo>
                    <a:cubicBezTo>
                      <a:pt x="840476" y="2814463"/>
                      <a:pt x="967935" y="2687004"/>
                      <a:pt x="967935" y="2529777"/>
                    </a:cubicBezTo>
                    <a:lnTo>
                      <a:pt x="967935" y="2245091"/>
                    </a:lnTo>
                    <a:close/>
                    <a:moveTo>
                      <a:pt x="2244948" y="2226032"/>
                    </a:moveTo>
                    <a:lnTo>
                      <a:pt x="2244948" y="2510715"/>
                    </a:lnTo>
                    <a:cubicBezTo>
                      <a:pt x="2244948" y="2667943"/>
                      <a:pt x="2372406" y="2795401"/>
                      <a:pt x="2529634" y="2795401"/>
                    </a:cubicBezTo>
                    <a:lnTo>
                      <a:pt x="2529634" y="2795404"/>
                    </a:lnTo>
                    <a:cubicBezTo>
                      <a:pt x="2686861" y="2795404"/>
                      <a:pt x="2814320" y="2667945"/>
                      <a:pt x="2814320" y="2510718"/>
                    </a:cubicBezTo>
                    <a:cubicBezTo>
                      <a:pt x="2814320" y="2353491"/>
                      <a:pt x="2686861" y="2226032"/>
                      <a:pt x="2529634" y="2226032"/>
                    </a:cubicBezTo>
                    <a:close/>
                    <a:moveTo>
                      <a:pt x="1324215" y="1318407"/>
                    </a:moveTo>
                    <a:lnTo>
                      <a:pt x="1324215" y="1321813"/>
                    </a:lnTo>
                    <a:lnTo>
                      <a:pt x="1321332" y="1321813"/>
                    </a:lnTo>
                    <a:lnTo>
                      <a:pt x="1321332" y="1873653"/>
                    </a:lnTo>
                    <a:lnTo>
                      <a:pt x="1873510" y="1873653"/>
                    </a:lnTo>
                    <a:lnTo>
                      <a:pt x="1873510" y="1872635"/>
                    </a:lnTo>
                    <a:lnTo>
                      <a:pt x="1876578" y="1872635"/>
                    </a:lnTo>
                    <a:lnTo>
                      <a:pt x="1876578" y="1321332"/>
                    </a:lnTo>
                    <a:lnTo>
                      <a:pt x="1873693" y="1321332"/>
                    </a:lnTo>
                    <a:lnTo>
                      <a:pt x="1873693" y="1318407"/>
                    </a:lnTo>
                    <a:close/>
                    <a:moveTo>
                      <a:pt x="668091" y="399044"/>
                    </a:moveTo>
                    <a:cubicBezTo>
                      <a:pt x="510864" y="399044"/>
                      <a:pt x="383405" y="526503"/>
                      <a:pt x="383405" y="683730"/>
                    </a:cubicBezTo>
                    <a:cubicBezTo>
                      <a:pt x="383405" y="840957"/>
                      <a:pt x="510864" y="968416"/>
                      <a:pt x="668091" y="968416"/>
                    </a:cubicBezTo>
                    <a:lnTo>
                      <a:pt x="952777" y="968416"/>
                    </a:lnTo>
                    <a:lnTo>
                      <a:pt x="952777" y="683733"/>
                    </a:lnTo>
                    <a:cubicBezTo>
                      <a:pt x="952777" y="526505"/>
                      <a:pt x="825319" y="399047"/>
                      <a:pt x="668091" y="399047"/>
                    </a:cubicBezTo>
                    <a:close/>
                    <a:moveTo>
                      <a:pt x="2511776" y="380522"/>
                    </a:moveTo>
                    <a:cubicBezTo>
                      <a:pt x="2354549" y="380522"/>
                      <a:pt x="2227090" y="507981"/>
                      <a:pt x="2227090" y="665208"/>
                    </a:cubicBezTo>
                    <a:lnTo>
                      <a:pt x="2227090" y="949894"/>
                    </a:lnTo>
                    <a:lnTo>
                      <a:pt x="2511773" y="949894"/>
                    </a:lnTo>
                    <a:cubicBezTo>
                      <a:pt x="2669001" y="949894"/>
                      <a:pt x="2796459" y="822436"/>
                      <a:pt x="2796459" y="665208"/>
                    </a:cubicBezTo>
                    <a:lnTo>
                      <a:pt x="2796462" y="665208"/>
                    </a:lnTo>
                    <a:cubicBezTo>
                      <a:pt x="2796462" y="507981"/>
                      <a:pt x="2669003" y="380522"/>
                      <a:pt x="2511776" y="380522"/>
                    </a:cubicBezTo>
                    <a:close/>
                    <a:moveTo>
                      <a:pt x="2534359" y="0"/>
                    </a:moveTo>
                    <a:cubicBezTo>
                      <a:pt x="2899234" y="0"/>
                      <a:pt x="3195025" y="295791"/>
                      <a:pt x="3195025" y="660666"/>
                    </a:cubicBezTo>
                    <a:lnTo>
                      <a:pt x="3195022" y="660666"/>
                    </a:lnTo>
                    <a:cubicBezTo>
                      <a:pt x="3195022" y="1025541"/>
                      <a:pt x="2899231" y="1321332"/>
                      <a:pt x="2534356" y="1321332"/>
                    </a:cubicBezTo>
                    <a:lnTo>
                      <a:pt x="2227340" y="1321332"/>
                    </a:lnTo>
                    <a:lnTo>
                      <a:pt x="2227340" y="1872635"/>
                    </a:lnTo>
                    <a:lnTo>
                      <a:pt x="2534176" y="1872635"/>
                    </a:lnTo>
                    <a:cubicBezTo>
                      <a:pt x="2899051" y="1872635"/>
                      <a:pt x="3194842" y="2168426"/>
                      <a:pt x="3194842" y="2533301"/>
                    </a:cubicBezTo>
                    <a:cubicBezTo>
                      <a:pt x="3194842" y="2898176"/>
                      <a:pt x="2899051" y="3193967"/>
                      <a:pt x="2534176" y="3193967"/>
                    </a:cubicBezTo>
                    <a:lnTo>
                      <a:pt x="2534176" y="3193964"/>
                    </a:lnTo>
                    <a:cubicBezTo>
                      <a:pt x="2169301" y="3193964"/>
                      <a:pt x="1873510" y="2898174"/>
                      <a:pt x="1873510" y="2533298"/>
                    </a:cubicBezTo>
                    <a:lnTo>
                      <a:pt x="1873510" y="2245313"/>
                    </a:lnTo>
                    <a:lnTo>
                      <a:pt x="1321332" y="2245313"/>
                    </a:lnTo>
                    <a:lnTo>
                      <a:pt x="1321332" y="2534319"/>
                    </a:lnTo>
                    <a:cubicBezTo>
                      <a:pt x="1321332" y="2899194"/>
                      <a:pt x="1025541" y="3194985"/>
                      <a:pt x="660666" y="3194985"/>
                    </a:cubicBezTo>
                    <a:cubicBezTo>
                      <a:pt x="295791" y="3194985"/>
                      <a:pt x="0" y="2899194"/>
                      <a:pt x="0" y="2534319"/>
                    </a:cubicBezTo>
                    <a:lnTo>
                      <a:pt x="2" y="2534319"/>
                    </a:lnTo>
                    <a:cubicBezTo>
                      <a:pt x="2" y="2169444"/>
                      <a:pt x="295793" y="1873653"/>
                      <a:pt x="660668" y="1873653"/>
                    </a:cubicBezTo>
                    <a:lnTo>
                      <a:pt x="969070" y="1873653"/>
                    </a:lnTo>
                    <a:lnTo>
                      <a:pt x="969070" y="1321813"/>
                    </a:lnTo>
                    <a:lnTo>
                      <a:pt x="663549" y="1321813"/>
                    </a:lnTo>
                    <a:cubicBezTo>
                      <a:pt x="298674" y="1321813"/>
                      <a:pt x="2883" y="1026022"/>
                      <a:pt x="2883" y="661147"/>
                    </a:cubicBezTo>
                    <a:cubicBezTo>
                      <a:pt x="2883" y="296272"/>
                      <a:pt x="298674" y="481"/>
                      <a:pt x="663549" y="481"/>
                    </a:cubicBezTo>
                    <a:lnTo>
                      <a:pt x="663549" y="484"/>
                    </a:lnTo>
                    <a:cubicBezTo>
                      <a:pt x="1028424" y="484"/>
                      <a:pt x="1324215" y="296274"/>
                      <a:pt x="1324215" y="661150"/>
                    </a:cubicBezTo>
                    <a:lnTo>
                      <a:pt x="1324215" y="987043"/>
                    </a:lnTo>
                    <a:lnTo>
                      <a:pt x="1873693" y="987043"/>
                    </a:lnTo>
                    <a:lnTo>
                      <a:pt x="1873693" y="660666"/>
                    </a:lnTo>
                    <a:cubicBezTo>
                      <a:pt x="1873693" y="295791"/>
                      <a:pt x="2169484" y="0"/>
                      <a:pt x="2534359"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19" name="Rectangle 175"/>
              <p:cNvSpPr/>
              <p:nvPr/>
            </p:nvSpPr>
            <p:spPr>
              <a:xfrm>
                <a:off x="1381284" y="2597455"/>
                <a:ext cx="227549" cy="227546"/>
              </a:xfrm>
              <a:custGeom>
                <a:avLst/>
                <a:gdLst/>
                <a:ahLst/>
                <a:cxnLst/>
                <a:rect l="l" t="t" r="r" b="b"/>
                <a:pathLst>
                  <a:path w="3195025" h="3194985">
                    <a:moveTo>
                      <a:pt x="683252" y="2245091"/>
                    </a:moveTo>
                    <a:cubicBezTo>
                      <a:pt x="526024" y="2245091"/>
                      <a:pt x="398566" y="2372549"/>
                      <a:pt x="398566" y="2529777"/>
                    </a:cubicBezTo>
                    <a:lnTo>
                      <a:pt x="398563" y="2529777"/>
                    </a:lnTo>
                    <a:cubicBezTo>
                      <a:pt x="398563" y="2687004"/>
                      <a:pt x="526021" y="2814463"/>
                      <a:pt x="683249" y="2814463"/>
                    </a:cubicBezTo>
                    <a:cubicBezTo>
                      <a:pt x="840476" y="2814463"/>
                      <a:pt x="967935" y="2687004"/>
                      <a:pt x="967935" y="2529777"/>
                    </a:cubicBezTo>
                    <a:lnTo>
                      <a:pt x="967935" y="2245091"/>
                    </a:lnTo>
                    <a:close/>
                    <a:moveTo>
                      <a:pt x="2244948" y="2226032"/>
                    </a:moveTo>
                    <a:lnTo>
                      <a:pt x="2244948" y="2510715"/>
                    </a:lnTo>
                    <a:cubicBezTo>
                      <a:pt x="2244948" y="2667943"/>
                      <a:pt x="2372406" y="2795401"/>
                      <a:pt x="2529634" y="2795401"/>
                    </a:cubicBezTo>
                    <a:lnTo>
                      <a:pt x="2529634" y="2795404"/>
                    </a:lnTo>
                    <a:cubicBezTo>
                      <a:pt x="2686861" y="2795404"/>
                      <a:pt x="2814320" y="2667945"/>
                      <a:pt x="2814320" y="2510718"/>
                    </a:cubicBezTo>
                    <a:cubicBezTo>
                      <a:pt x="2814320" y="2353491"/>
                      <a:pt x="2686861" y="2226032"/>
                      <a:pt x="2529634" y="2226032"/>
                    </a:cubicBezTo>
                    <a:close/>
                    <a:moveTo>
                      <a:pt x="1324215" y="1318407"/>
                    </a:moveTo>
                    <a:lnTo>
                      <a:pt x="1324215" y="1321813"/>
                    </a:lnTo>
                    <a:lnTo>
                      <a:pt x="1321332" y="1321813"/>
                    </a:lnTo>
                    <a:lnTo>
                      <a:pt x="1321332" y="1873653"/>
                    </a:lnTo>
                    <a:lnTo>
                      <a:pt x="1873510" y="1873653"/>
                    </a:lnTo>
                    <a:lnTo>
                      <a:pt x="1873510" y="1872635"/>
                    </a:lnTo>
                    <a:lnTo>
                      <a:pt x="1876578" y="1872635"/>
                    </a:lnTo>
                    <a:lnTo>
                      <a:pt x="1876578" y="1321332"/>
                    </a:lnTo>
                    <a:lnTo>
                      <a:pt x="1873693" y="1321332"/>
                    </a:lnTo>
                    <a:lnTo>
                      <a:pt x="1873693" y="1318407"/>
                    </a:lnTo>
                    <a:close/>
                    <a:moveTo>
                      <a:pt x="668091" y="399044"/>
                    </a:moveTo>
                    <a:cubicBezTo>
                      <a:pt x="510864" y="399044"/>
                      <a:pt x="383405" y="526503"/>
                      <a:pt x="383405" y="683730"/>
                    </a:cubicBezTo>
                    <a:cubicBezTo>
                      <a:pt x="383405" y="840957"/>
                      <a:pt x="510864" y="968416"/>
                      <a:pt x="668091" y="968416"/>
                    </a:cubicBezTo>
                    <a:lnTo>
                      <a:pt x="952777" y="968416"/>
                    </a:lnTo>
                    <a:lnTo>
                      <a:pt x="952777" y="683733"/>
                    </a:lnTo>
                    <a:cubicBezTo>
                      <a:pt x="952777" y="526505"/>
                      <a:pt x="825319" y="399047"/>
                      <a:pt x="668091" y="399047"/>
                    </a:cubicBezTo>
                    <a:close/>
                    <a:moveTo>
                      <a:pt x="2511776" y="380522"/>
                    </a:moveTo>
                    <a:cubicBezTo>
                      <a:pt x="2354549" y="380522"/>
                      <a:pt x="2227090" y="507981"/>
                      <a:pt x="2227090" y="665208"/>
                    </a:cubicBezTo>
                    <a:lnTo>
                      <a:pt x="2227090" y="949894"/>
                    </a:lnTo>
                    <a:lnTo>
                      <a:pt x="2511773" y="949894"/>
                    </a:lnTo>
                    <a:cubicBezTo>
                      <a:pt x="2669001" y="949894"/>
                      <a:pt x="2796459" y="822436"/>
                      <a:pt x="2796459" y="665208"/>
                    </a:cubicBezTo>
                    <a:lnTo>
                      <a:pt x="2796462" y="665208"/>
                    </a:lnTo>
                    <a:cubicBezTo>
                      <a:pt x="2796462" y="507981"/>
                      <a:pt x="2669003" y="380522"/>
                      <a:pt x="2511776" y="380522"/>
                    </a:cubicBezTo>
                    <a:close/>
                    <a:moveTo>
                      <a:pt x="2534359" y="0"/>
                    </a:moveTo>
                    <a:cubicBezTo>
                      <a:pt x="2899234" y="0"/>
                      <a:pt x="3195025" y="295791"/>
                      <a:pt x="3195025" y="660666"/>
                    </a:cubicBezTo>
                    <a:lnTo>
                      <a:pt x="3195022" y="660666"/>
                    </a:lnTo>
                    <a:cubicBezTo>
                      <a:pt x="3195022" y="1025541"/>
                      <a:pt x="2899231" y="1321332"/>
                      <a:pt x="2534356" y="1321332"/>
                    </a:cubicBezTo>
                    <a:lnTo>
                      <a:pt x="2227340" y="1321332"/>
                    </a:lnTo>
                    <a:lnTo>
                      <a:pt x="2227340" y="1872635"/>
                    </a:lnTo>
                    <a:lnTo>
                      <a:pt x="2534176" y="1872635"/>
                    </a:lnTo>
                    <a:cubicBezTo>
                      <a:pt x="2899051" y="1872635"/>
                      <a:pt x="3194842" y="2168426"/>
                      <a:pt x="3194842" y="2533301"/>
                    </a:cubicBezTo>
                    <a:cubicBezTo>
                      <a:pt x="3194842" y="2898176"/>
                      <a:pt x="2899051" y="3193967"/>
                      <a:pt x="2534176" y="3193967"/>
                    </a:cubicBezTo>
                    <a:lnTo>
                      <a:pt x="2534176" y="3193964"/>
                    </a:lnTo>
                    <a:cubicBezTo>
                      <a:pt x="2169301" y="3193964"/>
                      <a:pt x="1873510" y="2898174"/>
                      <a:pt x="1873510" y="2533298"/>
                    </a:cubicBezTo>
                    <a:lnTo>
                      <a:pt x="1873510" y="2245313"/>
                    </a:lnTo>
                    <a:lnTo>
                      <a:pt x="1321332" y="2245313"/>
                    </a:lnTo>
                    <a:lnTo>
                      <a:pt x="1321332" y="2534319"/>
                    </a:lnTo>
                    <a:cubicBezTo>
                      <a:pt x="1321332" y="2899194"/>
                      <a:pt x="1025541" y="3194985"/>
                      <a:pt x="660666" y="3194985"/>
                    </a:cubicBezTo>
                    <a:cubicBezTo>
                      <a:pt x="295791" y="3194985"/>
                      <a:pt x="0" y="2899194"/>
                      <a:pt x="0" y="2534319"/>
                    </a:cubicBezTo>
                    <a:lnTo>
                      <a:pt x="2" y="2534319"/>
                    </a:lnTo>
                    <a:cubicBezTo>
                      <a:pt x="2" y="2169444"/>
                      <a:pt x="295793" y="1873653"/>
                      <a:pt x="660668" y="1873653"/>
                    </a:cubicBezTo>
                    <a:lnTo>
                      <a:pt x="969070" y="1873653"/>
                    </a:lnTo>
                    <a:lnTo>
                      <a:pt x="969070" y="1321813"/>
                    </a:lnTo>
                    <a:lnTo>
                      <a:pt x="663549" y="1321813"/>
                    </a:lnTo>
                    <a:cubicBezTo>
                      <a:pt x="298674" y="1321813"/>
                      <a:pt x="2883" y="1026022"/>
                      <a:pt x="2883" y="661147"/>
                    </a:cubicBezTo>
                    <a:cubicBezTo>
                      <a:pt x="2883" y="296272"/>
                      <a:pt x="298674" y="481"/>
                      <a:pt x="663549" y="481"/>
                    </a:cubicBezTo>
                    <a:lnTo>
                      <a:pt x="663549" y="484"/>
                    </a:lnTo>
                    <a:cubicBezTo>
                      <a:pt x="1028424" y="484"/>
                      <a:pt x="1324215" y="296274"/>
                      <a:pt x="1324215" y="661150"/>
                    </a:cubicBezTo>
                    <a:lnTo>
                      <a:pt x="1324215" y="987043"/>
                    </a:lnTo>
                    <a:lnTo>
                      <a:pt x="1873693" y="987043"/>
                    </a:lnTo>
                    <a:lnTo>
                      <a:pt x="1873693" y="660666"/>
                    </a:lnTo>
                    <a:cubicBezTo>
                      <a:pt x="1873693" y="295791"/>
                      <a:pt x="2169484" y="0"/>
                      <a:pt x="2534359"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20" name="Rectangle 175"/>
              <p:cNvSpPr/>
              <p:nvPr/>
            </p:nvSpPr>
            <p:spPr>
              <a:xfrm>
                <a:off x="1006916" y="2597455"/>
                <a:ext cx="227549" cy="227546"/>
              </a:xfrm>
              <a:custGeom>
                <a:avLst/>
                <a:gdLst/>
                <a:ahLst/>
                <a:cxnLst/>
                <a:rect l="l" t="t" r="r" b="b"/>
                <a:pathLst>
                  <a:path w="3195025" h="3194985">
                    <a:moveTo>
                      <a:pt x="683252" y="2245091"/>
                    </a:moveTo>
                    <a:cubicBezTo>
                      <a:pt x="526024" y="2245091"/>
                      <a:pt x="398566" y="2372549"/>
                      <a:pt x="398566" y="2529777"/>
                    </a:cubicBezTo>
                    <a:lnTo>
                      <a:pt x="398563" y="2529777"/>
                    </a:lnTo>
                    <a:cubicBezTo>
                      <a:pt x="398563" y="2687004"/>
                      <a:pt x="526021" y="2814463"/>
                      <a:pt x="683249" y="2814463"/>
                    </a:cubicBezTo>
                    <a:cubicBezTo>
                      <a:pt x="840476" y="2814463"/>
                      <a:pt x="967935" y="2687004"/>
                      <a:pt x="967935" y="2529777"/>
                    </a:cubicBezTo>
                    <a:lnTo>
                      <a:pt x="967935" y="2245091"/>
                    </a:lnTo>
                    <a:close/>
                    <a:moveTo>
                      <a:pt x="2244948" y="2226032"/>
                    </a:moveTo>
                    <a:lnTo>
                      <a:pt x="2244948" y="2510715"/>
                    </a:lnTo>
                    <a:cubicBezTo>
                      <a:pt x="2244948" y="2667943"/>
                      <a:pt x="2372406" y="2795401"/>
                      <a:pt x="2529634" y="2795401"/>
                    </a:cubicBezTo>
                    <a:lnTo>
                      <a:pt x="2529634" y="2795404"/>
                    </a:lnTo>
                    <a:cubicBezTo>
                      <a:pt x="2686861" y="2795404"/>
                      <a:pt x="2814320" y="2667945"/>
                      <a:pt x="2814320" y="2510718"/>
                    </a:cubicBezTo>
                    <a:cubicBezTo>
                      <a:pt x="2814320" y="2353491"/>
                      <a:pt x="2686861" y="2226032"/>
                      <a:pt x="2529634" y="2226032"/>
                    </a:cubicBezTo>
                    <a:close/>
                    <a:moveTo>
                      <a:pt x="1324215" y="1318407"/>
                    </a:moveTo>
                    <a:lnTo>
                      <a:pt x="1324215" y="1321813"/>
                    </a:lnTo>
                    <a:lnTo>
                      <a:pt x="1321332" y="1321813"/>
                    </a:lnTo>
                    <a:lnTo>
                      <a:pt x="1321332" y="1873653"/>
                    </a:lnTo>
                    <a:lnTo>
                      <a:pt x="1873510" y="1873653"/>
                    </a:lnTo>
                    <a:lnTo>
                      <a:pt x="1873510" y="1872635"/>
                    </a:lnTo>
                    <a:lnTo>
                      <a:pt x="1876578" y="1872635"/>
                    </a:lnTo>
                    <a:lnTo>
                      <a:pt x="1876578" y="1321332"/>
                    </a:lnTo>
                    <a:lnTo>
                      <a:pt x="1873693" y="1321332"/>
                    </a:lnTo>
                    <a:lnTo>
                      <a:pt x="1873693" y="1318407"/>
                    </a:lnTo>
                    <a:close/>
                    <a:moveTo>
                      <a:pt x="668091" y="399044"/>
                    </a:moveTo>
                    <a:cubicBezTo>
                      <a:pt x="510864" y="399044"/>
                      <a:pt x="383405" y="526503"/>
                      <a:pt x="383405" y="683730"/>
                    </a:cubicBezTo>
                    <a:cubicBezTo>
                      <a:pt x="383405" y="840957"/>
                      <a:pt x="510864" y="968416"/>
                      <a:pt x="668091" y="968416"/>
                    </a:cubicBezTo>
                    <a:lnTo>
                      <a:pt x="952777" y="968416"/>
                    </a:lnTo>
                    <a:lnTo>
                      <a:pt x="952777" y="683733"/>
                    </a:lnTo>
                    <a:cubicBezTo>
                      <a:pt x="952777" y="526505"/>
                      <a:pt x="825319" y="399047"/>
                      <a:pt x="668091" y="399047"/>
                    </a:cubicBezTo>
                    <a:close/>
                    <a:moveTo>
                      <a:pt x="2511776" y="380522"/>
                    </a:moveTo>
                    <a:cubicBezTo>
                      <a:pt x="2354549" y="380522"/>
                      <a:pt x="2227090" y="507981"/>
                      <a:pt x="2227090" y="665208"/>
                    </a:cubicBezTo>
                    <a:lnTo>
                      <a:pt x="2227090" y="949894"/>
                    </a:lnTo>
                    <a:lnTo>
                      <a:pt x="2511773" y="949894"/>
                    </a:lnTo>
                    <a:cubicBezTo>
                      <a:pt x="2669001" y="949894"/>
                      <a:pt x="2796459" y="822436"/>
                      <a:pt x="2796459" y="665208"/>
                    </a:cubicBezTo>
                    <a:lnTo>
                      <a:pt x="2796462" y="665208"/>
                    </a:lnTo>
                    <a:cubicBezTo>
                      <a:pt x="2796462" y="507981"/>
                      <a:pt x="2669003" y="380522"/>
                      <a:pt x="2511776" y="380522"/>
                    </a:cubicBezTo>
                    <a:close/>
                    <a:moveTo>
                      <a:pt x="2534359" y="0"/>
                    </a:moveTo>
                    <a:cubicBezTo>
                      <a:pt x="2899234" y="0"/>
                      <a:pt x="3195025" y="295791"/>
                      <a:pt x="3195025" y="660666"/>
                    </a:cubicBezTo>
                    <a:lnTo>
                      <a:pt x="3195022" y="660666"/>
                    </a:lnTo>
                    <a:cubicBezTo>
                      <a:pt x="3195022" y="1025541"/>
                      <a:pt x="2899231" y="1321332"/>
                      <a:pt x="2534356" y="1321332"/>
                    </a:cubicBezTo>
                    <a:lnTo>
                      <a:pt x="2227340" y="1321332"/>
                    </a:lnTo>
                    <a:lnTo>
                      <a:pt x="2227340" y="1872635"/>
                    </a:lnTo>
                    <a:lnTo>
                      <a:pt x="2534176" y="1872635"/>
                    </a:lnTo>
                    <a:cubicBezTo>
                      <a:pt x="2899051" y="1872635"/>
                      <a:pt x="3194842" y="2168426"/>
                      <a:pt x="3194842" y="2533301"/>
                    </a:cubicBezTo>
                    <a:cubicBezTo>
                      <a:pt x="3194842" y="2898176"/>
                      <a:pt x="2899051" y="3193967"/>
                      <a:pt x="2534176" y="3193967"/>
                    </a:cubicBezTo>
                    <a:lnTo>
                      <a:pt x="2534176" y="3193964"/>
                    </a:lnTo>
                    <a:cubicBezTo>
                      <a:pt x="2169301" y="3193964"/>
                      <a:pt x="1873510" y="2898174"/>
                      <a:pt x="1873510" y="2533298"/>
                    </a:cubicBezTo>
                    <a:lnTo>
                      <a:pt x="1873510" y="2245313"/>
                    </a:lnTo>
                    <a:lnTo>
                      <a:pt x="1321332" y="2245313"/>
                    </a:lnTo>
                    <a:lnTo>
                      <a:pt x="1321332" y="2534319"/>
                    </a:lnTo>
                    <a:cubicBezTo>
                      <a:pt x="1321332" y="2899194"/>
                      <a:pt x="1025541" y="3194985"/>
                      <a:pt x="660666" y="3194985"/>
                    </a:cubicBezTo>
                    <a:cubicBezTo>
                      <a:pt x="295791" y="3194985"/>
                      <a:pt x="0" y="2899194"/>
                      <a:pt x="0" y="2534319"/>
                    </a:cubicBezTo>
                    <a:lnTo>
                      <a:pt x="2" y="2534319"/>
                    </a:lnTo>
                    <a:cubicBezTo>
                      <a:pt x="2" y="2169444"/>
                      <a:pt x="295793" y="1873653"/>
                      <a:pt x="660668" y="1873653"/>
                    </a:cubicBezTo>
                    <a:lnTo>
                      <a:pt x="969070" y="1873653"/>
                    </a:lnTo>
                    <a:lnTo>
                      <a:pt x="969070" y="1321813"/>
                    </a:lnTo>
                    <a:lnTo>
                      <a:pt x="663549" y="1321813"/>
                    </a:lnTo>
                    <a:cubicBezTo>
                      <a:pt x="298674" y="1321813"/>
                      <a:pt x="2883" y="1026022"/>
                      <a:pt x="2883" y="661147"/>
                    </a:cubicBezTo>
                    <a:cubicBezTo>
                      <a:pt x="2883" y="296272"/>
                      <a:pt x="298674" y="481"/>
                      <a:pt x="663549" y="481"/>
                    </a:cubicBezTo>
                    <a:lnTo>
                      <a:pt x="663549" y="484"/>
                    </a:lnTo>
                    <a:cubicBezTo>
                      <a:pt x="1028424" y="484"/>
                      <a:pt x="1324215" y="296274"/>
                      <a:pt x="1324215" y="661150"/>
                    </a:cubicBezTo>
                    <a:lnTo>
                      <a:pt x="1324215" y="987043"/>
                    </a:lnTo>
                    <a:lnTo>
                      <a:pt x="1873693" y="987043"/>
                    </a:lnTo>
                    <a:lnTo>
                      <a:pt x="1873693" y="660666"/>
                    </a:lnTo>
                    <a:cubicBezTo>
                      <a:pt x="1873693" y="295791"/>
                      <a:pt x="2169484" y="0"/>
                      <a:pt x="2534359"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grpSp>
      <p:sp>
        <p:nvSpPr>
          <p:cNvPr id="9" name="Title 8"/>
          <p:cNvSpPr>
            <a:spLocks noGrp="1"/>
          </p:cNvSpPr>
          <p:nvPr>
            <p:ph type="title"/>
          </p:nvPr>
        </p:nvSpPr>
        <p:spPr/>
        <p:txBody>
          <a:bodyPr/>
          <a:lstStyle/>
          <a:p>
            <a:r>
              <a:rPr lang="en-US" sz="2800" dirty="0" smtClean="0"/>
              <a:t>Cloud Foundry Architecture</a:t>
            </a:r>
            <a:endParaRPr lang="en-US" sz="2800" dirty="0"/>
          </a:p>
        </p:txBody>
      </p:sp>
      <p:sp>
        <p:nvSpPr>
          <p:cNvPr id="42" name="TextBox 41"/>
          <p:cNvSpPr txBox="1"/>
          <p:nvPr/>
        </p:nvSpPr>
        <p:spPr>
          <a:xfrm>
            <a:off x="381000" y="1200150"/>
            <a:ext cx="3733800" cy="1477328"/>
          </a:xfrm>
          <a:prstGeom prst="rect">
            <a:avLst/>
          </a:prstGeom>
          <a:noFill/>
        </p:spPr>
        <p:txBody>
          <a:bodyPr wrap="square" lIns="0" tIns="0" rIns="0" bIns="0" rtlCol="0">
            <a:spAutoFit/>
          </a:bodyPr>
          <a:lstStyle/>
          <a:p>
            <a:pPr defTabSz="457200"/>
            <a:r>
              <a:rPr lang="en-US" sz="1600" dirty="0" smtClean="0">
                <a:solidFill>
                  <a:schemeClr val="bg2">
                    <a:lumMod val="50000"/>
                  </a:schemeClr>
                </a:solidFill>
              </a:rPr>
              <a:t>The </a:t>
            </a:r>
            <a:r>
              <a:rPr lang="en-US" sz="1600" b="1" dirty="0" smtClean="0">
                <a:solidFill>
                  <a:schemeClr val="bg2">
                    <a:lumMod val="50000"/>
                  </a:schemeClr>
                </a:solidFill>
              </a:rPr>
              <a:t>Cloud Foundry </a:t>
            </a:r>
            <a:r>
              <a:rPr lang="en-US" sz="1600" dirty="0" smtClean="0">
                <a:solidFill>
                  <a:schemeClr val="bg2">
                    <a:lumMod val="50000"/>
                  </a:schemeClr>
                </a:solidFill>
              </a:rPr>
              <a:t>platform is abstracted as a set of large-scale distributed services. It uses </a:t>
            </a:r>
            <a:r>
              <a:rPr lang="en-US" sz="1600" b="1" dirty="0" smtClean="0">
                <a:solidFill>
                  <a:schemeClr val="bg2">
                    <a:lumMod val="50000"/>
                  </a:schemeClr>
                </a:solidFill>
              </a:rPr>
              <a:t>Bosh </a:t>
            </a:r>
            <a:r>
              <a:rPr lang="en-US" sz="1600" dirty="0" smtClean="0">
                <a:solidFill>
                  <a:schemeClr val="bg2">
                    <a:lumMod val="50000"/>
                  </a:schemeClr>
                </a:solidFill>
              </a:rPr>
              <a:t>to operate the underlying infrastructure from </a:t>
            </a:r>
            <a:r>
              <a:rPr lang="en-US" sz="1600" dirty="0" err="1" smtClean="0">
                <a:solidFill>
                  <a:schemeClr val="bg2">
                    <a:lumMod val="50000"/>
                  </a:schemeClr>
                </a:solidFill>
              </a:rPr>
              <a:t>IaaS</a:t>
            </a:r>
            <a:r>
              <a:rPr lang="en-US" sz="1600" dirty="0" smtClean="0">
                <a:solidFill>
                  <a:schemeClr val="bg2">
                    <a:lumMod val="50000"/>
                  </a:schemeClr>
                </a:solidFill>
              </a:rPr>
              <a:t> providers (e.g., VMware, Amazon AWS, </a:t>
            </a:r>
            <a:r>
              <a:rPr lang="en-US" sz="1600" dirty="0" err="1" smtClean="0">
                <a:solidFill>
                  <a:schemeClr val="bg2">
                    <a:lumMod val="50000"/>
                  </a:schemeClr>
                </a:solidFill>
              </a:rPr>
              <a:t>OpenStack</a:t>
            </a:r>
            <a:r>
              <a:rPr lang="en-US" sz="1600" dirty="0" smtClean="0">
                <a:solidFill>
                  <a:schemeClr val="bg2">
                    <a:lumMod val="50000"/>
                  </a:schemeClr>
                </a:solidFill>
              </a:rPr>
              <a:t>). </a:t>
            </a:r>
            <a:endParaRPr lang="en-US" sz="1600" dirty="0">
              <a:solidFill>
                <a:schemeClr val="bg2">
                  <a:lumMod val="50000"/>
                </a:schemeClr>
              </a:solidFill>
            </a:endParaRPr>
          </a:p>
        </p:txBody>
      </p:sp>
      <p:pic>
        <p:nvPicPr>
          <p:cNvPr id="34" name="Picture 33"/>
          <p:cNvPicPr>
            <a:picLocks noChangeAspect="1"/>
          </p:cNvPicPr>
          <p:nvPr/>
        </p:nvPicPr>
        <p:blipFill>
          <a:blip r:embed="rId3" cstate="print"/>
          <a:srcRect b="-4013"/>
          <a:stretch>
            <a:fillRect/>
          </a:stretch>
        </p:blipFill>
        <p:spPr bwMode="auto">
          <a:xfrm>
            <a:off x="5313275" y="3920685"/>
            <a:ext cx="1122934" cy="584304"/>
          </a:xfrm>
          <a:prstGeom prst="rect">
            <a:avLst/>
          </a:prstGeom>
          <a:noFill/>
          <a:ln w="9525">
            <a:noFill/>
            <a:miter lim="800000"/>
            <a:headEnd/>
            <a:tailEnd/>
          </a:ln>
        </p:spPr>
      </p:pic>
      <p:pic>
        <p:nvPicPr>
          <p:cNvPr id="44" name="Picture 43"/>
          <p:cNvPicPr>
            <a:picLocks noChangeAspect="1"/>
          </p:cNvPicPr>
          <p:nvPr/>
        </p:nvPicPr>
        <p:blipFill>
          <a:blip r:embed="rId3" cstate="print"/>
          <a:srcRect b="-4013"/>
          <a:stretch>
            <a:fillRect/>
          </a:stretch>
        </p:blipFill>
        <p:spPr bwMode="auto">
          <a:xfrm>
            <a:off x="6459960" y="3894085"/>
            <a:ext cx="1122934" cy="584304"/>
          </a:xfrm>
          <a:prstGeom prst="rect">
            <a:avLst/>
          </a:prstGeom>
          <a:noFill/>
          <a:ln w="9525">
            <a:noFill/>
            <a:miter lim="800000"/>
            <a:headEnd/>
            <a:tailEnd/>
          </a:ln>
        </p:spPr>
      </p:pic>
      <p:pic>
        <p:nvPicPr>
          <p:cNvPr id="47" name="Picture 46"/>
          <p:cNvPicPr>
            <a:picLocks noChangeAspect="1"/>
          </p:cNvPicPr>
          <p:nvPr/>
        </p:nvPicPr>
        <p:blipFill>
          <a:blip r:embed="rId3" cstate="print"/>
          <a:srcRect b="-4013"/>
          <a:stretch>
            <a:fillRect/>
          </a:stretch>
        </p:blipFill>
        <p:spPr bwMode="auto">
          <a:xfrm>
            <a:off x="7606644" y="3894085"/>
            <a:ext cx="1122934" cy="584304"/>
          </a:xfrm>
          <a:prstGeom prst="rect">
            <a:avLst/>
          </a:prstGeom>
          <a:noFill/>
          <a:ln w="9525">
            <a:noFill/>
            <a:miter lim="800000"/>
            <a:headEnd/>
            <a:tailEnd/>
          </a:ln>
        </p:spPr>
      </p:pic>
      <p:cxnSp>
        <p:nvCxnSpPr>
          <p:cNvPr id="6" name="Elbow Connector 5"/>
          <p:cNvCxnSpPr>
            <a:endCxn id="34" idx="0"/>
          </p:cNvCxnSpPr>
          <p:nvPr/>
        </p:nvCxnSpPr>
        <p:spPr>
          <a:xfrm rot="5400000">
            <a:off x="6260416" y="3161768"/>
            <a:ext cx="373245" cy="1144589"/>
          </a:xfrm>
          <a:prstGeom prst="bentConnector3">
            <a:avLst/>
          </a:prstGeom>
          <a:ln w="19050">
            <a:solidFill>
              <a:srgbClr val="7F7F7F"/>
            </a:solidFill>
            <a:tailEnd type="arrow"/>
          </a:ln>
        </p:spPr>
        <p:style>
          <a:lnRef idx="1">
            <a:schemeClr val="accent1"/>
          </a:lnRef>
          <a:fillRef idx="0">
            <a:schemeClr val="accent1"/>
          </a:fillRef>
          <a:effectRef idx="0">
            <a:schemeClr val="accent1"/>
          </a:effectRef>
          <a:fontRef idx="minor">
            <a:schemeClr val="tx1"/>
          </a:fontRef>
        </p:style>
      </p:cxnSp>
      <p:cxnSp>
        <p:nvCxnSpPr>
          <p:cNvPr id="50" name="Elbow Connector 49"/>
          <p:cNvCxnSpPr/>
          <p:nvPr/>
        </p:nvCxnSpPr>
        <p:spPr>
          <a:xfrm rot="5400000">
            <a:off x="6825982" y="3740736"/>
            <a:ext cx="386647" cy="55"/>
          </a:xfrm>
          <a:prstGeom prst="bentConnector3">
            <a:avLst/>
          </a:prstGeom>
          <a:ln w="19050">
            <a:solidFill>
              <a:srgbClr val="7F7F7F"/>
            </a:solidFill>
            <a:tailEnd type="arrow"/>
          </a:ln>
        </p:spPr>
        <p:style>
          <a:lnRef idx="1">
            <a:schemeClr val="accent1"/>
          </a:lnRef>
          <a:fillRef idx="0">
            <a:schemeClr val="accent1"/>
          </a:fillRef>
          <a:effectRef idx="0">
            <a:schemeClr val="accent1"/>
          </a:effectRef>
          <a:fontRef idx="minor">
            <a:schemeClr val="tx1"/>
          </a:fontRef>
        </p:style>
      </p:cxnSp>
      <p:cxnSp>
        <p:nvCxnSpPr>
          <p:cNvPr id="55" name="Elbow Connector 54"/>
          <p:cNvCxnSpPr/>
          <p:nvPr/>
        </p:nvCxnSpPr>
        <p:spPr>
          <a:xfrm rot="16200000" flipH="1">
            <a:off x="7399323" y="3167448"/>
            <a:ext cx="386647" cy="1146629"/>
          </a:xfrm>
          <a:prstGeom prst="bentConnector3">
            <a:avLst>
              <a:gd name="adj1" fmla="val 50000"/>
            </a:avLst>
          </a:prstGeom>
          <a:ln w="19050">
            <a:solidFill>
              <a:srgbClr val="7F7F7F"/>
            </a:solidFill>
            <a:tailEnd type="arrow"/>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V="1">
            <a:off x="5228634" y="704850"/>
            <a:ext cx="3663584" cy="6650"/>
          </a:xfrm>
          <a:prstGeom prst="line">
            <a:avLst/>
          </a:prstGeom>
          <a:ln w="19050">
            <a:solidFill>
              <a:schemeClr val="bg2"/>
            </a:solidFill>
            <a:prstDash val="lgDash"/>
          </a:ln>
        </p:spPr>
        <p:style>
          <a:lnRef idx="1">
            <a:schemeClr val="accent1"/>
          </a:lnRef>
          <a:fillRef idx="0">
            <a:schemeClr val="accent1"/>
          </a:fillRef>
          <a:effectRef idx="0">
            <a:schemeClr val="accent1"/>
          </a:effectRef>
          <a:fontRef idx="minor">
            <a:schemeClr val="tx1"/>
          </a:fontRef>
        </p:style>
      </p:cxnSp>
      <p:sp>
        <p:nvSpPr>
          <p:cNvPr id="22" name="Rectangle 21"/>
          <p:cNvSpPr/>
          <p:nvPr/>
        </p:nvSpPr>
        <p:spPr>
          <a:xfrm>
            <a:off x="4628569" y="407285"/>
            <a:ext cx="772938" cy="261610"/>
          </a:xfrm>
          <a:prstGeom prst="rect">
            <a:avLst/>
          </a:prstGeom>
        </p:spPr>
        <p:txBody>
          <a:bodyPr wrap="square">
            <a:spAutoFit/>
          </a:bodyPr>
          <a:lstStyle/>
          <a:p>
            <a:r>
              <a:rPr lang="en-US" sz="1050" b="1" dirty="0" smtClean="0">
                <a:solidFill>
                  <a:schemeClr val="bg2"/>
                </a:solidFill>
              </a:rPr>
              <a:t>Internet</a:t>
            </a:r>
            <a:endParaRPr lang="en-US" sz="1050" b="1" dirty="0">
              <a:solidFill>
                <a:schemeClr val="bg2"/>
              </a:solidFill>
            </a:endParaRPr>
          </a:p>
        </p:txBody>
      </p:sp>
      <p:pic>
        <p:nvPicPr>
          <p:cNvPr id="23" name="Picture 22" descr="Book alt 2 128x128.png"/>
          <p:cNvPicPr>
            <a:picLocks noChangeAspect="1"/>
          </p:cNvPicPr>
          <p:nvPr/>
        </p:nvPicPr>
        <p:blipFill>
          <a:blip r:embed="rId4"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5386472" y="57151"/>
            <a:ext cx="325255" cy="325255"/>
          </a:xfrm>
          <a:prstGeom prst="rect">
            <a:avLst/>
          </a:prstGeom>
        </p:spPr>
      </p:pic>
      <p:pic>
        <p:nvPicPr>
          <p:cNvPr id="24" name="Picture 23" descr="Calendar 128x128.png"/>
          <p:cNvPicPr>
            <a:picLocks noChangeAspect="1"/>
          </p:cNvPicPr>
          <p:nvPr/>
        </p:nvPicPr>
        <p:blipFill>
          <a:blip r:embed="rId5"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7491117" y="57151"/>
            <a:ext cx="325255" cy="325255"/>
          </a:xfrm>
          <a:prstGeom prst="rect">
            <a:avLst/>
          </a:prstGeom>
        </p:spPr>
      </p:pic>
      <p:pic>
        <p:nvPicPr>
          <p:cNvPr id="27" name="Picture 26" descr="Factory 128x128.png"/>
          <p:cNvPicPr>
            <a:picLocks noChangeAspect="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649259" y="57151"/>
            <a:ext cx="325255" cy="325255"/>
          </a:xfrm>
          <a:prstGeom prst="rect">
            <a:avLst/>
          </a:prstGeom>
        </p:spPr>
      </p:pic>
      <p:pic>
        <p:nvPicPr>
          <p:cNvPr id="49" name="Picture 48" descr="Iphone 128x128.png"/>
          <p:cNvPicPr>
            <a:picLocks noChangeAspect="1"/>
          </p:cNvPicPr>
          <p:nvPr/>
        </p:nvPicPr>
        <p:blipFill>
          <a:blip r:embed="rId7"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7912046" y="57151"/>
            <a:ext cx="325255" cy="325255"/>
          </a:xfrm>
          <a:prstGeom prst="rect">
            <a:avLst/>
          </a:prstGeom>
        </p:spPr>
      </p:pic>
      <p:pic>
        <p:nvPicPr>
          <p:cNvPr id="51" name="Picture 50" descr="Movie 128x128.png"/>
          <p:cNvPicPr>
            <a:picLocks noChangeAspect="1"/>
          </p:cNvPicPr>
          <p:nvPr/>
        </p:nvPicPr>
        <p:blipFill>
          <a:blip r:embed="rId8"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228330" y="57151"/>
            <a:ext cx="325255" cy="325255"/>
          </a:xfrm>
          <a:prstGeom prst="rect">
            <a:avLst/>
          </a:prstGeom>
        </p:spPr>
      </p:pic>
      <p:pic>
        <p:nvPicPr>
          <p:cNvPr id="58" name="Picture 57" descr="Phone 128x128.png"/>
          <p:cNvPicPr>
            <a:picLocks noChangeAspect="1"/>
          </p:cNvPicPr>
          <p:nvPr/>
        </p:nvPicPr>
        <p:blipFill>
          <a:blip r:embed="rId9"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5807401" y="57151"/>
            <a:ext cx="325255" cy="325255"/>
          </a:xfrm>
          <a:prstGeom prst="rect">
            <a:avLst/>
          </a:prstGeom>
        </p:spPr>
      </p:pic>
      <p:pic>
        <p:nvPicPr>
          <p:cNvPr id="60" name="Picture 59" descr="Slideshow 128x128.png"/>
          <p:cNvPicPr>
            <a:picLocks noChangeAspect="1"/>
          </p:cNvPicPr>
          <p:nvPr/>
        </p:nvPicPr>
        <p:blipFill>
          <a:blip r:embed="rId10"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8332974" y="57150"/>
            <a:ext cx="325252" cy="325253"/>
          </a:xfrm>
          <a:prstGeom prst="rect">
            <a:avLst/>
          </a:prstGeom>
        </p:spPr>
      </p:pic>
      <p:pic>
        <p:nvPicPr>
          <p:cNvPr id="61" name="Picture 60" descr="Users  alt 128x128.png"/>
          <p:cNvPicPr>
            <a:picLocks noChangeAspect="1"/>
          </p:cNvPicPr>
          <p:nvPr/>
        </p:nvPicPr>
        <p:blipFill>
          <a:blip r:embed="rId11"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7070188" y="57151"/>
            <a:ext cx="325255" cy="325255"/>
          </a:xfrm>
          <a:prstGeom prst="rect">
            <a:avLst/>
          </a:prstGeom>
        </p:spPr>
      </p:pic>
      <p:sp>
        <p:nvSpPr>
          <p:cNvPr id="97" name="Rectangle 96"/>
          <p:cNvSpPr/>
          <p:nvPr/>
        </p:nvSpPr>
        <p:spPr>
          <a:xfrm>
            <a:off x="4621392" y="3553408"/>
            <a:ext cx="1072670" cy="415498"/>
          </a:xfrm>
          <a:prstGeom prst="rect">
            <a:avLst/>
          </a:prstGeom>
        </p:spPr>
        <p:txBody>
          <a:bodyPr wrap="square">
            <a:spAutoFit/>
          </a:bodyPr>
          <a:lstStyle/>
          <a:p>
            <a:r>
              <a:rPr lang="en-US" sz="1050" b="1" dirty="0" smtClean="0">
                <a:solidFill>
                  <a:srgbClr val="000000"/>
                </a:solidFill>
              </a:rPr>
              <a:t>Underlying</a:t>
            </a:r>
          </a:p>
          <a:p>
            <a:r>
              <a:rPr lang="en-US" sz="1050" b="1" dirty="0" smtClean="0">
                <a:solidFill>
                  <a:srgbClr val="000000"/>
                </a:solidFill>
              </a:rPr>
              <a:t>Infrastructure</a:t>
            </a:r>
            <a:endParaRPr lang="en-US" sz="1050" b="1" dirty="0">
              <a:solidFill>
                <a:srgbClr val="000000"/>
              </a:solidFill>
            </a:endParaRPr>
          </a:p>
        </p:txBody>
      </p:sp>
      <p:sp>
        <p:nvSpPr>
          <p:cNvPr id="98" name="Rectangle 97"/>
          <p:cNvSpPr/>
          <p:nvPr/>
        </p:nvSpPr>
        <p:spPr>
          <a:xfrm>
            <a:off x="4664448" y="2469232"/>
            <a:ext cx="772938" cy="261610"/>
          </a:xfrm>
          <a:prstGeom prst="rect">
            <a:avLst/>
          </a:prstGeom>
        </p:spPr>
        <p:txBody>
          <a:bodyPr wrap="square">
            <a:spAutoFit/>
          </a:bodyPr>
          <a:lstStyle/>
          <a:p>
            <a:r>
              <a:rPr lang="en-US" sz="1050" b="1" dirty="0" err="1" smtClean="0">
                <a:solidFill>
                  <a:srgbClr val="000000"/>
                </a:solidFill>
              </a:rPr>
              <a:t>PaaS</a:t>
            </a:r>
            <a:endParaRPr lang="en-US" sz="1050" b="1" dirty="0">
              <a:solidFill>
                <a:srgbClr val="000000"/>
              </a:solidFill>
            </a:endParaRPr>
          </a:p>
        </p:txBody>
      </p:sp>
      <p:pic>
        <p:nvPicPr>
          <p:cNvPr id="106" name="Picture 105"/>
          <p:cNvPicPr>
            <a:picLocks noChangeAspect="1"/>
          </p:cNvPicPr>
          <p:nvPr/>
        </p:nvPicPr>
        <p:blipFill>
          <a:blip r:embed="rId12" cstate="print">
            <a:clrChange>
              <a:clrFrom>
                <a:srgbClr val="FFFFFF"/>
              </a:clrFrom>
              <a:clrTo>
                <a:srgbClr val="FFFFFF">
                  <a:alpha val="0"/>
                </a:srgbClr>
              </a:clrTo>
            </a:clrChange>
          </a:blip>
          <a:stretch>
            <a:fillRect/>
          </a:stretch>
        </p:blipFill>
        <p:spPr>
          <a:xfrm>
            <a:off x="5521406" y="4110296"/>
            <a:ext cx="720130" cy="181833"/>
          </a:xfrm>
          <a:prstGeom prst="rect">
            <a:avLst/>
          </a:prstGeom>
        </p:spPr>
      </p:pic>
      <p:pic>
        <p:nvPicPr>
          <p:cNvPr id="107" name="Picture 2" descr="https://encrypted-tbn0.gstatic.com/images?q=tbn:ANd9GcRgWtweeNVNot_dJ1JZ4fATg5X0qxTniN17Zry9UylCHUwXFy8KJQ"/>
          <p:cNvPicPr>
            <a:picLocks noChangeAspect="1" noChangeArrowheads="1"/>
          </p:cNvPicPr>
          <p:nvPr/>
        </p:nvPicPr>
        <p:blipFill>
          <a:blip r:embed="rId13" cstate="print"/>
          <a:srcRect/>
          <a:stretch>
            <a:fillRect/>
          </a:stretch>
        </p:blipFill>
        <p:spPr bwMode="auto">
          <a:xfrm>
            <a:off x="7802565" y="4043099"/>
            <a:ext cx="602611" cy="243555"/>
          </a:xfrm>
          <a:prstGeom prst="rect">
            <a:avLst/>
          </a:prstGeom>
          <a:noFill/>
        </p:spPr>
      </p:pic>
      <p:pic>
        <p:nvPicPr>
          <p:cNvPr id="94" name="Picture 93" descr="openstack_logo.jpg"/>
          <p:cNvPicPr>
            <a:picLocks noChangeAspect="1"/>
          </p:cNvPicPr>
          <p:nvPr/>
        </p:nvPicPr>
        <p:blipFill rotWithShape="1">
          <a:blip r:embed="rId14" cstate="print">
            <a:extLst>
              <a:ext uri="{28A0092B-C50C-407E-A947-70E740481C1C}">
                <a14:useLocalDpi xmlns:a14="http://schemas.microsoft.com/office/drawing/2010/main" val="0"/>
              </a:ext>
            </a:extLst>
          </a:blip>
          <a:srcRect l="4286"/>
          <a:stretch/>
        </p:blipFill>
        <p:spPr>
          <a:xfrm>
            <a:off x="6652005" y="4052392"/>
            <a:ext cx="662190" cy="219402"/>
          </a:xfrm>
          <a:prstGeom prst="rect">
            <a:avLst/>
          </a:prstGeom>
        </p:spPr>
      </p:pic>
      <p:cxnSp>
        <p:nvCxnSpPr>
          <p:cNvPr id="32" name="Elbow Connector 31"/>
          <p:cNvCxnSpPr>
            <a:stCxn id="23" idx="2"/>
            <a:endCxn id="60" idx="2"/>
          </p:cNvCxnSpPr>
          <p:nvPr/>
        </p:nvCxnSpPr>
        <p:spPr>
          <a:xfrm rot="5400000" flipH="1" flipV="1">
            <a:off x="7022348" y="-1090845"/>
            <a:ext cx="3" cy="2946500"/>
          </a:xfrm>
          <a:prstGeom prst="bentConnector3">
            <a:avLst>
              <a:gd name="adj1" fmla="val -7620000000"/>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5" name="Elbow Connector 34"/>
          <p:cNvCxnSpPr>
            <a:stCxn id="58" idx="2"/>
            <a:endCxn id="49" idx="2"/>
          </p:cNvCxnSpPr>
          <p:nvPr/>
        </p:nvCxnSpPr>
        <p:spPr>
          <a:xfrm rot="16200000" flipH="1">
            <a:off x="7022351" y="-669917"/>
            <a:ext cx="12700" cy="2104645"/>
          </a:xfrm>
          <a:prstGeom prst="bentConnector3">
            <a:avLst>
              <a:gd name="adj1" fmla="val 1839890"/>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7" name="Elbow Connector 36"/>
          <p:cNvCxnSpPr>
            <a:stCxn id="51" idx="2"/>
            <a:endCxn id="24" idx="2"/>
          </p:cNvCxnSpPr>
          <p:nvPr/>
        </p:nvCxnSpPr>
        <p:spPr>
          <a:xfrm rot="16200000" flipH="1">
            <a:off x="7022351" y="-248988"/>
            <a:ext cx="12700" cy="1262787"/>
          </a:xfrm>
          <a:prstGeom prst="bentConnector3">
            <a:avLst>
              <a:gd name="adj1" fmla="val 1859819"/>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41" name="Elbow Connector 40"/>
          <p:cNvCxnSpPr>
            <a:stCxn id="27" idx="2"/>
            <a:endCxn id="61" idx="2"/>
          </p:cNvCxnSpPr>
          <p:nvPr/>
        </p:nvCxnSpPr>
        <p:spPr>
          <a:xfrm rot="16200000" flipH="1">
            <a:off x="7022351" y="171941"/>
            <a:ext cx="12700" cy="420929"/>
          </a:xfrm>
          <a:prstGeom prst="bentConnector3">
            <a:avLst>
              <a:gd name="adj1" fmla="val 1839874"/>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62" name="TextBox 61"/>
          <p:cNvSpPr txBox="1"/>
          <p:nvPr/>
        </p:nvSpPr>
        <p:spPr>
          <a:xfrm>
            <a:off x="381000" y="2899444"/>
            <a:ext cx="4275517" cy="1723549"/>
          </a:xfrm>
          <a:prstGeom prst="rect">
            <a:avLst/>
          </a:prstGeom>
          <a:noFill/>
        </p:spPr>
        <p:txBody>
          <a:bodyPr wrap="square" lIns="0" tIns="0" rIns="0" bIns="0" rtlCol="0">
            <a:spAutoFit/>
          </a:bodyPr>
          <a:lstStyle/>
          <a:p>
            <a:pPr defTabSz="457200"/>
            <a:r>
              <a:rPr lang="en-US" sz="1600" b="1" dirty="0" smtClean="0">
                <a:solidFill>
                  <a:srgbClr val="000000"/>
                </a:solidFill>
              </a:rPr>
              <a:t>Service Broker(s) </a:t>
            </a:r>
            <a:r>
              <a:rPr lang="en-US" sz="1600" dirty="0" smtClean="0">
                <a:solidFill>
                  <a:srgbClr val="000000"/>
                </a:solidFill>
              </a:rPr>
              <a:t>– Bind internal/external Services to Applications</a:t>
            </a:r>
          </a:p>
          <a:p>
            <a:pPr defTabSz="457200"/>
            <a:endParaRPr lang="en-US" sz="1600" dirty="0" smtClean="0">
              <a:solidFill>
                <a:srgbClr val="000000"/>
              </a:solidFill>
            </a:endParaRPr>
          </a:p>
          <a:p>
            <a:pPr defTabSz="457200"/>
            <a:r>
              <a:rPr lang="en-US" sz="1600" b="1" dirty="0" smtClean="0">
                <a:solidFill>
                  <a:srgbClr val="000000"/>
                </a:solidFill>
              </a:rPr>
              <a:t>DEA </a:t>
            </a:r>
            <a:r>
              <a:rPr lang="en-US" sz="1600" dirty="0" smtClean="0">
                <a:solidFill>
                  <a:srgbClr val="000000"/>
                </a:solidFill>
              </a:rPr>
              <a:t>– “Droplet Execution Agent”.  </a:t>
            </a:r>
            <a:r>
              <a:rPr lang="en-US" sz="1600" dirty="0" smtClean="0">
                <a:solidFill>
                  <a:schemeClr val="bg2"/>
                </a:solidFill>
              </a:rPr>
              <a:t>Secure </a:t>
            </a:r>
            <a:r>
              <a:rPr lang="en-US" sz="1600" dirty="0">
                <a:solidFill>
                  <a:schemeClr val="bg2"/>
                </a:solidFill>
              </a:rPr>
              <a:t>and fully isolated </a:t>
            </a:r>
            <a:r>
              <a:rPr lang="en-US" sz="1600" dirty="0" smtClean="0">
                <a:solidFill>
                  <a:schemeClr val="bg2"/>
                </a:solidFill>
              </a:rPr>
              <a:t>containers responsible </a:t>
            </a:r>
            <a:r>
              <a:rPr lang="en-US" sz="1600" dirty="0">
                <a:solidFill>
                  <a:schemeClr val="bg2"/>
                </a:solidFill>
              </a:rPr>
              <a:t>for an </a:t>
            </a:r>
            <a:r>
              <a:rPr lang="en-US" sz="1600" dirty="0" smtClean="0">
                <a:solidFill>
                  <a:schemeClr val="bg2"/>
                </a:solidFill>
              </a:rPr>
              <a:t>App’s lifecycle</a:t>
            </a:r>
            <a:r>
              <a:rPr lang="en-US" sz="1600" dirty="0">
                <a:solidFill>
                  <a:schemeClr val="bg2"/>
                </a:solidFill>
              </a:rPr>
              <a:t>: building, starting and stopping Apps as instructed. </a:t>
            </a:r>
            <a:endParaRPr lang="en-US" sz="1600" dirty="0" smtClean="0">
              <a:solidFill>
                <a:schemeClr val="bg2"/>
              </a:solidFill>
            </a:endParaRPr>
          </a:p>
        </p:txBody>
      </p:sp>
    </p:spTree>
    <p:extLst>
      <p:ext uri="{BB962C8B-B14F-4D97-AF65-F5344CB8AC3E}">
        <p14:creationId xmlns:p14="http://schemas.microsoft.com/office/powerpoint/2010/main" val="273759467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4" name="Shape 1354"/>
          <p:cNvSpPr/>
          <p:nvPr/>
        </p:nvSpPr>
        <p:spPr>
          <a:xfrm>
            <a:off x="5528863" y="916964"/>
            <a:ext cx="2428885" cy="3522898"/>
          </a:xfrm>
          <a:prstGeom prst="roundRect">
            <a:avLst>
              <a:gd name="adj" fmla="val 2091"/>
            </a:avLst>
          </a:prstGeom>
          <a:solidFill>
            <a:srgbClr val="A7A7A7"/>
          </a:solidFill>
          <a:ln w="3175">
            <a:miter lim="400000"/>
          </a:ln>
          <a:extLst>
            <a:ext uri="{C572A759-6A51-4108-AA02-DFA0A04FC94B}">
              <ma14:wrappingTextBoxFlag xmlns:ma14="http://schemas.microsoft.com/office/mac/drawingml/2011/main" val="1"/>
            </a:ext>
          </a:extLst>
        </p:spPr>
        <p:txBody>
          <a:bodyPr lIns="0" tIns="0" rIns="0" bIns="0" anchor="b"/>
          <a:lstStyle>
            <a:lvl1pPr algn="r">
              <a:defRPr>
                <a:solidFill>
                  <a:srgbClr val="FFFFFF"/>
                </a:solidFill>
                <a:latin typeface="Avenir Next"/>
                <a:ea typeface="Avenir Next"/>
                <a:cs typeface="Avenir Next"/>
                <a:sym typeface="Avenir Next"/>
              </a:defRPr>
            </a:lvl1pPr>
          </a:lstStyle>
          <a:p>
            <a:pPr lvl="0">
              <a:defRPr>
                <a:solidFill>
                  <a:srgbClr val="000000"/>
                </a:solidFill>
                <a:uFillTx/>
              </a:defRPr>
            </a:pPr>
            <a:r>
              <a:rPr>
                <a:solidFill>
                  <a:srgbClr val="FFFFFF"/>
                </a:solidFill>
                <a:uFill>
                  <a:solidFill>
                    <a:srgbClr val="4D4D4D"/>
                  </a:solidFill>
                </a:uFill>
              </a:rPr>
              <a:t> </a:t>
            </a:r>
          </a:p>
        </p:txBody>
      </p:sp>
      <p:sp>
        <p:nvSpPr>
          <p:cNvPr id="1355" name="Shape 1355"/>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50</a:t>
            </a:fld>
            <a:endParaRPr sz="800">
              <a:solidFill>
                <a:srgbClr val="808080"/>
              </a:solidFill>
              <a:uFill>
                <a:solidFill>
                  <a:srgbClr val="808080"/>
                </a:solidFill>
              </a:uFill>
            </a:endParaRPr>
          </a:p>
        </p:txBody>
      </p:sp>
      <p:sp>
        <p:nvSpPr>
          <p:cNvPr id="1356" name="Shape 1356"/>
          <p:cNvSpPr>
            <a:spLocks noGrp="1"/>
          </p:cNvSpPr>
          <p:nvPr>
            <p:ph type="title" idx="4294967295"/>
          </p:nvPr>
        </p:nvSpPr>
        <p:spPr>
          <a:xfrm>
            <a:off x="392112" y="194276"/>
            <a:ext cx="8410576" cy="533401"/>
          </a:xfrm>
          <a:prstGeom prst="rect">
            <a:avLst/>
          </a:prstGeom>
        </p:spPr>
        <p:txBody>
          <a:bodyPr/>
          <a:lstStyle>
            <a:lvl1pPr>
              <a:lnSpc>
                <a:spcPct val="100000"/>
              </a:lnSpc>
              <a:defRPr sz="2900">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sz="2900">
                <a:solidFill>
                  <a:srgbClr val="29756E"/>
                </a:solidFill>
                <a:uFill>
                  <a:solidFill>
                    <a:srgbClr val="2C95DD"/>
                  </a:solidFill>
                </a:uFill>
              </a:rPr>
              <a:t>Platform VMs HA</a:t>
            </a:r>
          </a:p>
        </p:txBody>
      </p:sp>
      <p:sp>
        <p:nvSpPr>
          <p:cNvPr id="1357" name="Shape 1357"/>
          <p:cNvSpPr/>
          <p:nvPr/>
        </p:nvSpPr>
        <p:spPr>
          <a:xfrm>
            <a:off x="431093" y="929664"/>
            <a:ext cx="4928452" cy="3497498"/>
          </a:xfrm>
          <a:prstGeom prst="roundRect">
            <a:avLst>
              <a:gd name="adj" fmla="val 1452"/>
            </a:avLst>
          </a:prstGeom>
          <a:ln w="25400">
            <a:solidFill>
              <a:srgbClr val="29756E"/>
            </a:solidFill>
            <a:round/>
          </a:ln>
        </p:spPr>
        <p:txBody>
          <a:bodyPr lIns="0" tIns="0" rIns="0" bIns="0" anchor="ctr"/>
          <a:lstStyle/>
          <a:p>
            <a:pPr lvl="0"/>
            <a:endParaRPr/>
          </a:p>
        </p:txBody>
      </p:sp>
      <p:sp>
        <p:nvSpPr>
          <p:cNvPr id="1358" name="Shape 1358"/>
          <p:cNvSpPr/>
          <p:nvPr/>
        </p:nvSpPr>
        <p:spPr>
          <a:xfrm flipV="1">
            <a:off x="1867564" y="2305968"/>
            <a:ext cx="202249" cy="202249"/>
          </a:xfrm>
          <a:prstGeom prst="line">
            <a:avLst/>
          </a:prstGeom>
          <a:ln w="19050">
            <a:solidFill>
              <a:srgbClr val="535353"/>
            </a:solidFill>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1359" name="Shape 1359"/>
          <p:cNvSpPr/>
          <p:nvPr/>
        </p:nvSpPr>
        <p:spPr>
          <a:xfrm>
            <a:off x="1863275" y="1750507"/>
            <a:ext cx="193359" cy="193360"/>
          </a:xfrm>
          <a:prstGeom prst="line">
            <a:avLst/>
          </a:prstGeom>
          <a:ln w="19050">
            <a:solidFill>
              <a:srgbClr val="535353"/>
            </a:solidFill>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1360" name="Shape 1360"/>
          <p:cNvSpPr/>
          <p:nvPr/>
        </p:nvSpPr>
        <p:spPr>
          <a:xfrm>
            <a:off x="540052" y="2399372"/>
            <a:ext cx="1451971" cy="387175"/>
          </a:xfrm>
          <a:prstGeom prst="roundRect">
            <a:avLst>
              <a:gd name="adj" fmla="val 13038"/>
            </a:avLst>
          </a:prstGeom>
          <a:solidFill>
            <a:srgbClr val="545454"/>
          </a:solidFill>
          <a:ln w="3175">
            <a:miter lim="400000"/>
          </a:ln>
          <a:extLst>
            <a:ext uri="{C572A759-6A51-4108-AA02-DFA0A04FC94B}">
              <ma14:wrappingTextBoxFlag xmlns:ma14="http://schemas.microsoft.com/office/mac/drawingml/2011/main" val="1"/>
            </a:ext>
          </a:extLst>
        </p:spPr>
        <p:txBody>
          <a:bodyPr lIns="0" tIns="0" rIns="0" bIns="0" anchor="ctr"/>
          <a:lstStyle>
            <a:lvl1pPr>
              <a:defRPr sz="1600">
                <a:solidFill>
                  <a:srgbClr val="FFFFFF"/>
                </a:solidFill>
                <a:latin typeface="Avenir Next"/>
                <a:ea typeface="Avenir Next"/>
                <a:cs typeface="Avenir Next"/>
                <a:sym typeface="Avenir Next"/>
              </a:defRPr>
            </a:lvl1pPr>
          </a:lstStyle>
          <a:p>
            <a:pPr lvl="0">
              <a:defRPr sz="1800">
                <a:solidFill>
                  <a:srgbClr val="000000"/>
                </a:solidFill>
                <a:uFillTx/>
              </a:defRPr>
            </a:pPr>
            <a:r>
              <a:rPr sz="1600">
                <a:solidFill>
                  <a:srgbClr val="FFFFFF"/>
                </a:solidFill>
                <a:uFill>
                  <a:solidFill>
                    <a:srgbClr val="4D4D4D"/>
                  </a:solidFill>
                </a:uFill>
              </a:rPr>
              <a:t>        Blobstore</a:t>
            </a:r>
          </a:p>
        </p:txBody>
      </p:sp>
      <p:sp>
        <p:nvSpPr>
          <p:cNvPr id="1361" name="Shape 1361"/>
          <p:cNvSpPr/>
          <p:nvPr/>
        </p:nvSpPr>
        <p:spPr>
          <a:xfrm>
            <a:off x="589683" y="2485100"/>
            <a:ext cx="206830" cy="215719"/>
          </a:xfrm>
          <a:custGeom>
            <a:avLst/>
            <a:gdLst/>
            <a:ahLst/>
            <a:cxnLst>
              <a:cxn ang="0">
                <a:pos x="wd2" y="hd2"/>
              </a:cxn>
              <a:cxn ang="5400000">
                <a:pos x="wd2" y="hd2"/>
              </a:cxn>
              <a:cxn ang="10800000">
                <a:pos x="wd2" y="hd2"/>
              </a:cxn>
              <a:cxn ang="16200000">
                <a:pos x="wd2" y="hd2"/>
              </a:cxn>
            </a:cxnLst>
            <a:rect l="0" t="0" r="r" b="b"/>
            <a:pathLst>
              <a:path w="21600" h="21600" extrusionOk="0">
                <a:moveTo>
                  <a:pt x="0" y="12228"/>
                </a:moveTo>
                <a:cubicBezTo>
                  <a:pt x="0" y="13862"/>
                  <a:pt x="4835" y="15186"/>
                  <a:pt x="10800" y="15186"/>
                </a:cubicBezTo>
                <a:cubicBezTo>
                  <a:pt x="16765" y="15186"/>
                  <a:pt x="21600" y="13862"/>
                  <a:pt x="21600" y="12228"/>
                </a:cubicBezTo>
                <a:lnTo>
                  <a:pt x="21600" y="18660"/>
                </a:lnTo>
                <a:lnTo>
                  <a:pt x="21593" y="18660"/>
                </a:lnTo>
                <a:cubicBezTo>
                  <a:pt x="21563" y="20285"/>
                  <a:pt x="16742" y="21600"/>
                  <a:pt x="10800" y="21600"/>
                </a:cubicBezTo>
                <a:cubicBezTo>
                  <a:pt x="4858" y="21600"/>
                  <a:pt x="37" y="20285"/>
                  <a:pt x="7" y="18660"/>
                </a:cubicBezTo>
                <a:lnTo>
                  <a:pt x="0" y="18660"/>
                </a:lnTo>
                <a:lnTo>
                  <a:pt x="0" y="18641"/>
                </a:lnTo>
                <a:close/>
                <a:moveTo>
                  <a:pt x="0" y="4106"/>
                </a:moveTo>
                <a:cubicBezTo>
                  <a:pt x="0" y="5740"/>
                  <a:pt x="4835" y="7065"/>
                  <a:pt x="10800" y="7065"/>
                </a:cubicBezTo>
                <a:cubicBezTo>
                  <a:pt x="16765" y="7065"/>
                  <a:pt x="21600" y="5740"/>
                  <a:pt x="21600" y="4106"/>
                </a:cubicBezTo>
                <a:lnTo>
                  <a:pt x="21600" y="10538"/>
                </a:lnTo>
                <a:lnTo>
                  <a:pt x="21593" y="10538"/>
                </a:lnTo>
                <a:cubicBezTo>
                  <a:pt x="21563" y="12164"/>
                  <a:pt x="16742" y="13478"/>
                  <a:pt x="10800" y="13478"/>
                </a:cubicBezTo>
                <a:cubicBezTo>
                  <a:pt x="4858" y="13478"/>
                  <a:pt x="37" y="12164"/>
                  <a:pt x="7" y="10538"/>
                </a:cubicBezTo>
                <a:lnTo>
                  <a:pt x="0" y="10538"/>
                </a:lnTo>
                <a:lnTo>
                  <a:pt x="0" y="10520"/>
                </a:lnTo>
                <a:close/>
                <a:moveTo>
                  <a:pt x="10800" y="0"/>
                </a:moveTo>
                <a:cubicBezTo>
                  <a:pt x="16437" y="0"/>
                  <a:pt x="21006" y="1252"/>
                  <a:pt x="21006" y="2796"/>
                </a:cubicBezTo>
                <a:cubicBezTo>
                  <a:pt x="21006" y="4340"/>
                  <a:pt x="16437" y="5592"/>
                  <a:pt x="10800" y="5592"/>
                </a:cubicBezTo>
                <a:cubicBezTo>
                  <a:pt x="5163" y="5592"/>
                  <a:pt x="594" y="4340"/>
                  <a:pt x="594" y="2796"/>
                </a:cubicBezTo>
                <a:cubicBezTo>
                  <a:pt x="594" y="1252"/>
                  <a:pt x="5163" y="0"/>
                  <a:pt x="10800" y="0"/>
                </a:cubicBezTo>
                <a:close/>
              </a:path>
            </a:pathLst>
          </a:custGeom>
          <a:solidFill>
            <a:srgbClr val="FFFFFF"/>
          </a:solidFill>
          <a:ln w="12700">
            <a:miter lim="400000"/>
            <a:tailEnd type="triangle"/>
          </a:ln>
        </p:spPr>
        <p:txBody>
          <a:bodyPr lIns="0" tIns="0" rIns="0" bIns="0" anchor="ctr"/>
          <a:lstStyle/>
          <a:p>
            <a:pPr lvl="0" algn="ctr">
              <a:defRPr>
                <a:solidFill>
                  <a:srgbClr val="FFFFFF"/>
                </a:solidFill>
                <a:uFillTx/>
              </a:defRPr>
            </a:pPr>
            <a:endParaRPr/>
          </a:p>
        </p:txBody>
      </p:sp>
      <p:sp>
        <p:nvSpPr>
          <p:cNvPr id="1362" name="Shape 1362"/>
          <p:cNvSpPr/>
          <p:nvPr/>
        </p:nvSpPr>
        <p:spPr>
          <a:xfrm>
            <a:off x="4625590" y="956502"/>
            <a:ext cx="701752" cy="38354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700">
                <a:solidFill>
                  <a:srgbClr val="535353"/>
                </a:solidFill>
                <a:latin typeface="Avenir Next"/>
                <a:ea typeface="Avenir Next"/>
                <a:cs typeface="Avenir Next"/>
                <a:sym typeface="Avenir Next"/>
              </a:defRPr>
            </a:lvl1pPr>
          </a:lstStyle>
          <a:p>
            <a:pPr lvl="0">
              <a:defRPr sz="1800">
                <a:solidFill>
                  <a:srgbClr val="000000"/>
                </a:solidFill>
                <a:uFillTx/>
              </a:defRPr>
            </a:pPr>
            <a:r>
              <a:rPr sz="1700">
                <a:solidFill>
                  <a:srgbClr val="535353"/>
                </a:solidFill>
                <a:uFill>
                  <a:solidFill>
                    <a:srgbClr val="4D4D4D"/>
                  </a:solidFill>
                </a:uFill>
              </a:rPr>
              <a:t>BOSH</a:t>
            </a:r>
          </a:p>
        </p:txBody>
      </p:sp>
      <p:sp>
        <p:nvSpPr>
          <p:cNvPr id="1363" name="Shape 1363"/>
          <p:cNvSpPr/>
          <p:nvPr/>
        </p:nvSpPr>
        <p:spPr>
          <a:xfrm>
            <a:off x="614214" y="3579604"/>
            <a:ext cx="1303646" cy="631429"/>
          </a:xfrm>
          <a:prstGeom prst="roundRect">
            <a:avLst>
              <a:gd name="adj" fmla="val 7994"/>
            </a:avLst>
          </a:prstGeom>
          <a:solidFill>
            <a:srgbClr val="29756E"/>
          </a:solidFill>
          <a:ln w="3175">
            <a:miter lim="400000"/>
          </a:ln>
          <a:extLst>
            <a:ext uri="{C572A759-6A51-4108-AA02-DFA0A04FC94B}">
              <ma14:wrappingTextBoxFlag xmlns:ma14="http://schemas.microsoft.com/office/mac/drawingml/2011/main" val="1"/>
            </a:ext>
          </a:extLst>
        </p:spPr>
        <p:txBody>
          <a:bodyPr lIns="0" tIns="0" rIns="0" bIns="0" anchor="ctr"/>
          <a:lstStyle/>
          <a:p>
            <a:pPr lvl="0">
              <a:defRPr>
                <a:solidFill>
                  <a:srgbClr val="000000"/>
                </a:solidFill>
                <a:uFillTx/>
              </a:defRPr>
            </a:pPr>
            <a:r>
              <a:rPr sz="1600">
                <a:solidFill>
                  <a:srgbClr val="FFFFFF"/>
                </a:solidFill>
                <a:uFill>
                  <a:solidFill>
                    <a:srgbClr val="4D4D4D"/>
                  </a:solidFill>
                </a:uFill>
                <a:latin typeface="Avenir Next"/>
                <a:ea typeface="Avenir Next"/>
                <a:cs typeface="Avenir Next"/>
                <a:sym typeface="Avenir Next"/>
              </a:rPr>
              <a:t>        Health </a:t>
            </a:r>
          </a:p>
          <a:p>
            <a:pPr lvl="0">
              <a:defRPr>
                <a:solidFill>
                  <a:srgbClr val="000000"/>
                </a:solidFill>
                <a:uFillTx/>
              </a:defRPr>
            </a:pPr>
            <a:r>
              <a:rPr sz="1600">
                <a:solidFill>
                  <a:srgbClr val="FFFFFF"/>
                </a:solidFill>
                <a:uFill>
                  <a:solidFill>
                    <a:srgbClr val="4D4D4D"/>
                  </a:solidFill>
                </a:uFill>
                <a:latin typeface="Avenir Next"/>
                <a:ea typeface="Avenir Next"/>
                <a:cs typeface="Avenir Next"/>
                <a:sym typeface="Avenir Next"/>
              </a:rPr>
              <a:t>        Monitor</a:t>
            </a:r>
          </a:p>
        </p:txBody>
      </p:sp>
      <p:pic>
        <p:nvPicPr>
          <p:cNvPr id="1364" name="pasted-image.pdf"/>
          <p:cNvPicPr/>
          <p:nvPr/>
        </p:nvPicPr>
        <p:blipFill>
          <a:blip r:embed="rId2">
            <a:extLst/>
          </a:blip>
          <a:stretch>
            <a:fillRect/>
          </a:stretch>
        </p:blipFill>
        <p:spPr>
          <a:xfrm>
            <a:off x="690981" y="3758781"/>
            <a:ext cx="241301" cy="227106"/>
          </a:xfrm>
          <a:prstGeom prst="rect">
            <a:avLst/>
          </a:prstGeom>
          <a:ln w="3175">
            <a:miter lim="400000"/>
          </a:ln>
        </p:spPr>
      </p:pic>
      <p:sp>
        <p:nvSpPr>
          <p:cNvPr id="1365" name="Shape 1365"/>
          <p:cNvSpPr/>
          <p:nvPr/>
        </p:nvSpPr>
        <p:spPr>
          <a:xfrm>
            <a:off x="540052" y="1508753"/>
            <a:ext cx="1451971" cy="387175"/>
          </a:xfrm>
          <a:prstGeom prst="roundRect">
            <a:avLst>
              <a:gd name="adj" fmla="val 13038"/>
            </a:avLst>
          </a:prstGeom>
          <a:solidFill>
            <a:srgbClr val="545454"/>
          </a:solidFill>
          <a:ln w="3175">
            <a:miter lim="400000"/>
          </a:ln>
          <a:extLst>
            <a:ext uri="{C572A759-6A51-4108-AA02-DFA0A04FC94B}">
              <ma14:wrappingTextBoxFlag xmlns:ma14="http://schemas.microsoft.com/office/mac/drawingml/2011/main" val="1"/>
            </a:ext>
          </a:extLst>
        </p:spPr>
        <p:txBody>
          <a:bodyPr lIns="0" tIns="0" rIns="0" bIns="0" anchor="ctr"/>
          <a:lstStyle>
            <a:lvl1pPr>
              <a:defRPr sz="1600">
                <a:solidFill>
                  <a:srgbClr val="FFFFFF"/>
                </a:solidFill>
                <a:latin typeface="Avenir Next"/>
                <a:ea typeface="Avenir Next"/>
                <a:cs typeface="Avenir Next"/>
                <a:sym typeface="Avenir Next"/>
              </a:defRPr>
            </a:lvl1pPr>
          </a:lstStyle>
          <a:p>
            <a:pPr lvl="0">
              <a:defRPr sz="1800">
                <a:solidFill>
                  <a:srgbClr val="000000"/>
                </a:solidFill>
                <a:uFillTx/>
              </a:defRPr>
            </a:pPr>
            <a:r>
              <a:rPr sz="1600">
                <a:solidFill>
                  <a:srgbClr val="FFFFFF"/>
                </a:solidFill>
                <a:uFill>
                  <a:solidFill>
                    <a:srgbClr val="4D4D4D"/>
                  </a:solidFill>
                </a:uFill>
              </a:rPr>
              <a:t>        DB</a:t>
            </a:r>
          </a:p>
        </p:txBody>
      </p:sp>
      <p:sp>
        <p:nvSpPr>
          <p:cNvPr id="1366" name="Shape 1366"/>
          <p:cNvSpPr/>
          <p:nvPr/>
        </p:nvSpPr>
        <p:spPr>
          <a:xfrm>
            <a:off x="589683" y="1568869"/>
            <a:ext cx="206830" cy="215719"/>
          </a:xfrm>
          <a:custGeom>
            <a:avLst/>
            <a:gdLst/>
            <a:ahLst/>
            <a:cxnLst>
              <a:cxn ang="0">
                <a:pos x="wd2" y="hd2"/>
              </a:cxn>
              <a:cxn ang="5400000">
                <a:pos x="wd2" y="hd2"/>
              </a:cxn>
              <a:cxn ang="10800000">
                <a:pos x="wd2" y="hd2"/>
              </a:cxn>
              <a:cxn ang="16200000">
                <a:pos x="wd2" y="hd2"/>
              </a:cxn>
            </a:cxnLst>
            <a:rect l="0" t="0" r="r" b="b"/>
            <a:pathLst>
              <a:path w="21600" h="21600" extrusionOk="0">
                <a:moveTo>
                  <a:pt x="0" y="12228"/>
                </a:moveTo>
                <a:cubicBezTo>
                  <a:pt x="0" y="13862"/>
                  <a:pt x="4835" y="15186"/>
                  <a:pt x="10800" y="15186"/>
                </a:cubicBezTo>
                <a:cubicBezTo>
                  <a:pt x="16765" y="15186"/>
                  <a:pt x="21600" y="13862"/>
                  <a:pt x="21600" y="12228"/>
                </a:cubicBezTo>
                <a:lnTo>
                  <a:pt x="21600" y="18660"/>
                </a:lnTo>
                <a:lnTo>
                  <a:pt x="21593" y="18660"/>
                </a:lnTo>
                <a:cubicBezTo>
                  <a:pt x="21563" y="20285"/>
                  <a:pt x="16742" y="21600"/>
                  <a:pt x="10800" y="21600"/>
                </a:cubicBezTo>
                <a:cubicBezTo>
                  <a:pt x="4858" y="21600"/>
                  <a:pt x="37" y="20285"/>
                  <a:pt x="7" y="18660"/>
                </a:cubicBezTo>
                <a:lnTo>
                  <a:pt x="0" y="18660"/>
                </a:lnTo>
                <a:lnTo>
                  <a:pt x="0" y="18641"/>
                </a:lnTo>
                <a:close/>
                <a:moveTo>
                  <a:pt x="0" y="4106"/>
                </a:moveTo>
                <a:cubicBezTo>
                  <a:pt x="0" y="5740"/>
                  <a:pt x="4835" y="7065"/>
                  <a:pt x="10800" y="7065"/>
                </a:cubicBezTo>
                <a:cubicBezTo>
                  <a:pt x="16765" y="7065"/>
                  <a:pt x="21600" y="5740"/>
                  <a:pt x="21600" y="4106"/>
                </a:cubicBezTo>
                <a:lnTo>
                  <a:pt x="21600" y="10538"/>
                </a:lnTo>
                <a:lnTo>
                  <a:pt x="21593" y="10538"/>
                </a:lnTo>
                <a:cubicBezTo>
                  <a:pt x="21563" y="12164"/>
                  <a:pt x="16742" y="13478"/>
                  <a:pt x="10800" y="13478"/>
                </a:cubicBezTo>
                <a:cubicBezTo>
                  <a:pt x="4858" y="13478"/>
                  <a:pt x="37" y="12164"/>
                  <a:pt x="7" y="10538"/>
                </a:cubicBezTo>
                <a:lnTo>
                  <a:pt x="0" y="10538"/>
                </a:lnTo>
                <a:lnTo>
                  <a:pt x="0" y="10520"/>
                </a:lnTo>
                <a:close/>
                <a:moveTo>
                  <a:pt x="10800" y="0"/>
                </a:moveTo>
                <a:cubicBezTo>
                  <a:pt x="16437" y="0"/>
                  <a:pt x="21006" y="1252"/>
                  <a:pt x="21006" y="2796"/>
                </a:cubicBezTo>
                <a:cubicBezTo>
                  <a:pt x="21006" y="4340"/>
                  <a:pt x="16437" y="5592"/>
                  <a:pt x="10800" y="5592"/>
                </a:cubicBezTo>
                <a:cubicBezTo>
                  <a:pt x="5163" y="5592"/>
                  <a:pt x="594" y="4340"/>
                  <a:pt x="594" y="2796"/>
                </a:cubicBezTo>
                <a:cubicBezTo>
                  <a:pt x="594" y="1252"/>
                  <a:pt x="5163" y="0"/>
                  <a:pt x="10800" y="0"/>
                </a:cubicBezTo>
                <a:close/>
              </a:path>
            </a:pathLst>
          </a:custGeom>
          <a:solidFill>
            <a:srgbClr val="FFFFFF"/>
          </a:solidFill>
          <a:ln w="12700">
            <a:miter lim="400000"/>
            <a:tailEnd type="triangle"/>
          </a:ln>
        </p:spPr>
        <p:txBody>
          <a:bodyPr lIns="0" tIns="0" rIns="0" bIns="0" anchor="ctr"/>
          <a:lstStyle/>
          <a:p>
            <a:pPr lvl="0">
              <a:defRPr>
                <a:solidFill>
                  <a:srgbClr val="FFFFFF"/>
                </a:solidFill>
                <a:uFillTx/>
              </a:defRPr>
            </a:pPr>
            <a:endParaRPr/>
          </a:p>
        </p:txBody>
      </p:sp>
      <p:sp>
        <p:nvSpPr>
          <p:cNvPr id="1367" name="Shape 1367"/>
          <p:cNvSpPr/>
          <p:nvPr/>
        </p:nvSpPr>
        <p:spPr>
          <a:xfrm>
            <a:off x="5668000" y="2922938"/>
            <a:ext cx="2199589" cy="682399"/>
          </a:xfrm>
          <a:prstGeom prst="roundRect">
            <a:avLst>
              <a:gd name="adj" fmla="val 4579"/>
            </a:avLst>
          </a:prstGeom>
          <a:solidFill>
            <a:srgbClr val="29756E"/>
          </a:solidFill>
          <a:ln w="12700">
            <a:miter lim="400000"/>
          </a:ln>
          <a:effectLst>
            <a:outerShdw blurRad="38100" dist="23000" dir="5400000" rotWithShape="0">
              <a:srgbClr val="808080">
                <a:alpha val="34999"/>
              </a:srgbClr>
            </a:outerShdw>
          </a:effectLst>
        </p:spPr>
        <p:txBody>
          <a:bodyPr lIns="0" tIns="0" rIns="0" bIns="0"/>
          <a:lstStyle/>
          <a:p>
            <a:pPr lvl="0">
              <a:defRPr sz="1200" b="1">
                <a:solidFill>
                  <a:srgbClr val="FFFFFF"/>
                </a:solidFill>
                <a:uFillTx/>
              </a:defRPr>
            </a:pPr>
            <a:endParaRPr/>
          </a:p>
        </p:txBody>
      </p:sp>
      <p:sp>
        <p:nvSpPr>
          <p:cNvPr id="1368" name="Shape 1368"/>
          <p:cNvSpPr/>
          <p:nvPr/>
        </p:nvSpPr>
        <p:spPr>
          <a:xfrm>
            <a:off x="5744722" y="2975323"/>
            <a:ext cx="2046145" cy="252524"/>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defRPr sz="1200">
                <a:solidFill>
                  <a:srgbClr val="FFFFFF"/>
                </a:solidFill>
                <a:uFillTx/>
                <a:latin typeface="Avenir Next"/>
                <a:ea typeface="Avenir Next"/>
                <a:cs typeface="Avenir Next"/>
                <a:sym typeface="Avenir Next"/>
              </a:defRPr>
            </a:lvl1pPr>
          </a:lstStyle>
          <a:p>
            <a:pPr lvl="0">
              <a:defRPr sz="1800">
                <a:solidFill>
                  <a:srgbClr val="000000"/>
                </a:solidFill>
              </a:defRPr>
            </a:pPr>
            <a:r>
              <a:rPr sz="1200">
                <a:solidFill>
                  <a:srgbClr val="FFFFFF"/>
                </a:solidFill>
              </a:rPr>
              <a:t>Messaging</a:t>
            </a:r>
          </a:p>
        </p:txBody>
      </p:sp>
      <p:pic>
        <p:nvPicPr>
          <p:cNvPr id="1369" name="image10.png" descr="ICON_VM_basic_label_Q308"/>
          <p:cNvPicPr/>
          <p:nvPr/>
        </p:nvPicPr>
        <p:blipFill>
          <a:blip r:embed="rId3">
            <a:extLst/>
          </a:blip>
          <a:stretch>
            <a:fillRect/>
          </a:stretch>
        </p:blipFill>
        <p:spPr>
          <a:xfrm>
            <a:off x="7382796" y="3063086"/>
            <a:ext cx="404363" cy="473951"/>
          </a:xfrm>
          <a:prstGeom prst="rect">
            <a:avLst/>
          </a:prstGeom>
          <a:ln w="12700">
            <a:miter lim="400000"/>
          </a:ln>
        </p:spPr>
      </p:pic>
      <p:sp>
        <p:nvSpPr>
          <p:cNvPr id="1370" name="Shape 1370"/>
          <p:cNvSpPr/>
          <p:nvPr/>
        </p:nvSpPr>
        <p:spPr>
          <a:xfrm rot="11254553">
            <a:off x="4202664" y="3166784"/>
            <a:ext cx="202002" cy="178246"/>
          </a:xfrm>
          <a:custGeom>
            <a:avLst/>
            <a:gdLst/>
            <a:ahLst/>
            <a:cxnLst>
              <a:cxn ang="0">
                <a:pos x="wd2" y="hd2"/>
              </a:cxn>
              <a:cxn ang="5400000">
                <a:pos x="wd2" y="hd2"/>
              </a:cxn>
              <a:cxn ang="10800000">
                <a:pos x="wd2" y="hd2"/>
              </a:cxn>
              <a:cxn ang="16200000">
                <a:pos x="wd2" y="hd2"/>
              </a:cxn>
            </a:cxnLst>
            <a:rect l="0" t="0" r="r" b="b"/>
            <a:pathLst>
              <a:path w="20537" h="20870" extrusionOk="0">
                <a:moveTo>
                  <a:pt x="5461" y="14219"/>
                </a:moveTo>
                <a:cubicBezTo>
                  <a:pt x="6370" y="14080"/>
                  <a:pt x="7008" y="13119"/>
                  <a:pt x="6887" y="12073"/>
                </a:cubicBezTo>
                <a:cubicBezTo>
                  <a:pt x="6766" y="11027"/>
                  <a:pt x="5932" y="10292"/>
                  <a:pt x="5024" y="10431"/>
                </a:cubicBezTo>
                <a:cubicBezTo>
                  <a:pt x="4115" y="10570"/>
                  <a:pt x="3477" y="11531"/>
                  <a:pt x="3598" y="12577"/>
                </a:cubicBezTo>
                <a:cubicBezTo>
                  <a:pt x="3719" y="13623"/>
                  <a:pt x="4553" y="14358"/>
                  <a:pt x="5461" y="14219"/>
                </a:cubicBezTo>
                <a:close/>
                <a:moveTo>
                  <a:pt x="10425" y="13459"/>
                </a:moveTo>
                <a:cubicBezTo>
                  <a:pt x="11333" y="13320"/>
                  <a:pt x="11971" y="12359"/>
                  <a:pt x="11851" y="11313"/>
                </a:cubicBezTo>
                <a:cubicBezTo>
                  <a:pt x="11730" y="10267"/>
                  <a:pt x="10896" y="9532"/>
                  <a:pt x="9987" y="9671"/>
                </a:cubicBezTo>
                <a:cubicBezTo>
                  <a:pt x="9079" y="9810"/>
                  <a:pt x="8441" y="10771"/>
                  <a:pt x="8561" y="11817"/>
                </a:cubicBezTo>
                <a:cubicBezTo>
                  <a:pt x="8682" y="12863"/>
                  <a:pt x="9516" y="13598"/>
                  <a:pt x="10425" y="13459"/>
                </a:cubicBezTo>
                <a:close/>
                <a:moveTo>
                  <a:pt x="15388" y="12698"/>
                </a:moveTo>
                <a:cubicBezTo>
                  <a:pt x="16297" y="12559"/>
                  <a:pt x="16935" y="11599"/>
                  <a:pt x="16814" y="10553"/>
                </a:cubicBezTo>
                <a:cubicBezTo>
                  <a:pt x="16693" y="9507"/>
                  <a:pt x="15859" y="8771"/>
                  <a:pt x="14951" y="8911"/>
                </a:cubicBezTo>
                <a:cubicBezTo>
                  <a:pt x="14043" y="9050"/>
                  <a:pt x="13404" y="10010"/>
                  <a:pt x="13525" y="11056"/>
                </a:cubicBezTo>
                <a:cubicBezTo>
                  <a:pt x="13646" y="12102"/>
                  <a:pt x="14480" y="12838"/>
                  <a:pt x="15388" y="12698"/>
                </a:cubicBezTo>
                <a:close/>
                <a:moveTo>
                  <a:pt x="11333" y="20736"/>
                </a:moveTo>
                <a:cubicBezTo>
                  <a:pt x="5692" y="21600"/>
                  <a:pt x="644" y="18177"/>
                  <a:pt x="56" y="13092"/>
                </a:cubicBezTo>
                <a:cubicBezTo>
                  <a:pt x="-531" y="8006"/>
                  <a:pt x="3565" y="3182"/>
                  <a:pt x="9205" y="2319"/>
                </a:cubicBezTo>
                <a:cubicBezTo>
                  <a:pt x="10331" y="2146"/>
                  <a:pt x="11433" y="2144"/>
                  <a:pt x="12475" y="2337"/>
                </a:cubicBezTo>
                <a:cubicBezTo>
                  <a:pt x="14907" y="2290"/>
                  <a:pt x="17337" y="1504"/>
                  <a:pt x="19768" y="0"/>
                </a:cubicBezTo>
                <a:cubicBezTo>
                  <a:pt x="19085" y="1758"/>
                  <a:pt x="18589" y="3515"/>
                  <a:pt x="18297" y="5277"/>
                </a:cubicBezTo>
                <a:cubicBezTo>
                  <a:pt x="19489" y="6533"/>
                  <a:pt x="20271" y="8142"/>
                  <a:pt x="20482" y="9963"/>
                </a:cubicBezTo>
                <a:cubicBezTo>
                  <a:pt x="21069" y="15049"/>
                  <a:pt x="16973" y="19872"/>
                  <a:pt x="11333" y="20736"/>
                </a:cubicBezTo>
                <a:close/>
              </a:path>
            </a:pathLst>
          </a:custGeom>
          <a:solidFill>
            <a:srgbClr val="FFFFFF"/>
          </a:solidFill>
          <a:ln w="12700">
            <a:miter lim="400000"/>
            <a:tailEnd type="triangle"/>
          </a:ln>
        </p:spPr>
        <p:txBody>
          <a:bodyPr lIns="0" tIns="0" rIns="0" bIns="0" anchor="ctr"/>
          <a:lstStyle/>
          <a:p>
            <a:pPr lvl="0" algn="ctr">
              <a:defRPr>
                <a:solidFill>
                  <a:srgbClr val="FFFFFF"/>
                </a:solidFill>
                <a:uFillTx/>
              </a:defRPr>
            </a:pPr>
            <a:endParaRPr/>
          </a:p>
        </p:txBody>
      </p:sp>
      <p:sp>
        <p:nvSpPr>
          <p:cNvPr id="1371" name="Shape 1371"/>
          <p:cNvSpPr/>
          <p:nvPr/>
        </p:nvSpPr>
        <p:spPr>
          <a:xfrm>
            <a:off x="5668001" y="2162281"/>
            <a:ext cx="2199588" cy="682399"/>
          </a:xfrm>
          <a:prstGeom prst="roundRect">
            <a:avLst>
              <a:gd name="adj" fmla="val 4579"/>
            </a:avLst>
          </a:prstGeom>
          <a:solidFill>
            <a:srgbClr val="29756E"/>
          </a:solidFill>
          <a:ln w="12700">
            <a:miter lim="400000"/>
          </a:ln>
          <a:effectLst>
            <a:outerShdw blurRad="38100" dist="23000" dir="5400000" rotWithShape="0">
              <a:srgbClr val="808080">
                <a:alpha val="34999"/>
              </a:srgbClr>
            </a:outerShdw>
          </a:effectLst>
        </p:spPr>
        <p:txBody>
          <a:bodyPr lIns="0" tIns="0" rIns="0" bIns="0"/>
          <a:lstStyle/>
          <a:p>
            <a:pPr lvl="0">
              <a:defRPr sz="1200" b="1">
                <a:solidFill>
                  <a:srgbClr val="FFFFFF"/>
                </a:solidFill>
                <a:uFillTx/>
              </a:defRPr>
            </a:pPr>
            <a:endParaRPr/>
          </a:p>
        </p:txBody>
      </p:sp>
      <p:sp>
        <p:nvSpPr>
          <p:cNvPr id="1372" name="Shape 1372"/>
          <p:cNvSpPr/>
          <p:nvPr/>
        </p:nvSpPr>
        <p:spPr>
          <a:xfrm>
            <a:off x="5748325" y="2223190"/>
            <a:ext cx="1852673" cy="171728"/>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defRPr sz="1200">
                <a:solidFill>
                  <a:srgbClr val="FFFFFF"/>
                </a:solidFill>
                <a:uFillTx/>
                <a:latin typeface="Avenir Next"/>
                <a:ea typeface="Avenir Next"/>
                <a:cs typeface="Avenir Next"/>
                <a:sym typeface="Avenir Next"/>
              </a:defRPr>
            </a:lvl1pPr>
          </a:lstStyle>
          <a:p>
            <a:pPr lvl="0">
              <a:defRPr sz="1800">
                <a:solidFill>
                  <a:srgbClr val="000000"/>
                </a:solidFill>
              </a:defRPr>
            </a:pPr>
            <a:r>
              <a:rPr sz="1200">
                <a:solidFill>
                  <a:srgbClr val="FFFFFF"/>
                </a:solidFill>
              </a:rPr>
              <a:t>Health Manager</a:t>
            </a:r>
          </a:p>
        </p:txBody>
      </p:sp>
      <p:pic>
        <p:nvPicPr>
          <p:cNvPr id="1373" name="image10.png" descr="ICON_VM_basic_label_Q308"/>
          <p:cNvPicPr/>
          <p:nvPr/>
        </p:nvPicPr>
        <p:blipFill>
          <a:blip r:embed="rId3">
            <a:extLst/>
          </a:blip>
          <a:stretch>
            <a:fillRect/>
          </a:stretch>
        </p:blipFill>
        <p:spPr>
          <a:xfrm>
            <a:off x="7382796" y="2266505"/>
            <a:ext cx="404363" cy="473951"/>
          </a:xfrm>
          <a:prstGeom prst="rect">
            <a:avLst/>
          </a:prstGeom>
          <a:ln w="12700">
            <a:miter lim="400000"/>
          </a:ln>
        </p:spPr>
      </p:pic>
      <p:sp>
        <p:nvSpPr>
          <p:cNvPr id="1374" name="Shape 1374"/>
          <p:cNvSpPr/>
          <p:nvPr/>
        </p:nvSpPr>
        <p:spPr>
          <a:xfrm>
            <a:off x="4210208" y="3484831"/>
            <a:ext cx="188325" cy="162914"/>
          </a:xfrm>
          <a:custGeom>
            <a:avLst/>
            <a:gdLst/>
            <a:ahLst/>
            <a:cxnLst>
              <a:cxn ang="0">
                <a:pos x="wd2" y="hd2"/>
              </a:cxn>
              <a:cxn ang="5400000">
                <a:pos x="wd2" y="hd2"/>
              </a:cxn>
              <a:cxn ang="10800000">
                <a:pos x="wd2" y="hd2"/>
              </a:cxn>
              <a:cxn ang="16200000">
                <a:pos x="wd2" y="hd2"/>
              </a:cxn>
            </a:cxnLst>
            <a:rect l="0" t="0" r="r" b="b"/>
            <a:pathLst>
              <a:path w="10657" h="15999" extrusionOk="0">
                <a:moveTo>
                  <a:pt x="5328" y="3849"/>
                </a:moveTo>
                <a:cubicBezTo>
                  <a:pt x="7532" y="-5601"/>
                  <a:pt x="16128" y="3849"/>
                  <a:pt x="5328" y="15999"/>
                </a:cubicBezTo>
                <a:cubicBezTo>
                  <a:pt x="-5472" y="3849"/>
                  <a:pt x="3124" y="-5601"/>
                  <a:pt x="5328" y="3849"/>
                </a:cubicBezTo>
                <a:close/>
              </a:path>
            </a:pathLst>
          </a:custGeom>
          <a:solidFill>
            <a:srgbClr val="FFFFFF"/>
          </a:solidFill>
          <a:ln w="12700">
            <a:miter lim="400000"/>
            <a:tailEnd type="triangle"/>
          </a:ln>
        </p:spPr>
        <p:txBody>
          <a:bodyPr lIns="0" tIns="0" rIns="0" bIns="0" anchor="ctr"/>
          <a:lstStyle/>
          <a:p>
            <a:pPr lvl="0" algn="ctr">
              <a:defRPr>
                <a:solidFill>
                  <a:srgbClr val="FFFFFF"/>
                </a:solidFill>
                <a:uFillTx/>
              </a:defRPr>
            </a:pPr>
            <a:endParaRPr/>
          </a:p>
        </p:txBody>
      </p:sp>
      <p:sp>
        <p:nvSpPr>
          <p:cNvPr id="1375" name="Shape 1375"/>
          <p:cNvSpPr/>
          <p:nvPr/>
        </p:nvSpPr>
        <p:spPr>
          <a:xfrm>
            <a:off x="4223560" y="3761728"/>
            <a:ext cx="168248" cy="224523"/>
          </a:xfrm>
          <a:custGeom>
            <a:avLst/>
            <a:gdLst/>
            <a:ahLst/>
            <a:cxnLst>
              <a:cxn ang="0">
                <a:pos x="wd2" y="hd2"/>
              </a:cxn>
              <a:cxn ang="5400000">
                <a:pos x="wd2" y="hd2"/>
              </a:cxn>
              <a:cxn ang="10800000">
                <a:pos x="wd2" y="hd2"/>
              </a:cxn>
              <a:cxn ang="16200000">
                <a:pos x="wd2" y="hd2"/>
              </a:cxn>
            </a:cxnLst>
            <a:rect l="0" t="0" r="r" b="b"/>
            <a:pathLst>
              <a:path w="21600" h="21600" extrusionOk="0">
                <a:moveTo>
                  <a:pt x="10800" y="16618"/>
                </a:moveTo>
                <a:lnTo>
                  <a:pt x="6946" y="18824"/>
                </a:lnTo>
                <a:cubicBezTo>
                  <a:pt x="7990" y="19479"/>
                  <a:pt x="9343" y="19815"/>
                  <a:pt x="10800" y="19815"/>
                </a:cubicBezTo>
                <a:cubicBezTo>
                  <a:pt x="12257" y="19815"/>
                  <a:pt x="13610" y="19479"/>
                  <a:pt x="14654" y="18825"/>
                </a:cubicBezTo>
                <a:close/>
                <a:moveTo>
                  <a:pt x="4280" y="12886"/>
                </a:moveTo>
                <a:cubicBezTo>
                  <a:pt x="3997" y="13421"/>
                  <a:pt x="3858" y="14005"/>
                  <a:pt x="3858" y="14613"/>
                </a:cubicBezTo>
                <a:cubicBezTo>
                  <a:pt x="3858" y="16342"/>
                  <a:pt x="4983" y="17873"/>
                  <a:pt x="6787" y="18744"/>
                </a:cubicBezTo>
                <a:lnTo>
                  <a:pt x="8263" y="15166"/>
                </a:lnTo>
                <a:close/>
                <a:moveTo>
                  <a:pt x="17320" y="12886"/>
                </a:moveTo>
                <a:lnTo>
                  <a:pt x="13337" y="15166"/>
                </a:lnTo>
                <a:lnTo>
                  <a:pt x="14813" y="18744"/>
                </a:lnTo>
                <a:cubicBezTo>
                  <a:pt x="16617" y="17873"/>
                  <a:pt x="17742" y="16342"/>
                  <a:pt x="17742" y="14613"/>
                </a:cubicBezTo>
                <a:cubicBezTo>
                  <a:pt x="17742" y="14005"/>
                  <a:pt x="17603" y="13421"/>
                  <a:pt x="17320" y="12886"/>
                </a:cubicBezTo>
                <a:close/>
                <a:moveTo>
                  <a:pt x="10970" y="9424"/>
                </a:moveTo>
                <a:lnTo>
                  <a:pt x="12368" y="12816"/>
                </a:lnTo>
                <a:lnTo>
                  <a:pt x="17290" y="12816"/>
                </a:lnTo>
                <a:cubicBezTo>
                  <a:pt x="16353" y="10863"/>
                  <a:pt x="13884" y="9465"/>
                  <a:pt x="10970" y="9424"/>
                </a:cubicBezTo>
                <a:close/>
                <a:moveTo>
                  <a:pt x="10630" y="9424"/>
                </a:moveTo>
                <a:cubicBezTo>
                  <a:pt x="7716" y="9465"/>
                  <a:pt x="5247" y="10863"/>
                  <a:pt x="4310" y="12816"/>
                </a:cubicBezTo>
                <a:lnTo>
                  <a:pt x="9232" y="12816"/>
                </a:lnTo>
                <a:close/>
                <a:moveTo>
                  <a:pt x="12665" y="2637"/>
                </a:moveTo>
                <a:lnTo>
                  <a:pt x="20124" y="2637"/>
                </a:lnTo>
                <a:lnTo>
                  <a:pt x="20124" y="5249"/>
                </a:lnTo>
                <a:lnTo>
                  <a:pt x="15871" y="8762"/>
                </a:lnTo>
                <a:cubicBezTo>
                  <a:pt x="18434" y="9999"/>
                  <a:pt x="20124" y="12158"/>
                  <a:pt x="20124" y="14613"/>
                </a:cubicBezTo>
                <a:cubicBezTo>
                  <a:pt x="20124" y="18472"/>
                  <a:pt x="15949" y="21600"/>
                  <a:pt x="10800" y="21600"/>
                </a:cubicBezTo>
                <a:cubicBezTo>
                  <a:pt x="5651" y="21600"/>
                  <a:pt x="1476" y="18472"/>
                  <a:pt x="1476" y="14613"/>
                </a:cubicBezTo>
                <a:cubicBezTo>
                  <a:pt x="1476" y="12161"/>
                  <a:pt x="3162" y="10004"/>
                  <a:pt x="5719" y="8766"/>
                </a:cubicBezTo>
                <a:lnTo>
                  <a:pt x="1476" y="5261"/>
                </a:lnTo>
                <a:lnTo>
                  <a:pt x="1476" y="2649"/>
                </a:lnTo>
                <a:lnTo>
                  <a:pt x="8935" y="2649"/>
                </a:lnTo>
                <a:lnTo>
                  <a:pt x="8935" y="7767"/>
                </a:lnTo>
                <a:cubicBezTo>
                  <a:pt x="9538" y="7675"/>
                  <a:pt x="10161" y="7626"/>
                  <a:pt x="10800" y="7626"/>
                </a:cubicBezTo>
                <a:lnTo>
                  <a:pt x="12665" y="7767"/>
                </a:lnTo>
                <a:lnTo>
                  <a:pt x="12665" y="5249"/>
                </a:lnTo>
                <a:close/>
                <a:moveTo>
                  <a:pt x="0" y="0"/>
                </a:moveTo>
                <a:lnTo>
                  <a:pt x="21600" y="0"/>
                </a:lnTo>
                <a:lnTo>
                  <a:pt x="21600" y="1688"/>
                </a:lnTo>
                <a:lnTo>
                  <a:pt x="0" y="1688"/>
                </a:lnTo>
                <a:close/>
              </a:path>
            </a:pathLst>
          </a:custGeom>
          <a:solidFill>
            <a:srgbClr val="FFFFFF"/>
          </a:solidFill>
          <a:ln w="12700">
            <a:miter lim="400000"/>
            <a:tailEnd type="triangle"/>
          </a:ln>
        </p:spPr>
        <p:txBody>
          <a:bodyPr lIns="0" tIns="0" rIns="0" bIns="0" anchor="ctr"/>
          <a:lstStyle/>
          <a:p>
            <a:pPr lvl="0" algn="ctr">
              <a:defRPr>
                <a:solidFill>
                  <a:srgbClr val="FFFFFF"/>
                </a:solidFill>
                <a:uFillTx/>
              </a:defRPr>
            </a:pPr>
            <a:endParaRPr/>
          </a:p>
        </p:txBody>
      </p:sp>
      <p:sp>
        <p:nvSpPr>
          <p:cNvPr id="1376" name="Shape 1376"/>
          <p:cNvSpPr/>
          <p:nvPr/>
        </p:nvSpPr>
        <p:spPr>
          <a:xfrm>
            <a:off x="2045436" y="1953052"/>
            <a:ext cx="1886821" cy="363583"/>
          </a:xfrm>
          <a:prstGeom prst="roundRect">
            <a:avLst>
              <a:gd name="adj" fmla="val 13884"/>
            </a:avLst>
          </a:prstGeom>
          <a:solidFill>
            <a:srgbClr val="29756E"/>
          </a:solidFill>
          <a:ln w="3175">
            <a:miter lim="400000"/>
          </a:ln>
          <a:extLst>
            <a:ext uri="{C572A759-6A51-4108-AA02-DFA0A04FC94B}">
              <ma14:wrappingTextBoxFlag xmlns:ma14="http://schemas.microsoft.com/office/mac/drawingml/2011/main" val="1"/>
            </a:ext>
          </a:extLst>
        </p:spPr>
        <p:txBody>
          <a:bodyPr lIns="0" tIns="0" rIns="0" bIns="0" anchor="ctr"/>
          <a:lstStyle>
            <a:lvl1pPr>
              <a:defRPr sz="1600">
                <a:solidFill>
                  <a:srgbClr val="FFFFFF"/>
                </a:solidFill>
                <a:latin typeface="Avenir Next"/>
                <a:ea typeface="Avenir Next"/>
                <a:cs typeface="Avenir Next"/>
                <a:sym typeface="Avenir Next"/>
              </a:defRPr>
            </a:lvl1pPr>
          </a:lstStyle>
          <a:p>
            <a:pPr lvl="0">
              <a:defRPr sz="1800">
                <a:solidFill>
                  <a:srgbClr val="000000"/>
                </a:solidFill>
                <a:uFillTx/>
              </a:defRPr>
            </a:pPr>
            <a:r>
              <a:rPr sz="1600">
                <a:solidFill>
                  <a:srgbClr val="FFFFFF"/>
                </a:solidFill>
                <a:uFill>
                  <a:solidFill>
                    <a:srgbClr val="4D4D4D"/>
                  </a:solidFill>
                </a:uFill>
              </a:rPr>
              <a:t>        BOSH Director</a:t>
            </a:r>
          </a:p>
        </p:txBody>
      </p:sp>
      <p:pic>
        <p:nvPicPr>
          <p:cNvPr id="1377" name="pasted-image.pdf"/>
          <p:cNvPicPr/>
          <p:nvPr/>
        </p:nvPicPr>
        <p:blipFill>
          <a:blip r:embed="rId4">
            <a:extLst/>
          </a:blip>
          <a:stretch>
            <a:fillRect/>
          </a:stretch>
        </p:blipFill>
        <p:spPr>
          <a:xfrm>
            <a:off x="2117712" y="1990349"/>
            <a:ext cx="213188" cy="274100"/>
          </a:xfrm>
          <a:prstGeom prst="rect">
            <a:avLst/>
          </a:prstGeom>
          <a:ln w="3175">
            <a:miter lim="400000"/>
          </a:ln>
        </p:spPr>
      </p:pic>
      <p:sp>
        <p:nvSpPr>
          <p:cNvPr id="1419" name="Shape 1419"/>
          <p:cNvSpPr/>
          <p:nvPr/>
        </p:nvSpPr>
        <p:spPr>
          <a:xfrm>
            <a:off x="3187296" y="3651012"/>
            <a:ext cx="2332827" cy="452038"/>
          </a:xfrm>
          <a:custGeom>
            <a:avLst/>
            <a:gdLst/>
            <a:ahLst/>
            <a:cxnLst>
              <a:cxn ang="0">
                <a:pos x="wd2" y="hd2"/>
              </a:cxn>
              <a:cxn ang="5400000">
                <a:pos x="wd2" y="hd2"/>
              </a:cxn>
              <a:cxn ang="10800000">
                <a:pos x="wd2" y="hd2"/>
              </a:cxn>
              <a:cxn ang="16200000">
                <a:pos x="wd2" y="hd2"/>
              </a:cxn>
            </a:cxnLst>
            <a:rect l="0" t="0" r="r" b="b"/>
            <a:pathLst>
              <a:path w="21600" h="20199" extrusionOk="0">
                <a:moveTo>
                  <a:pt x="21600" y="19954"/>
                </a:moveTo>
                <a:cubicBezTo>
                  <a:pt x="10113" y="21600"/>
                  <a:pt x="2913" y="14949"/>
                  <a:pt x="0" y="0"/>
                </a:cubicBezTo>
              </a:path>
            </a:pathLst>
          </a:custGeom>
          <a:ln w="19050">
            <a:solidFill>
              <a:srgbClr val="535353"/>
            </a:solidFill>
            <a:tailEnd type="triangle"/>
          </a:ln>
        </p:spPr>
        <p:txBody>
          <a:bodyPr/>
          <a:lstStyle/>
          <a:p>
            <a:pPr lvl="0"/>
            <a:endParaRPr/>
          </a:p>
        </p:txBody>
      </p:sp>
      <p:cxnSp>
        <p:nvCxnSpPr>
          <p:cNvPr id="1379" name="Connector 1379"/>
          <p:cNvCxnSpPr>
            <a:stCxn id="1380" idx="0"/>
            <a:endCxn id="1363" idx="0"/>
          </p:cNvCxnSpPr>
          <p:nvPr/>
        </p:nvCxnSpPr>
        <p:spPr>
          <a:xfrm flipH="1">
            <a:off x="1266037" y="3456673"/>
            <a:ext cx="1797998" cy="438646"/>
          </a:xfrm>
          <a:prstGeom prst="straightConnector1">
            <a:avLst/>
          </a:prstGeom>
          <a:ln w="19050">
            <a:solidFill>
              <a:srgbClr val="535353"/>
            </a:solidFill>
            <a:tailEnd type="triangle"/>
          </a:ln>
        </p:spPr>
      </p:cxnSp>
      <p:sp>
        <p:nvSpPr>
          <p:cNvPr id="1380" name="Shape 1380"/>
          <p:cNvSpPr/>
          <p:nvPr/>
        </p:nvSpPr>
        <p:spPr>
          <a:xfrm>
            <a:off x="2412211" y="3262471"/>
            <a:ext cx="1303646" cy="388405"/>
          </a:xfrm>
          <a:prstGeom prst="roundRect">
            <a:avLst>
              <a:gd name="adj" fmla="val 13079"/>
            </a:avLst>
          </a:prstGeom>
          <a:solidFill>
            <a:srgbClr val="29756E"/>
          </a:solidFill>
          <a:ln w="3175">
            <a:miter lim="400000"/>
          </a:ln>
          <a:extLst>
            <a:ext uri="{C572A759-6A51-4108-AA02-DFA0A04FC94B}">
              <ma14:wrappingTextBoxFlag xmlns:ma14="http://schemas.microsoft.com/office/mac/drawingml/2011/main" val="1"/>
            </a:ext>
          </a:extLst>
        </p:spPr>
        <p:txBody>
          <a:bodyPr lIns="0" tIns="0" rIns="0" bIns="0" anchor="ctr"/>
          <a:lstStyle>
            <a:lvl1pPr>
              <a:defRPr sz="1600">
                <a:solidFill>
                  <a:srgbClr val="FFFFFF"/>
                </a:solidFill>
                <a:latin typeface="Avenir Next"/>
                <a:ea typeface="Avenir Next"/>
                <a:cs typeface="Avenir Next"/>
                <a:sym typeface="Avenir Next"/>
              </a:defRPr>
            </a:lvl1pPr>
          </a:lstStyle>
          <a:p>
            <a:pPr lvl="0">
              <a:defRPr sz="1800">
                <a:solidFill>
                  <a:srgbClr val="000000"/>
                </a:solidFill>
                <a:uFillTx/>
              </a:defRPr>
            </a:pPr>
            <a:r>
              <a:rPr sz="1600">
                <a:solidFill>
                  <a:srgbClr val="FFFFFF"/>
                </a:solidFill>
                <a:uFill>
                  <a:solidFill>
                    <a:srgbClr val="4D4D4D"/>
                  </a:solidFill>
                </a:uFill>
              </a:rPr>
              <a:t>        NATS</a:t>
            </a:r>
          </a:p>
        </p:txBody>
      </p:sp>
      <p:pic>
        <p:nvPicPr>
          <p:cNvPr id="1381" name="pasted-image.pdf"/>
          <p:cNvPicPr/>
          <p:nvPr/>
        </p:nvPicPr>
        <p:blipFill>
          <a:blip r:embed="rId5">
            <a:extLst/>
          </a:blip>
          <a:stretch>
            <a:fillRect/>
          </a:stretch>
        </p:blipFill>
        <p:spPr>
          <a:xfrm>
            <a:off x="2487196" y="3347527"/>
            <a:ext cx="266701" cy="215901"/>
          </a:xfrm>
          <a:prstGeom prst="rect">
            <a:avLst/>
          </a:prstGeom>
          <a:ln w="3175">
            <a:miter lim="400000"/>
          </a:ln>
        </p:spPr>
      </p:pic>
      <p:sp>
        <p:nvSpPr>
          <p:cNvPr id="1420" name="Shape 1420"/>
          <p:cNvSpPr/>
          <p:nvPr/>
        </p:nvSpPr>
        <p:spPr>
          <a:xfrm>
            <a:off x="1527023" y="2335439"/>
            <a:ext cx="1028496" cy="124416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14400"/>
                  <a:pt x="14400" y="7200"/>
                  <a:pt x="21600" y="0"/>
                </a:cubicBezTo>
              </a:path>
            </a:pathLst>
          </a:custGeom>
          <a:ln w="19050">
            <a:solidFill>
              <a:srgbClr val="535353"/>
            </a:solidFill>
            <a:tailEnd type="triangle"/>
          </a:ln>
        </p:spPr>
        <p:txBody>
          <a:bodyPr/>
          <a:lstStyle/>
          <a:p>
            <a:pPr lvl="0"/>
            <a:endParaRPr/>
          </a:p>
        </p:txBody>
      </p:sp>
      <p:pic>
        <p:nvPicPr>
          <p:cNvPr id="1383" name="Picture 1382"/>
          <p:cNvPicPr/>
          <p:nvPr/>
        </p:nvPicPr>
        <p:blipFill>
          <a:blip r:embed="rId6">
            <a:extLst/>
          </a:blip>
          <a:stretch>
            <a:fillRect/>
          </a:stretch>
        </p:blipFill>
        <p:spPr>
          <a:xfrm>
            <a:off x="6223375" y="3218802"/>
            <a:ext cx="1014461" cy="343576"/>
          </a:xfrm>
          <a:prstGeom prst="rect">
            <a:avLst/>
          </a:prstGeom>
        </p:spPr>
      </p:pic>
      <p:pic>
        <p:nvPicPr>
          <p:cNvPr id="1385" name="Picture 1384"/>
          <p:cNvPicPr/>
          <p:nvPr/>
        </p:nvPicPr>
        <p:blipFill>
          <a:blip r:embed="rId6">
            <a:extLst/>
          </a:blip>
          <a:stretch>
            <a:fillRect/>
          </a:stretch>
        </p:blipFill>
        <p:spPr>
          <a:xfrm>
            <a:off x="6167431" y="2454060"/>
            <a:ext cx="1014462" cy="343575"/>
          </a:xfrm>
          <a:prstGeom prst="rect">
            <a:avLst/>
          </a:prstGeom>
        </p:spPr>
      </p:pic>
      <p:sp>
        <p:nvSpPr>
          <p:cNvPr id="1387" name="Shape 1387"/>
          <p:cNvSpPr/>
          <p:nvPr/>
        </p:nvSpPr>
        <p:spPr>
          <a:xfrm>
            <a:off x="5679184" y="3280306"/>
            <a:ext cx="525984" cy="252524"/>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r">
              <a:defRPr sz="1000">
                <a:solidFill>
                  <a:srgbClr val="FFFFFF"/>
                </a:solidFill>
                <a:uFillTx/>
                <a:latin typeface="Avenir Next Medium"/>
                <a:ea typeface="Avenir Next Medium"/>
                <a:cs typeface="Avenir Next Medium"/>
                <a:sym typeface="Avenir Next Medium"/>
              </a:defRPr>
            </a:lvl1pPr>
          </a:lstStyle>
          <a:p>
            <a:pPr lvl="0">
              <a:defRPr sz="1800">
                <a:solidFill>
                  <a:srgbClr val="000000"/>
                </a:solidFill>
              </a:defRPr>
            </a:pPr>
            <a:r>
              <a:rPr sz="1000">
                <a:solidFill>
                  <a:srgbClr val="FFFFFF"/>
                </a:solidFill>
              </a:rPr>
              <a:t>Agent</a:t>
            </a:r>
          </a:p>
        </p:txBody>
      </p:sp>
      <p:sp>
        <p:nvSpPr>
          <p:cNvPr id="1388" name="Shape 1388"/>
          <p:cNvSpPr/>
          <p:nvPr/>
        </p:nvSpPr>
        <p:spPr>
          <a:xfrm>
            <a:off x="5658942" y="2509808"/>
            <a:ext cx="525985" cy="252524"/>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r">
              <a:defRPr sz="1000">
                <a:solidFill>
                  <a:srgbClr val="FFFFFF"/>
                </a:solidFill>
                <a:uFillTx/>
                <a:latin typeface="Avenir Next Medium"/>
                <a:ea typeface="Avenir Next Medium"/>
                <a:cs typeface="Avenir Next Medium"/>
                <a:sym typeface="Avenir Next Medium"/>
              </a:defRPr>
            </a:lvl1pPr>
          </a:lstStyle>
          <a:p>
            <a:pPr lvl="0">
              <a:defRPr sz="1800">
                <a:solidFill>
                  <a:srgbClr val="000000"/>
                </a:solidFill>
              </a:defRPr>
            </a:pPr>
            <a:r>
              <a:rPr sz="1000">
                <a:solidFill>
                  <a:srgbClr val="FFFFFF"/>
                </a:solidFill>
              </a:rPr>
              <a:t>Agent</a:t>
            </a:r>
          </a:p>
        </p:txBody>
      </p:sp>
      <p:grpSp>
        <p:nvGrpSpPr>
          <p:cNvPr id="1398" name="Group 1398"/>
          <p:cNvGrpSpPr/>
          <p:nvPr/>
        </p:nvGrpSpPr>
        <p:grpSpPr>
          <a:xfrm>
            <a:off x="5520122" y="3679834"/>
            <a:ext cx="2342736" cy="682398"/>
            <a:chOff x="0" y="0"/>
            <a:chExt cx="2342734" cy="682397"/>
          </a:xfrm>
        </p:grpSpPr>
        <p:grpSp>
          <p:nvGrpSpPr>
            <p:cNvPr id="1392" name="Group 1392"/>
            <p:cNvGrpSpPr/>
            <p:nvPr/>
          </p:nvGrpSpPr>
          <p:grpSpPr>
            <a:xfrm>
              <a:off x="143147" y="0"/>
              <a:ext cx="2199588" cy="682398"/>
              <a:chOff x="0" y="0"/>
              <a:chExt cx="2199587" cy="682397"/>
            </a:xfrm>
          </p:grpSpPr>
          <p:sp>
            <p:nvSpPr>
              <p:cNvPr id="1389" name="Shape 1389"/>
              <p:cNvSpPr/>
              <p:nvPr/>
            </p:nvSpPr>
            <p:spPr>
              <a:xfrm>
                <a:off x="0" y="0"/>
                <a:ext cx="2199588" cy="682398"/>
              </a:xfrm>
              <a:prstGeom prst="roundRect">
                <a:avLst>
                  <a:gd name="adj" fmla="val 4579"/>
                </a:avLst>
              </a:prstGeom>
              <a:solidFill>
                <a:srgbClr val="29756E"/>
              </a:solidFill>
              <a:ln w="12700" cap="flat">
                <a:noFill/>
                <a:miter lim="400000"/>
              </a:ln>
              <a:effectLst>
                <a:outerShdw blurRad="38100" dist="23000" dir="5400000" rotWithShape="0">
                  <a:srgbClr val="808080">
                    <a:alpha val="34999"/>
                  </a:srgbClr>
                </a:outerShdw>
              </a:effectLst>
            </p:spPr>
            <p:txBody>
              <a:bodyPr wrap="square" lIns="0" tIns="0" rIns="0" bIns="0" numCol="1" anchor="t">
                <a:noAutofit/>
              </a:bodyPr>
              <a:lstStyle/>
              <a:p>
                <a:pPr lvl="0">
                  <a:defRPr sz="1200" b="1">
                    <a:solidFill>
                      <a:srgbClr val="FFFFFF"/>
                    </a:solidFill>
                    <a:uFillTx/>
                  </a:defRPr>
                </a:pPr>
                <a:endParaRPr/>
              </a:p>
            </p:txBody>
          </p:sp>
          <p:sp>
            <p:nvSpPr>
              <p:cNvPr id="1390" name="Shape 1390"/>
              <p:cNvSpPr/>
              <p:nvPr/>
            </p:nvSpPr>
            <p:spPr>
              <a:xfrm>
                <a:off x="41350" y="30617"/>
                <a:ext cx="2071300" cy="17172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defRPr sz="1200">
                    <a:solidFill>
                      <a:srgbClr val="FFFFFF"/>
                    </a:solidFill>
                    <a:uFillTx/>
                    <a:latin typeface="Avenir Next"/>
                    <a:ea typeface="Avenir Next"/>
                    <a:cs typeface="Avenir Next"/>
                    <a:sym typeface="Avenir Next"/>
                  </a:defRPr>
                </a:lvl1pPr>
              </a:lstStyle>
              <a:p>
                <a:pPr lvl="0">
                  <a:defRPr sz="1800">
                    <a:solidFill>
                      <a:srgbClr val="000000"/>
                    </a:solidFill>
                  </a:defRPr>
                </a:pPr>
                <a:r>
                  <a:rPr sz="1200">
                    <a:solidFill>
                      <a:srgbClr val="FFFFFF"/>
                    </a:solidFill>
                  </a:rPr>
                  <a:t>Cloud Controller</a:t>
                </a:r>
              </a:p>
            </p:txBody>
          </p:sp>
          <p:pic>
            <p:nvPicPr>
              <p:cNvPr id="1391" name="image10.png" descr="ICON_VM_basic_label_Q308"/>
              <p:cNvPicPr/>
              <p:nvPr/>
            </p:nvPicPr>
            <p:blipFill>
              <a:blip r:embed="rId3">
                <a:extLst/>
              </a:blip>
              <a:stretch>
                <a:fillRect/>
              </a:stretch>
            </p:blipFill>
            <p:spPr>
              <a:xfrm>
                <a:off x="1692456" y="170944"/>
                <a:ext cx="404363" cy="473951"/>
              </a:xfrm>
              <a:prstGeom prst="rect">
                <a:avLst/>
              </a:prstGeom>
              <a:ln w="12700" cap="flat">
                <a:noFill/>
                <a:miter lim="400000"/>
              </a:ln>
              <a:effectLst/>
            </p:spPr>
          </p:pic>
        </p:grpSp>
        <p:sp>
          <p:nvSpPr>
            <p:cNvPr id="1393" name="Shape 1393"/>
            <p:cNvSpPr/>
            <p:nvPr/>
          </p:nvSpPr>
          <p:spPr>
            <a:xfrm>
              <a:off x="0" y="310036"/>
              <a:ext cx="631981" cy="2741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r">
                <a:defRPr sz="1000">
                  <a:solidFill>
                    <a:srgbClr val="FFFFFF"/>
                  </a:solidFill>
                  <a:uFillTx/>
                  <a:latin typeface="Avenir Next Medium"/>
                  <a:ea typeface="Avenir Next Medium"/>
                  <a:cs typeface="Avenir Next Medium"/>
                  <a:sym typeface="Avenir Next Medium"/>
                </a:defRPr>
              </a:lvl1pPr>
            </a:lstStyle>
            <a:p>
              <a:pPr lvl="0">
                <a:defRPr sz="1800">
                  <a:solidFill>
                    <a:srgbClr val="000000"/>
                  </a:solidFill>
                </a:defRPr>
              </a:pPr>
              <a:r>
                <a:rPr sz="1000">
                  <a:solidFill>
                    <a:srgbClr val="FFFFFF"/>
                  </a:solidFill>
                </a:rPr>
                <a:t>Agent</a:t>
              </a:r>
            </a:p>
          </p:txBody>
        </p:sp>
        <p:grpSp>
          <p:nvGrpSpPr>
            <p:cNvPr id="1397" name="Group 1397"/>
            <p:cNvGrpSpPr/>
            <p:nvPr/>
          </p:nvGrpSpPr>
          <p:grpSpPr>
            <a:xfrm>
              <a:off x="689418" y="283520"/>
              <a:ext cx="1023565" cy="343575"/>
              <a:chOff x="0" y="-34502"/>
              <a:chExt cx="1023564" cy="343574"/>
            </a:xfrm>
          </p:grpSpPr>
          <p:pic>
            <p:nvPicPr>
              <p:cNvPr id="1394" name="Picture 1393"/>
              <p:cNvPicPr/>
              <p:nvPr/>
            </p:nvPicPr>
            <p:blipFill>
              <a:blip r:embed="rId6">
                <a:extLst/>
              </a:blip>
              <a:stretch>
                <a:fillRect/>
              </a:stretch>
            </p:blipFill>
            <p:spPr>
              <a:xfrm>
                <a:off x="9103" y="-34503"/>
                <a:ext cx="1014462" cy="343576"/>
              </a:xfrm>
              <a:prstGeom prst="rect">
                <a:avLst/>
              </a:prstGeom>
              <a:effectLst/>
            </p:spPr>
          </p:pic>
          <p:sp>
            <p:nvSpPr>
              <p:cNvPr id="1396" name="Shape 1396"/>
              <p:cNvSpPr/>
              <p:nvPr/>
            </p:nvSpPr>
            <p:spPr>
              <a:xfrm>
                <a:off x="0" y="0"/>
                <a:ext cx="779463" cy="27457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r">
                  <a:defRPr sz="1000">
                    <a:solidFill>
                      <a:srgbClr val="FFFFFF"/>
                    </a:solidFill>
                    <a:uFillTx/>
                    <a:latin typeface="Avenir Next Demi Bold"/>
                    <a:ea typeface="Avenir Next Demi Bold"/>
                    <a:cs typeface="Avenir Next Demi Bold"/>
                    <a:sym typeface="Avenir Next Demi Bold"/>
                  </a:defRPr>
                </a:lvl1pPr>
              </a:lstStyle>
              <a:p>
                <a:pPr lvl="0">
                  <a:defRPr sz="1800">
                    <a:solidFill>
                      <a:srgbClr val="000000"/>
                    </a:solidFill>
                  </a:defRPr>
                </a:pPr>
                <a:r>
                  <a:rPr sz="1000">
                    <a:solidFill>
                      <a:srgbClr val="FFFFFF"/>
                    </a:solidFill>
                  </a:rPr>
                  <a:t>Process</a:t>
                </a:r>
              </a:p>
            </p:txBody>
          </p:sp>
        </p:grpSp>
      </p:grpSp>
      <p:sp>
        <p:nvSpPr>
          <p:cNvPr id="1399" name="Shape 1399"/>
          <p:cNvSpPr/>
          <p:nvPr/>
        </p:nvSpPr>
        <p:spPr>
          <a:xfrm>
            <a:off x="6214271" y="3255149"/>
            <a:ext cx="779463" cy="274571"/>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r">
              <a:defRPr sz="1000">
                <a:solidFill>
                  <a:srgbClr val="FFFFFF"/>
                </a:solidFill>
                <a:uFillTx/>
                <a:latin typeface="Avenir Next Demi Bold"/>
                <a:ea typeface="Avenir Next Demi Bold"/>
                <a:cs typeface="Avenir Next Demi Bold"/>
                <a:sym typeface="Avenir Next Demi Bold"/>
              </a:defRPr>
            </a:lvl1pPr>
          </a:lstStyle>
          <a:p>
            <a:pPr lvl="0">
              <a:defRPr sz="1800">
                <a:solidFill>
                  <a:srgbClr val="000000"/>
                </a:solidFill>
              </a:defRPr>
            </a:pPr>
            <a:r>
              <a:rPr sz="1000">
                <a:solidFill>
                  <a:srgbClr val="FFFFFF"/>
                </a:solidFill>
              </a:rPr>
              <a:t>Process</a:t>
            </a:r>
          </a:p>
        </p:txBody>
      </p:sp>
      <p:sp>
        <p:nvSpPr>
          <p:cNvPr id="1400" name="Shape 1400"/>
          <p:cNvSpPr/>
          <p:nvPr/>
        </p:nvSpPr>
        <p:spPr>
          <a:xfrm>
            <a:off x="6214271" y="2497059"/>
            <a:ext cx="779463" cy="274571"/>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r">
              <a:defRPr sz="1000">
                <a:solidFill>
                  <a:srgbClr val="FFFFFF"/>
                </a:solidFill>
                <a:uFillTx/>
                <a:latin typeface="Avenir Next Demi Bold"/>
                <a:ea typeface="Avenir Next Demi Bold"/>
                <a:cs typeface="Avenir Next Demi Bold"/>
                <a:sym typeface="Avenir Next Demi Bold"/>
              </a:defRPr>
            </a:lvl1pPr>
          </a:lstStyle>
          <a:p>
            <a:pPr lvl="0">
              <a:defRPr sz="1800">
                <a:solidFill>
                  <a:srgbClr val="000000"/>
                </a:solidFill>
              </a:defRPr>
            </a:pPr>
            <a:r>
              <a:rPr sz="1000">
                <a:solidFill>
                  <a:srgbClr val="FFFFFF"/>
                </a:solidFill>
              </a:rPr>
              <a:t>Process</a:t>
            </a:r>
          </a:p>
        </p:txBody>
      </p:sp>
      <p:sp>
        <p:nvSpPr>
          <p:cNvPr id="1401" name="Shape 1401"/>
          <p:cNvSpPr/>
          <p:nvPr/>
        </p:nvSpPr>
        <p:spPr>
          <a:xfrm>
            <a:off x="6013426" y="954515"/>
            <a:ext cx="1334243" cy="387516"/>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100">
                <a:solidFill>
                  <a:srgbClr val="29756E"/>
                </a:solidFill>
              </a:defRPr>
            </a:lvl1pPr>
          </a:lstStyle>
          <a:p>
            <a:pPr lvl="0">
              <a:defRPr sz="1800">
                <a:solidFill>
                  <a:srgbClr val="000000"/>
                </a:solidFill>
                <a:uFillTx/>
              </a:defRPr>
            </a:pPr>
            <a:r>
              <a:rPr sz="2100">
                <a:solidFill>
                  <a:srgbClr val="29756E"/>
                </a:solidFill>
                <a:uFill>
                  <a:solidFill>
                    <a:srgbClr val="4D4D4D"/>
                  </a:solidFill>
                </a:uFill>
              </a:rPr>
              <a:t>Pivotal CF</a:t>
            </a:r>
          </a:p>
        </p:txBody>
      </p:sp>
      <p:grpSp>
        <p:nvGrpSpPr>
          <p:cNvPr id="1410" name="Group 1410"/>
          <p:cNvGrpSpPr/>
          <p:nvPr/>
        </p:nvGrpSpPr>
        <p:grpSpPr>
          <a:xfrm>
            <a:off x="5524853" y="1400829"/>
            <a:ext cx="2318246" cy="682399"/>
            <a:chOff x="0" y="0"/>
            <a:chExt cx="2318245" cy="682397"/>
          </a:xfrm>
        </p:grpSpPr>
        <p:grpSp>
          <p:nvGrpSpPr>
            <p:cNvPr id="1405" name="Group 1405"/>
            <p:cNvGrpSpPr/>
            <p:nvPr/>
          </p:nvGrpSpPr>
          <p:grpSpPr>
            <a:xfrm>
              <a:off x="118658" y="0"/>
              <a:ext cx="2199588" cy="682398"/>
              <a:chOff x="0" y="0"/>
              <a:chExt cx="2199587" cy="682397"/>
            </a:xfrm>
          </p:grpSpPr>
          <p:sp>
            <p:nvSpPr>
              <p:cNvPr id="1402" name="Shape 1402"/>
              <p:cNvSpPr/>
              <p:nvPr/>
            </p:nvSpPr>
            <p:spPr>
              <a:xfrm>
                <a:off x="0" y="0"/>
                <a:ext cx="2199588" cy="682398"/>
              </a:xfrm>
              <a:prstGeom prst="roundRect">
                <a:avLst>
                  <a:gd name="adj" fmla="val 4579"/>
                </a:avLst>
              </a:prstGeom>
              <a:solidFill>
                <a:srgbClr val="29756E"/>
              </a:solidFill>
              <a:ln w="12700" cap="flat">
                <a:noFill/>
                <a:miter lim="400000"/>
              </a:ln>
              <a:effectLst>
                <a:outerShdw blurRad="38100" dist="23000" dir="5400000" rotWithShape="0">
                  <a:srgbClr val="808080">
                    <a:alpha val="34999"/>
                  </a:srgbClr>
                </a:outerShdw>
              </a:effectLst>
            </p:spPr>
            <p:txBody>
              <a:bodyPr wrap="square" lIns="0" tIns="0" rIns="0" bIns="0" numCol="1" anchor="t">
                <a:noAutofit/>
              </a:bodyPr>
              <a:lstStyle/>
              <a:p>
                <a:pPr lvl="0">
                  <a:defRPr sz="1200" b="1">
                    <a:solidFill>
                      <a:srgbClr val="FFFFFF"/>
                    </a:solidFill>
                    <a:uFillTx/>
                  </a:defRPr>
                </a:pPr>
                <a:endParaRPr/>
              </a:p>
            </p:txBody>
          </p:sp>
          <p:sp>
            <p:nvSpPr>
              <p:cNvPr id="1403" name="Shape 1403"/>
              <p:cNvSpPr/>
              <p:nvPr/>
            </p:nvSpPr>
            <p:spPr>
              <a:xfrm>
                <a:off x="54050" y="30617"/>
                <a:ext cx="2071300" cy="17172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defRPr sz="1200">
                    <a:solidFill>
                      <a:srgbClr val="FFFFFF"/>
                    </a:solidFill>
                    <a:uFillTx/>
                    <a:latin typeface="Avenir Next"/>
                    <a:ea typeface="Avenir Next"/>
                    <a:cs typeface="Avenir Next"/>
                    <a:sym typeface="Avenir Next"/>
                  </a:defRPr>
                </a:lvl1pPr>
              </a:lstStyle>
              <a:p>
                <a:pPr lvl="0">
                  <a:defRPr sz="1800">
                    <a:solidFill>
                      <a:srgbClr val="000000"/>
                    </a:solidFill>
                  </a:defRPr>
                </a:pPr>
                <a:r>
                  <a:rPr sz="1200">
                    <a:solidFill>
                      <a:srgbClr val="FFFFFF"/>
                    </a:solidFill>
                  </a:rPr>
                  <a:t>Cloud Controller</a:t>
                </a:r>
              </a:p>
            </p:txBody>
          </p:sp>
          <p:pic>
            <p:nvPicPr>
              <p:cNvPr id="1404" name="image10.png" descr="ICON_VM_basic_label_Q308"/>
              <p:cNvPicPr/>
              <p:nvPr/>
            </p:nvPicPr>
            <p:blipFill>
              <a:blip r:embed="rId3">
                <a:extLst/>
              </a:blip>
              <a:stretch>
                <a:fillRect/>
              </a:stretch>
            </p:blipFill>
            <p:spPr>
              <a:xfrm>
                <a:off x="1692456" y="170944"/>
                <a:ext cx="404363" cy="473951"/>
              </a:xfrm>
              <a:prstGeom prst="rect">
                <a:avLst/>
              </a:prstGeom>
              <a:ln w="12700" cap="flat">
                <a:noFill/>
                <a:miter lim="400000"/>
              </a:ln>
              <a:effectLst/>
            </p:spPr>
          </p:pic>
        </p:grpSp>
        <p:sp>
          <p:nvSpPr>
            <p:cNvPr id="1406" name="Shape 1406"/>
            <p:cNvSpPr/>
            <p:nvPr/>
          </p:nvSpPr>
          <p:spPr>
            <a:xfrm>
              <a:off x="0" y="311014"/>
              <a:ext cx="631981" cy="2741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r">
                <a:defRPr sz="1000">
                  <a:solidFill>
                    <a:srgbClr val="FFFFFF"/>
                  </a:solidFill>
                  <a:uFillTx/>
                  <a:latin typeface="Avenir Next Medium"/>
                  <a:ea typeface="Avenir Next Medium"/>
                  <a:cs typeface="Avenir Next Medium"/>
                  <a:sym typeface="Avenir Next Medium"/>
                </a:defRPr>
              </a:lvl1pPr>
            </a:lstStyle>
            <a:p>
              <a:pPr lvl="0">
                <a:defRPr sz="1800">
                  <a:solidFill>
                    <a:srgbClr val="000000"/>
                  </a:solidFill>
                </a:defRPr>
              </a:pPr>
              <a:r>
                <a:rPr sz="1000">
                  <a:solidFill>
                    <a:srgbClr val="FFFFFF"/>
                  </a:solidFill>
                </a:rPr>
                <a:t>Agent</a:t>
              </a:r>
            </a:p>
          </p:txBody>
        </p:sp>
        <p:sp>
          <p:nvSpPr>
            <p:cNvPr id="1407" name="Shape 1407"/>
            <p:cNvSpPr/>
            <p:nvPr/>
          </p:nvSpPr>
          <p:spPr>
            <a:xfrm>
              <a:off x="689418" y="321857"/>
              <a:ext cx="779463" cy="27457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r">
                <a:defRPr sz="1000">
                  <a:solidFill>
                    <a:srgbClr val="FFFFFF"/>
                  </a:solidFill>
                  <a:uFillTx/>
                  <a:latin typeface="Avenir Next Demi Bold"/>
                  <a:ea typeface="Avenir Next Demi Bold"/>
                  <a:cs typeface="Avenir Next Demi Bold"/>
                  <a:sym typeface="Avenir Next Demi Bold"/>
                </a:defRPr>
              </a:lvl1pPr>
            </a:lstStyle>
            <a:p>
              <a:pPr lvl="0">
                <a:defRPr sz="1800">
                  <a:solidFill>
                    <a:srgbClr val="000000"/>
                  </a:solidFill>
                </a:defRPr>
              </a:pPr>
              <a:r>
                <a:rPr sz="1000">
                  <a:solidFill>
                    <a:srgbClr val="FFFFFF"/>
                  </a:solidFill>
                </a:rPr>
                <a:t>Process</a:t>
              </a:r>
            </a:p>
          </p:txBody>
        </p:sp>
        <p:pic>
          <p:nvPicPr>
            <p:cNvPr id="1408" name="Picture 1407"/>
            <p:cNvPicPr/>
            <p:nvPr/>
          </p:nvPicPr>
          <p:blipFill>
            <a:blip r:embed="rId6">
              <a:extLst/>
            </a:blip>
            <a:stretch>
              <a:fillRect/>
            </a:stretch>
          </p:blipFill>
          <p:spPr>
            <a:xfrm>
              <a:off x="642577" y="291538"/>
              <a:ext cx="1014462" cy="343575"/>
            </a:xfrm>
            <a:prstGeom prst="rect">
              <a:avLst/>
            </a:prstGeom>
            <a:effectLst/>
          </p:spPr>
        </p:pic>
      </p:grpSp>
      <p:pic>
        <p:nvPicPr>
          <p:cNvPr id="1411" name="pasted-image.png"/>
          <p:cNvPicPr/>
          <p:nvPr/>
        </p:nvPicPr>
        <p:blipFill>
          <a:blip r:embed="rId7">
            <a:extLst/>
          </a:blip>
          <a:stretch>
            <a:fillRect/>
          </a:stretch>
        </p:blipFill>
        <p:spPr>
          <a:xfrm>
            <a:off x="407700" y="907526"/>
            <a:ext cx="1767996" cy="443631"/>
          </a:xfrm>
          <a:prstGeom prst="rect">
            <a:avLst/>
          </a:prstGeom>
          <a:ln w="12700">
            <a:miter lim="400000"/>
          </a:ln>
        </p:spPr>
      </p:pic>
      <p:sp>
        <p:nvSpPr>
          <p:cNvPr id="1412" name="Shape 1412"/>
          <p:cNvSpPr/>
          <p:nvPr/>
        </p:nvSpPr>
        <p:spPr>
          <a:xfrm>
            <a:off x="3384849" y="2684212"/>
            <a:ext cx="1011285" cy="274571"/>
          </a:xfrm>
          <a:prstGeom prst="roundRect">
            <a:avLst>
              <a:gd name="adj" fmla="val 15878"/>
            </a:avLst>
          </a:prstGeom>
          <a:solidFill>
            <a:srgbClr val="29756E"/>
          </a:solidFill>
          <a:ln w="3175">
            <a:miter lim="400000"/>
          </a:ln>
          <a:extLst>
            <a:ext uri="{C572A759-6A51-4108-AA02-DFA0A04FC94B}">
              <ma14:wrappingTextBoxFlag xmlns:ma14="http://schemas.microsoft.com/office/mac/drawingml/2011/main" val="1"/>
            </a:ext>
          </a:extLst>
        </p:spPr>
        <p:txBody>
          <a:bodyPr lIns="0" tIns="0" rIns="0" bIns="0" anchor="ctr"/>
          <a:lstStyle>
            <a:lvl1pPr>
              <a:defRPr sz="1200">
                <a:solidFill>
                  <a:srgbClr val="FFFFFF"/>
                </a:solidFill>
                <a:latin typeface="Avenir Next"/>
                <a:ea typeface="Avenir Next"/>
                <a:cs typeface="Avenir Next"/>
                <a:sym typeface="Avenir Next"/>
              </a:defRPr>
            </a:lvl1pPr>
          </a:lstStyle>
          <a:p>
            <a:pPr lvl="0">
              <a:defRPr sz="1800">
                <a:solidFill>
                  <a:srgbClr val="000000"/>
                </a:solidFill>
                <a:uFillTx/>
              </a:defRPr>
            </a:pPr>
            <a:r>
              <a:rPr sz="1200">
                <a:solidFill>
                  <a:srgbClr val="FFFFFF"/>
                </a:solidFill>
                <a:uFill>
                  <a:solidFill>
                    <a:srgbClr val="4D4D4D"/>
                  </a:solidFill>
                </a:uFill>
              </a:rPr>
              <a:t>  Ressurector</a:t>
            </a:r>
          </a:p>
        </p:txBody>
      </p:sp>
      <p:cxnSp>
        <p:nvCxnSpPr>
          <p:cNvPr id="1413" name="Connector 1413"/>
          <p:cNvCxnSpPr>
            <a:stCxn id="1376" idx="0"/>
            <a:endCxn id="1412" idx="0"/>
          </p:cNvCxnSpPr>
          <p:nvPr/>
        </p:nvCxnSpPr>
        <p:spPr>
          <a:xfrm>
            <a:off x="2988846" y="2134843"/>
            <a:ext cx="901646" cy="686655"/>
          </a:xfrm>
          <a:prstGeom prst="straightConnector1">
            <a:avLst/>
          </a:prstGeom>
          <a:ln w="19050">
            <a:solidFill>
              <a:srgbClr val="535353"/>
            </a:solidFill>
            <a:tailEnd type="triangle"/>
          </a:ln>
        </p:spPr>
      </p:cxnSp>
      <p:sp>
        <p:nvSpPr>
          <p:cNvPr id="1421" name="Shape 1421"/>
          <p:cNvSpPr/>
          <p:nvPr/>
        </p:nvSpPr>
        <p:spPr>
          <a:xfrm>
            <a:off x="4007324" y="1927365"/>
            <a:ext cx="1517530" cy="75684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4568" y="11970"/>
                  <a:pt x="11768" y="4770"/>
                  <a:pt x="21600" y="0"/>
                </a:cubicBezTo>
              </a:path>
            </a:pathLst>
          </a:custGeom>
          <a:ln w="19050">
            <a:solidFill>
              <a:srgbClr val="535353"/>
            </a:solidFill>
            <a:tailEnd type="triangle"/>
          </a:ln>
        </p:spPr>
        <p:txBody>
          <a:bodyPr/>
          <a:lstStyle/>
          <a:p>
            <a:pPr lvl="0"/>
            <a:endParaRPr/>
          </a:p>
        </p:txBody>
      </p:sp>
      <p:sp>
        <p:nvSpPr>
          <p:cNvPr id="1415" name="Shape 1415"/>
          <p:cNvSpPr/>
          <p:nvPr/>
        </p:nvSpPr>
        <p:spPr>
          <a:xfrm>
            <a:off x="4362758" y="2296518"/>
            <a:ext cx="965201" cy="538581"/>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defRPr sz="1000">
                <a:solidFill>
                  <a:srgbClr val="535353"/>
                </a:solidFill>
                <a:uFillTx/>
                <a:latin typeface="Avenir Next Demi Bold"/>
                <a:ea typeface="Avenir Next Demi Bold"/>
                <a:cs typeface="Avenir Next Demi Bold"/>
                <a:sym typeface="Avenir Next Demi Bold"/>
              </a:defRPr>
            </a:lvl1pPr>
          </a:lstStyle>
          <a:p>
            <a:pPr lvl="0">
              <a:defRPr sz="1800">
                <a:solidFill>
                  <a:srgbClr val="000000"/>
                </a:solidFill>
              </a:defRPr>
            </a:pPr>
            <a:r>
              <a:rPr sz="1000">
                <a:solidFill>
                  <a:srgbClr val="535353"/>
                </a:solidFill>
              </a:rPr>
              <a:t>Re-create VM</a:t>
            </a:r>
          </a:p>
        </p:txBody>
      </p:sp>
      <p:sp>
        <p:nvSpPr>
          <p:cNvPr id="1416" name="Shape 1416"/>
          <p:cNvSpPr/>
          <p:nvPr/>
        </p:nvSpPr>
        <p:spPr>
          <a:xfrm>
            <a:off x="958113" y="3055123"/>
            <a:ext cx="1303646" cy="516928"/>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p>
            <a:pPr lvl="0">
              <a:defRPr>
                <a:solidFill>
                  <a:srgbClr val="000000"/>
                </a:solidFill>
                <a:uFillTx/>
              </a:defRPr>
            </a:pPr>
            <a:r>
              <a:rPr sz="1000">
                <a:solidFill>
                  <a:srgbClr val="535353"/>
                </a:solidFill>
                <a:latin typeface="Avenir Next Demi Bold"/>
                <a:ea typeface="Avenir Next Demi Bold"/>
                <a:cs typeface="Avenir Next Demi Bold"/>
                <a:sym typeface="Avenir Next Demi Bold"/>
              </a:rPr>
              <a:t>VM is </a:t>
            </a:r>
          </a:p>
          <a:p>
            <a:pPr lvl="0">
              <a:defRPr>
                <a:solidFill>
                  <a:srgbClr val="000000"/>
                </a:solidFill>
                <a:uFillTx/>
              </a:defRPr>
            </a:pPr>
            <a:r>
              <a:rPr sz="1000">
                <a:solidFill>
                  <a:srgbClr val="535353"/>
                </a:solidFill>
                <a:latin typeface="Avenir Next Demi Bold"/>
                <a:ea typeface="Avenir Next Demi Bold"/>
                <a:cs typeface="Avenir Next Demi Bold"/>
                <a:sym typeface="Avenir Next Demi Bold"/>
              </a:rPr>
              <a:t>missing…</a:t>
            </a:r>
          </a:p>
        </p:txBody>
      </p:sp>
      <p:pic>
        <p:nvPicPr>
          <p:cNvPr id="1417" name="Picture 1416"/>
          <p:cNvPicPr/>
          <p:nvPr/>
        </p:nvPicPr>
        <p:blipFill>
          <a:blip r:embed="rId8">
            <a:extLst/>
          </a:blip>
          <a:stretch>
            <a:fillRect/>
          </a:stretch>
        </p:blipFill>
        <p:spPr>
          <a:xfrm rot="18900000">
            <a:off x="6192181" y="3977401"/>
            <a:ext cx="862193" cy="76201"/>
          </a:xfrm>
          <a:prstGeom prst="rect">
            <a:avLst/>
          </a:prstGeom>
          <a:effectLst>
            <a:outerShdw blurRad="38100" dist="20000" dir="5400000" rotWithShape="0">
              <a:srgbClr val="000000">
                <a:alpha val="38000"/>
              </a:srgbClr>
            </a:outerShdw>
          </a:effectLst>
        </p:spPr>
      </p:pic>
      <p:pic>
        <p:nvPicPr>
          <p:cNvPr id="1418" name="Picture 1417"/>
          <p:cNvPicPr/>
          <p:nvPr/>
        </p:nvPicPr>
        <p:blipFill>
          <a:blip r:embed="rId9">
            <a:extLst/>
          </a:blip>
          <a:stretch>
            <a:fillRect/>
          </a:stretch>
        </p:blipFill>
        <p:spPr>
          <a:xfrm rot="13500000">
            <a:off x="6172994" y="3966924"/>
            <a:ext cx="960864" cy="76201"/>
          </a:xfrm>
          <a:prstGeom prst="rect">
            <a:avLst/>
          </a:prstGeom>
          <a:effectLst>
            <a:outerShdw blurRad="38100" dist="20000" dir="5400000" rotWithShape="0">
              <a:srgbClr val="000000">
                <a:alpha val="38000"/>
              </a:srgbClr>
            </a:outerShdw>
          </a:effectLst>
        </p:spPr>
      </p:pic>
    </p:spTree>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2" presetClass="entr" presetSubtype="8" fill="hold" grpId="1" nodeType="clickEffect">
                                  <p:stCondLst>
                                    <p:cond delay="0"/>
                                  </p:stCondLst>
                                  <p:iterate>
                                    <p:tmAbs val="0"/>
                                  </p:iterate>
                                  <p:childTnLst>
                                    <p:set>
                                      <p:cBhvr>
                                        <p:cTn id="6" fill="hold"/>
                                        <p:tgtEl>
                                          <p:spTgt spid="1417"/>
                                        </p:tgtEl>
                                        <p:attrNameLst>
                                          <p:attrName>style.visibility</p:attrName>
                                        </p:attrNameLst>
                                      </p:cBhvr>
                                      <p:to>
                                        <p:strVal val="visible"/>
                                      </p:to>
                                    </p:set>
                                    <p:animEffect transition="in" filter="wipe(left)">
                                      <p:cBhvr>
                                        <p:cTn id="7" dur="1000"/>
                                        <p:tgtEl>
                                          <p:spTgt spid="1417"/>
                                        </p:tgtEl>
                                      </p:cBhvr>
                                    </p:animEffect>
                                  </p:childTnLst>
                                </p:cTn>
                              </p:par>
                            </p:childTnLst>
                          </p:cTn>
                        </p:par>
                        <p:par>
                          <p:cTn id="8" fill="hold">
                            <p:stCondLst>
                              <p:cond delay="1000"/>
                            </p:stCondLst>
                            <p:childTnLst>
                              <p:par>
                                <p:cTn id="9" presetID="22" presetClass="entr" presetSubtype="8" fill="hold" grpId="2" nodeType="afterEffect">
                                  <p:stCondLst>
                                    <p:cond delay="0"/>
                                  </p:stCondLst>
                                  <p:iterate>
                                    <p:tmAbs val="0"/>
                                  </p:iterate>
                                  <p:childTnLst>
                                    <p:set>
                                      <p:cBhvr>
                                        <p:cTn id="10" fill="hold"/>
                                        <p:tgtEl>
                                          <p:spTgt spid="1418"/>
                                        </p:tgtEl>
                                        <p:attrNameLst>
                                          <p:attrName>style.visibility</p:attrName>
                                        </p:attrNameLst>
                                      </p:cBhvr>
                                      <p:to>
                                        <p:strVal val="visible"/>
                                      </p:to>
                                    </p:set>
                                    <p:animEffect transition="in" filter="wipe(left)">
                                      <p:cBhvr>
                                        <p:cTn id="11" dur="1000"/>
                                        <p:tgtEl>
                                          <p:spTgt spid="1418"/>
                                        </p:tgtEl>
                                      </p:cBhvr>
                                    </p:animEffect>
                                  </p:childTnLst>
                                </p:cTn>
                              </p:par>
                            </p:childTnLst>
                          </p:cTn>
                        </p:par>
                        <p:par>
                          <p:cTn id="12" fill="hold">
                            <p:stCondLst>
                              <p:cond delay="2000"/>
                            </p:stCondLst>
                            <p:childTnLst>
                              <p:par>
                                <p:cTn id="13" presetID="1" presetClass="exit" presetSubtype="0" fill="hold" grpId="3" nodeType="afterEffect">
                                  <p:stCondLst>
                                    <p:cond delay="0"/>
                                  </p:stCondLst>
                                  <p:iterate>
                                    <p:tmAbs val="0"/>
                                  </p:iterate>
                                  <p:childTnLst>
                                    <p:set>
                                      <p:cBhvr>
                                        <p:cTn id="14" fill="hold">
                                          <p:stCondLst>
                                            <p:cond delay="0"/>
                                          </p:stCondLst>
                                        </p:cTn>
                                        <p:tgtEl>
                                          <p:spTgt spid="1417"/>
                                        </p:tgtEl>
                                        <p:attrNameLst>
                                          <p:attrName>style.visibility</p:attrName>
                                        </p:attrNameLst>
                                      </p:cBhvr>
                                      <p:to>
                                        <p:strVal val="hidden"/>
                                      </p:to>
                                    </p:set>
                                  </p:childTnLst>
                                </p:cTn>
                              </p:par>
                            </p:childTnLst>
                          </p:cTn>
                        </p:par>
                        <p:par>
                          <p:cTn id="15" fill="hold">
                            <p:stCondLst>
                              <p:cond delay="2000"/>
                            </p:stCondLst>
                            <p:childTnLst>
                              <p:par>
                                <p:cTn id="16" presetID="1" presetClass="exit" presetSubtype="0" fill="hold" grpId="4" nodeType="afterEffect">
                                  <p:stCondLst>
                                    <p:cond delay="0"/>
                                  </p:stCondLst>
                                  <p:iterate>
                                    <p:tmAbs val="0"/>
                                  </p:iterate>
                                  <p:childTnLst>
                                    <p:set>
                                      <p:cBhvr>
                                        <p:cTn id="17" fill="hold">
                                          <p:stCondLst>
                                            <p:cond delay="0"/>
                                          </p:stCondLst>
                                        </p:cTn>
                                        <p:tgtEl>
                                          <p:spTgt spid="1418"/>
                                        </p:tgtEl>
                                        <p:attrNameLst>
                                          <p:attrName>style.visibility</p:attrName>
                                        </p:attrNameLst>
                                      </p:cBhvr>
                                      <p:to>
                                        <p:strVal val="hidden"/>
                                      </p:to>
                                    </p:set>
                                  </p:childTnLst>
                                </p:cTn>
                              </p:par>
                            </p:childTnLst>
                          </p:cTn>
                        </p:par>
                        <p:par>
                          <p:cTn id="18" fill="hold">
                            <p:stCondLst>
                              <p:cond delay="2000"/>
                            </p:stCondLst>
                            <p:childTnLst>
                              <p:par>
                                <p:cTn id="19" presetID="10" presetClass="exit" presetSubtype="0" fill="hold" grpId="5" nodeType="afterEffect">
                                  <p:stCondLst>
                                    <p:cond delay="0"/>
                                  </p:stCondLst>
                                  <p:iterate>
                                    <p:tmAbs val="0"/>
                                  </p:iterate>
                                  <p:childTnLst>
                                    <p:animEffect transition="out" filter="fade">
                                      <p:cBhvr>
                                        <p:cTn id="20" dur="1000" fill="hold"/>
                                        <p:tgtEl>
                                          <p:spTgt spid="1398"/>
                                        </p:tgtEl>
                                      </p:cBhvr>
                                    </p:animEffect>
                                    <p:set>
                                      <p:cBhvr>
                                        <p:cTn id="21" fill="hold">
                                          <p:stCondLst>
                                            <p:cond delay="999"/>
                                          </p:stCondLst>
                                        </p:cTn>
                                        <p:tgtEl>
                                          <p:spTgt spid="1398"/>
                                        </p:tgtEl>
                                        <p:attrNameLst>
                                          <p:attrName>style.visibility</p:attrName>
                                        </p:attrNameLst>
                                      </p:cBhvr>
                                      <p:to>
                                        <p:strVal val="hidden"/>
                                      </p:to>
                                    </p:set>
                                  </p:childTnLst>
                                </p:cTn>
                              </p:par>
                            </p:childTnLst>
                          </p:cTn>
                        </p:par>
                        <p:par>
                          <p:cTn id="22" fill="hold">
                            <p:stCondLst>
                              <p:cond delay="3000"/>
                            </p:stCondLst>
                            <p:childTnLst>
                              <p:par>
                                <p:cTn id="23" presetID="3" presetClass="exit" presetSubtype="5" fill="hold" grpId="6" nodeType="afterEffect">
                                  <p:stCondLst>
                                    <p:cond delay="0"/>
                                  </p:stCondLst>
                                  <p:iterate>
                                    <p:tmAbs val="0"/>
                                  </p:iterate>
                                  <p:childTnLst>
                                    <p:animEffect transition="out" filter="blinds(vertical)">
                                      <p:cBhvr>
                                        <p:cTn id="24" dur="1500" fill="hold"/>
                                        <p:tgtEl>
                                          <p:spTgt spid="1419"/>
                                        </p:tgtEl>
                                      </p:cBhvr>
                                    </p:animEffect>
                                    <p:set>
                                      <p:cBhvr>
                                        <p:cTn id="25" fill="hold">
                                          <p:stCondLst>
                                            <p:cond delay="1499"/>
                                          </p:stCondLst>
                                        </p:cTn>
                                        <p:tgtEl>
                                          <p:spTgt spid="1419"/>
                                        </p:tgtEl>
                                        <p:attrNameLst>
                                          <p:attrName>style.visibility</p:attrName>
                                        </p:attrNameLst>
                                      </p:cBhvr>
                                      <p:to>
                                        <p:strVal val="hidden"/>
                                      </p:to>
                                    </p:set>
                                  </p:childTnLst>
                                </p:cTn>
                              </p:par>
                            </p:childTnLst>
                          </p:cTn>
                        </p:par>
                        <p:par>
                          <p:cTn id="26" fill="hold">
                            <p:stCondLst>
                              <p:cond delay="4500"/>
                            </p:stCondLst>
                            <p:childTnLst>
                              <p:par>
                                <p:cTn id="27" presetID="23" presetClass="entr" presetSubtype="16" fill="hold" grpId="7" nodeType="afterEffect">
                                  <p:stCondLst>
                                    <p:cond delay="0"/>
                                  </p:stCondLst>
                                  <p:iterate>
                                    <p:tmAbs val="0"/>
                                  </p:iterate>
                                  <p:childTnLst>
                                    <p:set>
                                      <p:cBhvr>
                                        <p:cTn id="28" fill="hold"/>
                                        <p:tgtEl>
                                          <p:spTgt spid="1416"/>
                                        </p:tgtEl>
                                        <p:attrNameLst>
                                          <p:attrName>style.visibility</p:attrName>
                                        </p:attrNameLst>
                                      </p:cBhvr>
                                      <p:to>
                                        <p:strVal val="visible"/>
                                      </p:to>
                                    </p:set>
                                    <p:anim calcmode="lin" valueType="num">
                                      <p:cBhvr>
                                        <p:cTn id="29" dur="750" fill="hold"/>
                                        <p:tgtEl>
                                          <p:spTgt spid="1416"/>
                                        </p:tgtEl>
                                        <p:attrNameLst>
                                          <p:attrName>ppt_w</p:attrName>
                                        </p:attrNameLst>
                                      </p:cBhvr>
                                      <p:tavLst>
                                        <p:tav tm="0">
                                          <p:val>
                                            <p:fltVal val="0"/>
                                          </p:val>
                                        </p:tav>
                                        <p:tav tm="100000">
                                          <p:val>
                                            <p:strVal val="#ppt_w"/>
                                          </p:val>
                                        </p:tav>
                                      </p:tavLst>
                                    </p:anim>
                                    <p:anim calcmode="lin" valueType="num">
                                      <p:cBhvr>
                                        <p:cTn id="30" dur="750" fill="hold"/>
                                        <p:tgtEl>
                                          <p:spTgt spid="1416"/>
                                        </p:tgtEl>
                                        <p:attrNameLst>
                                          <p:attrName>ppt_h</p:attrName>
                                        </p:attrNameLst>
                                      </p:cBhvr>
                                      <p:tavLst>
                                        <p:tav tm="0">
                                          <p:val>
                                            <p:fltVal val="0"/>
                                          </p:val>
                                        </p:tav>
                                        <p:tav tm="100000">
                                          <p:val>
                                            <p:strVal val="#ppt_h"/>
                                          </p:val>
                                        </p:tav>
                                      </p:tavLst>
                                    </p:anim>
                                  </p:childTnLst>
                                </p:cTn>
                              </p:par>
                            </p:childTnLst>
                          </p:cTn>
                        </p:par>
                        <p:par>
                          <p:cTn id="31" fill="hold">
                            <p:stCondLst>
                              <p:cond delay="5250"/>
                            </p:stCondLst>
                            <p:childTnLst>
                              <p:par>
                                <p:cTn id="32" presetID="22" presetClass="entr" presetSubtype="8" fill="hold" grpId="8" nodeType="afterEffect">
                                  <p:stCondLst>
                                    <p:cond delay="0"/>
                                  </p:stCondLst>
                                  <p:iterate>
                                    <p:tmAbs val="0"/>
                                  </p:iterate>
                                  <p:childTnLst>
                                    <p:set>
                                      <p:cBhvr>
                                        <p:cTn id="33" fill="hold"/>
                                        <p:tgtEl>
                                          <p:spTgt spid="1420"/>
                                        </p:tgtEl>
                                        <p:attrNameLst>
                                          <p:attrName>style.visibility</p:attrName>
                                        </p:attrNameLst>
                                      </p:cBhvr>
                                      <p:to>
                                        <p:strVal val="visible"/>
                                      </p:to>
                                    </p:set>
                                    <p:animEffect transition="in" filter="wipe(left)">
                                      <p:cBhvr>
                                        <p:cTn id="34" dur="1000"/>
                                        <p:tgtEl>
                                          <p:spTgt spid="1420"/>
                                        </p:tgtEl>
                                      </p:cBhvr>
                                    </p:animEffect>
                                  </p:childTnLst>
                                </p:cTn>
                              </p:par>
                            </p:childTnLst>
                          </p:cTn>
                        </p:par>
                        <p:par>
                          <p:cTn id="35" fill="hold">
                            <p:stCondLst>
                              <p:cond delay="6250"/>
                            </p:stCondLst>
                            <p:childTnLst>
                              <p:par>
                                <p:cTn id="36" presetID="22" presetClass="entr" presetSubtype="8" fill="hold" grpId="9" nodeType="afterEffect">
                                  <p:stCondLst>
                                    <p:cond delay="0"/>
                                  </p:stCondLst>
                                  <p:iterate>
                                    <p:tmAbs val="0"/>
                                  </p:iterate>
                                  <p:childTnLst>
                                    <p:set>
                                      <p:cBhvr>
                                        <p:cTn id="37" fill="hold"/>
                                        <p:tgtEl>
                                          <p:spTgt spid="1413"/>
                                        </p:tgtEl>
                                        <p:attrNameLst>
                                          <p:attrName>style.visibility</p:attrName>
                                        </p:attrNameLst>
                                      </p:cBhvr>
                                      <p:to>
                                        <p:strVal val="visible"/>
                                      </p:to>
                                    </p:set>
                                    <p:animEffect transition="in" filter="wipe(left)">
                                      <p:cBhvr>
                                        <p:cTn id="38" dur="1000"/>
                                        <p:tgtEl>
                                          <p:spTgt spid="1413"/>
                                        </p:tgtEl>
                                      </p:cBhvr>
                                    </p:animEffect>
                                  </p:childTnLst>
                                </p:cTn>
                              </p:par>
                            </p:childTnLst>
                          </p:cTn>
                        </p:par>
                        <p:par>
                          <p:cTn id="39" fill="hold">
                            <p:stCondLst>
                              <p:cond delay="7250"/>
                            </p:stCondLst>
                            <p:childTnLst>
                              <p:par>
                                <p:cTn id="40" presetID="23" presetClass="entr" presetSubtype="16" fill="hold" grpId="10" nodeType="afterEffect">
                                  <p:stCondLst>
                                    <p:cond delay="0"/>
                                  </p:stCondLst>
                                  <p:iterate>
                                    <p:tmAbs val="0"/>
                                  </p:iterate>
                                  <p:childTnLst>
                                    <p:set>
                                      <p:cBhvr>
                                        <p:cTn id="41" fill="hold"/>
                                        <p:tgtEl>
                                          <p:spTgt spid="1415"/>
                                        </p:tgtEl>
                                        <p:attrNameLst>
                                          <p:attrName>style.visibility</p:attrName>
                                        </p:attrNameLst>
                                      </p:cBhvr>
                                      <p:to>
                                        <p:strVal val="visible"/>
                                      </p:to>
                                    </p:set>
                                    <p:anim calcmode="lin" valueType="num">
                                      <p:cBhvr>
                                        <p:cTn id="42" dur="750" fill="hold"/>
                                        <p:tgtEl>
                                          <p:spTgt spid="1415"/>
                                        </p:tgtEl>
                                        <p:attrNameLst>
                                          <p:attrName>ppt_w</p:attrName>
                                        </p:attrNameLst>
                                      </p:cBhvr>
                                      <p:tavLst>
                                        <p:tav tm="0">
                                          <p:val>
                                            <p:fltVal val="0"/>
                                          </p:val>
                                        </p:tav>
                                        <p:tav tm="100000">
                                          <p:val>
                                            <p:strVal val="#ppt_w"/>
                                          </p:val>
                                        </p:tav>
                                      </p:tavLst>
                                    </p:anim>
                                    <p:anim calcmode="lin" valueType="num">
                                      <p:cBhvr>
                                        <p:cTn id="43" dur="750" fill="hold"/>
                                        <p:tgtEl>
                                          <p:spTgt spid="1415"/>
                                        </p:tgtEl>
                                        <p:attrNameLst>
                                          <p:attrName>ppt_h</p:attrName>
                                        </p:attrNameLst>
                                      </p:cBhvr>
                                      <p:tavLst>
                                        <p:tav tm="0">
                                          <p:val>
                                            <p:fltVal val="0"/>
                                          </p:val>
                                        </p:tav>
                                        <p:tav tm="100000">
                                          <p:val>
                                            <p:strVal val="#ppt_h"/>
                                          </p:val>
                                        </p:tav>
                                      </p:tavLst>
                                    </p:anim>
                                  </p:childTnLst>
                                </p:cTn>
                              </p:par>
                            </p:childTnLst>
                          </p:cTn>
                        </p:par>
                        <p:par>
                          <p:cTn id="44" fill="hold">
                            <p:stCondLst>
                              <p:cond delay="8000"/>
                            </p:stCondLst>
                            <p:childTnLst>
                              <p:par>
                                <p:cTn id="45" presetID="22" presetClass="entr" presetSubtype="8" fill="hold" grpId="11" nodeType="afterEffect">
                                  <p:stCondLst>
                                    <p:cond delay="0"/>
                                  </p:stCondLst>
                                  <p:iterate>
                                    <p:tmAbs val="0"/>
                                  </p:iterate>
                                  <p:childTnLst>
                                    <p:set>
                                      <p:cBhvr>
                                        <p:cTn id="46" fill="hold"/>
                                        <p:tgtEl>
                                          <p:spTgt spid="1421"/>
                                        </p:tgtEl>
                                        <p:attrNameLst>
                                          <p:attrName>style.visibility</p:attrName>
                                        </p:attrNameLst>
                                      </p:cBhvr>
                                      <p:to>
                                        <p:strVal val="visible"/>
                                      </p:to>
                                    </p:set>
                                    <p:animEffect transition="in" filter="wipe(left)">
                                      <p:cBhvr>
                                        <p:cTn id="47" dur="1000"/>
                                        <p:tgtEl>
                                          <p:spTgt spid="1421"/>
                                        </p:tgtEl>
                                      </p:cBhvr>
                                    </p:animEffect>
                                  </p:childTnLst>
                                </p:cTn>
                              </p:par>
                            </p:childTnLst>
                          </p:cTn>
                        </p:par>
                        <p:par>
                          <p:cTn id="48" fill="hold">
                            <p:stCondLst>
                              <p:cond delay="9000"/>
                            </p:stCondLst>
                            <p:childTnLst>
                              <p:par>
                                <p:cTn id="49" presetID="23" presetClass="entr" presetSubtype="32" fill="hold" grpId="12" nodeType="afterEffect">
                                  <p:stCondLst>
                                    <p:cond delay="0"/>
                                  </p:stCondLst>
                                  <p:iterate>
                                    <p:tmAbs val="0"/>
                                  </p:iterate>
                                  <p:childTnLst>
                                    <p:set>
                                      <p:cBhvr>
                                        <p:cTn id="50" fill="hold"/>
                                        <p:tgtEl>
                                          <p:spTgt spid="1410"/>
                                        </p:tgtEl>
                                        <p:attrNameLst>
                                          <p:attrName>style.visibility</p:attrName>
                                        </p:attrNameLst>
                                      </p:cBhvr>
                                      <p:to>
                                        <p:strVal val="visible"/>
                                      </p:to>
                                    </p:set>
                                    <p:anim calcmode="lin" valueType="num">
                                      <p:cBhvr>
                                        <p:cTn id="51" dur="2500" fill="hold"/>
                                        <p:tgtEl>
                                          <p:spTgt spid="1410"/>
                                        </p:tgtEl>
                                        <p:attrNameLst>
                                          <p:attrName>ppt_w</p:attrName>
                                        </p:attrNameLst>
                                      </p:cBhvr>
                                      <p:tavLst>
                                        <p:tav tm="0">
                                          <p:val>
                                            <p:fltVal val="0"/>
                                          </p:val>
                                        </p:tav>
                                        <p:tav tm="100000">
                                          <p:val>
                                            <p:strVal val="#ppt_w"/>
                                          </p:val>
                                        </p:tav>
                                      </p:tavLst>
                                    </p:anim>
                                    <p:anim calcmode="lin" valueType="num">
                                      <p:cBhvr>
                                        <p:cTn id="52" dur="2500" fill="hold"/>
                                        <p:tgtEl>
                                          <p:spTgt spid="1410"/>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19" grpId="6" animBg="1" advAuto="0"/>
      <p:bldP spid="1420" grpId="8" animBg="1" advAuto="0"/>
      <p:bldP spid="1398" grpId="5" animBg="1" advAuto="0"/>
      <p:bldP spid="1410" grpId="12" animBg="1" advAuto="0"/>
      <p:bldP spid="1413" grpId="9" animBg="1" advAuto="0"/>
      <p:bldP spid="1421" grpId="11" animBg="1" advAuto="0"/>
      <p:bldP spid="1415" grpId="10" animBg="1" advAuto="0"/>
      <p:bldP spid="1416" grpId="7" animBg="1" advAuto="0"/>
      <p:bldP spid="1417" grpId="1" animBg="1" advAuto="0"/>
      <p:bldP spid="1417" grpId="3" animBg="1" advAuto="0"/>
      <p:bldP spid="1418" grpId="2" animBg="1" advAuto="0"/>
      <p:bldP spid="1418" grpId="4" animBg="1" advAuto="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 name="Shape 1423"/>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51</a:t>
            </a:fld>
            <a:endParaRPr sz="800">
              <a:solidFill>
                <a:srgbClr val="808080"/>
              </a:solidFill>
              <a:uFill>
                <a:solidFill>
                  <a:srgbClr val="808080"/>
                </a:solidFill>
              </a:uFill>
            </a:endParaRPr>
          </a:p>
        </p:txBody>
      </p:sp>
      <p:sp>
        <p:nvSpPr>
          <p:cNvPr id="1424" name="Shape 1424"/>
          <p:cNvSpPr>
            <a:spLocks noGrp="1"/>
          </p:cNvSpPr>
          <p:nvPr>
            <p:ph type="title" idx="4294967295"/>
          </p:nvPr>
        </p:nvSpPr>
        <p:spPr>
          <a:xfrm>
            <a:off x="366712" y="346676"/>
            <a:ext cx="8410576" cy="533401"/>
          </a:xfrm>
          <a:prstGeom prst="rect">
            <a:avLst/>
          </a:prstGeom>
        </p:spPr>
        <p:txBody>
          <a:bodyPr/>
          <a:lstStyle>
            <a:lvl1pPr>
              <a:lnSpc>
                <a:spcPct val="100000"/>
              </a:lnSpc>
              <a:defRPr sz="2900">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sz="2900">
                <a:solidFill>
                  <a:srgbClr val="29756E"/>
                </a:solidFill>
                <a:uFill>
                  <a:solidFill>
                    <a:srgbClr val="2C95DD"/>
                  </a:solidFill>
                </a:uFill>
              </a:rPr>
              <a:t>4 Layers of built-in High Availability</a:t>
            </a:r>
          </a:p>
        </p:txBody>
      </p:sp>
      <p:sp>
        <p:nvSpPr>
          <p:cNvPr id="1425" name="Shape 1425"/>
          <p:cNvSpPr/>
          <p:nvPr/>
        </p:nvSpPr>
        <p:spPr>
          <a:xfrm>
            <a:off x="-21312" y="1139234"/>
            <a:ext cx="4484798" cy="3460980"/>
          </a:xfrm>
          <a:prstGeom prst="roundRect">
            <a:avLst>
              <a:gd name="adj" fmla="val 3558"/>
            </a:avLst>
          </a:prstGeom>
          <a:gradFill>
            <a:gsLst>
              <a:gs pos="0">
                <a:srgbClr val="DDDDDD">
                  <a:alpha val="73921"/>
                </a:srgbClr>
              </a:gs>
              <a:gs pos="100000">
                <a:srgbClr val="FFFFFF">
                  <a:alpha val="73921"/>
                </a:srgbClr>
              </a:gs>
            </a:gsLst>
            <a:lin ang="20987188"/>
          </a:gradFill>
          <a:ln w="12700">
            <a:miter lim="400000"/>
          </a:ln>
        </p:spPr>
        <p:txBody>
          <a:bodyPr lIns="50800" tIns="50800" rIns="50800" bIns="50800" anchor="ctr"/>
          <a:lstStyle/>
          <a:p>
            <a:pPr lvl="0" algn="ctr" defTabSz="825500">
              <a:defRPr sz="3200">
                <a:solidFill>
                  <a:srgbClr val="FFFFFF"/>
                </a:solidFill>
                <a:uFillTx/>
                <a:latin typeface="Helvetica Light"/>
                <a:ea typeface="Helvetica Light"/>
                <a:cs typeface="Helvetica Light"/>
                <a:sym typeface="Helvetica Light"/>
              </a:defRPr>
            </a:pPr>
            <a:endParaRPr/>
          </a:p>
        </p:txBody>
      </p:sp>
      <p:pic>
        <p:nvPicPr>
          <p:cNvPr id="1426" name="pasted-image.png"/>
          <p:cNvPicPr/>
          <p:nvPr/>
        </p:nvPicPr>
        <p:blipFill>
          <a:blip r:embed="rId2">
            <a:extLst/>
          </a:blip>
          <a:stretch>
            <a:fillRect/>
          </a:stretch>
        </p:blipFill>
        <p:spPr>
          <a:xfrm>
            <a:off x="4388147" y="1259428"/>
            <a:ext cx="4665815" cy="3382716"/>
          </a:xfrm>
          <a:prstGeom prst="rect">
            <a:avLst/>
          </a:prstGeom>
          <a:ln w="12700">
            <a:miter lim="400000"/>
          </a:ln>
        </p:spPr>
      </p:pic>
      <p:sp>
        <p:nvSpPr>
          <p:cNvPr id="1427" name="Shape 1427"/>
          <p:cNvSpPr/>
          <p:nvPr/>
        </p:nvSpPr>
        <p:spPr>
          <a:xfrm>
            <a:off x="205665" y="1500400"/>
            <a:ext cx="3492648" cy="2540755"/>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lvl="0" defTabSz="457200">
              <a:lnSpc>
                <a:spcPct val="200000"/>
              </a:lnSpc>
              <a:defRPr>
                <a:solidFill>
                  <a:srgbClr val="000000"/>
                </a:solidFill>
                <a:uFillTx/>
              </a:defRPr>
            </a:pPr>
            <a:r>
              <a:rPr sz="2400">
                <a:solidFill>
                  <a:srgbClr val="29756E"/>
                </a:solidFill>
              </a:rPr>
              <a:t> </a:t>
            </a:r>
            <a:r>
              <a:rPr sz="2400">
                <a:solidFill>
                  <a:srgbClr val="A7A7A7"/>
                </a:solidFill>
              </a:rPr>
              <a:t>Application Instance</a:t>
            </a:r>
            <a:endParaRPr sz="2400">
              <a:solidFill>
                <a:srgbClr val="29756E"/>
              </a:solidFill>
            </a:endParaRPr>
          </a:p>
          <a:p>
            <a:pPr lvl="0" defTabSz="457200">
              <a:lnSpc>
                <a:spcPct val="200000"/>
              </a:lnSpc>
              <a:defRPr>
                <a:solidFill>
                  <a:srgbClr val="000000"/>
                </a:solidFill>
                <a:uFillTx/>
              </a:defRPr>
            </a:pPr>
            <a:r>
              <a:rPr sz="2400">
                <a:solidFill>
                  <a:srgbClr val="29756E"/>
                </a:solidFill>
              </a:rPr>
              <a:t> </a:t>
            </a:r>
            <a:r>
              <a:rPr sz="2400">
                <a:solidFill>
                  <a:srgbClr val="A7A7A7"/>
                </a:solidFill>
              </a:rPr>
              <a:t>Platform Processes</a:t>
            </a:r>
          </a:p>
          <a:p>
            <a:pPr lvl="0" defTabSz="457200">
              <a:lnSpc>
                <a:spcPct val="200000"/>
              </a:lnSpc>
              <a:defRPr>
                <a:solidFill>
                  <a:srgbClr val="000000"/>
                </a:solidFill>
                <a:uFillTx/>
              </a:defRPr>
            </a:pPr>
            <a:r>
              <a:rPr sz="2400">
                <a:solidFill>
                  <a:srgbClr val="A7A7A7"/>
                </a:solidFill>
              </a:rPr>
              <a:t> Platform VMs</a:t>
            </a:r>
          </a:p>
          <a:p>
            <a:pPr lvl="0" defTabSz="457200">
              <a:lnSpc>
                <a:spcPct val="200000"/>
              </a:lnSpc>
              <a:defRPr>
                <a:solidFill>
                  <a:srgbClr val="000000"/>
                </a:solidFill>
                <a:uFillTx/>
              </a:defRPr>
            </a:pPr>
            <a:r>
              <a:rPr sz="2400">
                <a:solidFill>
                  <a:srgbClr val="A7A7A7"/>
                </a:solidFill>
              </a:rPr>
              <a:t> </a:t>
            </a:r>
            <a:r>
              <a:rPr sz="2400">
                <a:solidFill>
                  <a:srgbClr val="29756E"/>
                </a:solidFill>
              </a:rPr>
              <a:t>Availability Zones</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9" name="Shape 1429"/>
          <p:cNvSpPr/>
          <p:nvPr/>
        </p:nvSpPr>
        <p:spPr>
          <a:xfrm>
            <a:off x="6271888" y="852465"/>
            <a:ext cx="2120891" cy="3352249"/>
          </a:xfrm>
          <a:prstGeom prst="roundRect">
            <a:avLst>
              <a:gd name="adj" fmla="val 2395"/>
            </a:avLst>
          </a:prstGeom>
          <a:gradFill>
            <a:gsLst>
              <a:gs pos="0">
                <a:srgbClr val="A7A7A7"/>
              </a:gs>
              <a:gs pos="100000">
                <a:srgbClr val="FFFFFF"/>
              </a:gs>
            </a:gsLst>
            <a:lin ang="16200000"/>
          </a:gradFill>
          <a:ln w="3175">
            <a:miter lim="400000"/>
          </a:ln>
          <a:extLst>
            <a:ext uri="{C572A759-6A51-4108-AA02-DFA0A04FC94B}">
              <ma14:wrappingTextBoxFlag xmlns:ma14="http://schemas.microsoft.com/office/mac/drawingml/2011/main" val="1"/>
            </a:ext>
          </a:extLst>
        </p:spPr>
        <p:txBody>
          <a:bodyPr lIns="0" tIns="0" rIns="0" bIns="0" anchor="b"/>
          <a:lstStyle>
            <a:lvl1pPr algn="r">
              <a:defRPr>
                <a:solidFill>
                  <a:srgbClr val="FFFFFF"/>
                </a:solidFill>
                <a:latin typeface="Avenir Next"/>
                <a:ea typeface="Avenir Next"/>
                <a:cs typeface="Avenir Next"/>
                <a:sym typeface="Avenir Next"/>
              </a:defRPr>
            </a:lvl1pPr>
          </a:lstStyle>
          <a:p>
            <a:pPr lvl="0">
              <a:defRPr>
                <a:solidFill>
                  <a:srgbClr val="000000"/>
                </a:solidFill>
                <a:uFillTx/>
              </a:defRPr>
            </a:pPr>
            <a:r>
              <a:rPr>
                <a:solidFill>
                  <a:srgbClr val="FFFFFF"/>
                </a:solidFill>
                <a:uFill>
                  <a:solidFill>
                    <a:srgbClr val="4D4D4D"/>
                  </a:solidFill>
                </a:uFill>
              </a:rPr>
              <a:t> </a:t>
            </a:r>
          </a:p>
        </p:txBody>
      </p:sp>
      <p:sp>
        <p:nvSpPr>
          <p:cNvPr id="1430" name="Shape 1430"/>
          <p:cNvSpPr/>
          <p:nvPr/>
        </p:nvSpPr>
        <p:spPr>
          <a:xfrm>
            <a:off x="6426486" y="936049"/>
            <a:ext cx="1862495" cy="313393"/>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600">
                <a:solidFill>
                  <a:srgbClr val="29756E"/>
                </a:solidFill>
              </a:defRPr>
            </a:lvl1pPr>
          </a:lstStyle>
          <a:p>
            <a:pPr lvl="0">
              <a:defRPr sz="1800">
                <a:solidFill>
                  <a:srgbClr val="000000"/>
                </a:solidFill>
                <a:uFillTx/>
              </a:defRPr>
            </a:pPr>
            <a:r>
              <a:rPr sz="1600">
                <a:solidFill>
                  <a:srgbClr val="29756E"/>
                </a:solidFill>
                <a:uFill>
                  <a:solidFill>
                    <a:srgbClr val="4D4D4D"/>
                  </a:solidFill>
                </a:uFill>
              </a:rPr>
              <a:t>Availability Zone #2</a:t>
            </a:r>
          </a:p>
        </p:txBody>
      </p:sp>
      <p:sp>
        <p:nvSpPr>
          <p:cNvPr id="1431" name="Shape 1431"/>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52</a:t>
            </a:fld>
            <a:endParaRPr sz="800">
              <a:solidFill>
                <a:srgbClr val="808080"/>
              </a:solidFill>
              <a:uFill>
                <a:solidFill>
                  <a:srgbClr val="808080"/>
                </a:solidFill>
              </a:uFill>
            </a:endParaRPr>
          </a:p>
        </p:txBody>
      </p:sp>
      <p:sp>
        <p:nvSpPr>
          <p:cNvPr id="1432" name="Shape 1432"/>
          <p:cNvSpPr>
            <a:spLocks noGrp="1"/>
          </p:cNvSpPr>
          <p:nvPr>
            <p:ph type="title" idx="4294967295"/>
          </p:nvPr>
        </p:nvSpPr>
        <p:spPr>
          <a:xfrm>
            <a:off x="392112" y="194276"/>
            <a:ext cx="8410576" cy="533401"/>
          </a:xfrm>
          <a:prstGeom prst="rect">
            <a:avLst/>
          </a:prstGeom>
        </p:spPr>
        <p:txBody>
          <a:bodyPr/>
          <a:lstStyle>
            <a:lvl1pPr>
              <a:lnSpc>
                <a:spcPct val="100000"/>
              </a:lnSpc>
              <a:defRPr sz="2900">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sz="2900">
                <a:solidFill>
                  <a:srgbClr val="29756E"/>
                </a:solidFill>
                <a:uFill>
                  <a:solidFill>
                    <a:srgbClr val="2C95DD"/>
                  </a:solidFill>
                </a:uFill>
              </a:rPr>
              <a:t>Availability Zones</a:t>
            </a:r>
          </a:p>
        </p:txBody>
      </p:sp>
      <p:pic>
        <p:nvPicPr>
          <p:cNvPr id="1433" name="pasted-image.pdf"/>
          <p:cNvPicPr/>
          <p:nvPr/>
        </p:nvPicPr>
        <p:blipFill>
          <a:blip r:embed="rId2">
            <a:extLst/>
          </a:blip>
          <a:stretch>
            <a:fillRect/>
          </a:stretch>
        </p:blipFill>
        <p:spPr>
          <a:xfrm>
            <a:off x="5301146" y="279655"/>
            <a:ext cx="241301" cy="228601"/>
          </a:xfrm>
          <a:prstGeom prst="rect">
            <a:avLst/>
          </a:prstGeom>
          <a:ln w="3175">
            <a:miter lim="400000"/>
          </a:ln>
        </p:spPr>
      </p:pic>
      <p:grpSp>
        <p:nvGrpSpPr>
          <p:cNvPr id="1439" name="Group 1439"/>
          <p:cNvGrpSpPr/>
          <p:nvPr/>
        </p:nvGrpSpPr>
        <p:grpSpPr>
          <a:xfrm>
            <a:off x="6551542" y="3259432"/>
            <a:ext cx="1595449" cy="842351"/>
            <a:chOff x="0" y="0"/>
            <a:chExt cx="1595447" cy="842349"/>
          </a:xfrm>
        </p:grpSpPr>
        <p:grpSp>
          <p:nvGrpSpPr>
            <p:cNvPr id="1437" name="Group 1437"/>
            <p:cNvGrpSpPr/>
            <p:nvPr/>
          </p:nvGrpSpPr>
          <p:grpSpPr>
            <a:xfrm>
              <a:off x="0" y="0"/>
              <a:ext cx="1595448" cy="842350"/>
              <a:chOff x="0" y="0"/>
              <a:chExt cx="1595447" cy="842349"/>
            </a:xfrm>
          </p:grpSpPr>
          <p:sp>
            <p:nvSpPr>
              <p:cNvPr id="1434" name="Shape 1434"/>
              <p:cNvSpPr/>
              <p:nvPr/>
            </p:nvSpPr>
            <p:spPr>
              <a:xfrm>
                <a:off x="0" y="0"/>
                <a:ext cx="1595448" cy="842350"/>
              </a:xfrm>
              <a:prstGeom prst="roundRect">
                <a:avLst>
                  <a:gd name="adj" fmla="val 6031"/>
                </a:avLst>
              </a:prstGeom>
              <a:solidFill>
                <a:srgbClr val="29756E"/>
              </a:solid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defRPr>
                    <a:solidFill>
                      <a:srgbClr val="FFFFFF"/>
                    </a:solidFill>
                    <a:latin typeface="Avenir Next"/>
                    <a:ea typeface="Avenir Next"/>
                    <a:cs typeface="Avenir Next"/>
                    <a:sym typeface="Avenir Next"/>
                  </a:defRPr>
                </a:lvl1pPr>
              </a:lstStyle>
              <a:p>
                <a:pPr lvl="0">
                  <a:defRPr>
                    <a:solidFill>
                      <a:srgbClr val="000000"/>
                    </a:solidFill>
                    <a:uFillTx/>
                  </a:defRPr>
                </a:pPr>
                <a:r>
                  <a:rPr>
                    <a:solidFill>
                      <a:srgbClr val="FFFFFF"/>
                    </a:solidFill>
                    <a:uFill>
                      <a:solidFill>
                        <a:srgbClr val="4D4D4D"/>
                      </a:solidFill>
                    </a:uFill>
                  </a:rPr>
                  <a:t>       DEA</a:t>
                </a:r>
              </a:p>
            </p:txBody>
          </p:sp>
          <p:sp>
            <p:nvSpPr>
              <p:cNvPr id="1435" name="Shape 1435"/>
              <p:cNvSpPr/>
              <p:nvPr/>
            </p:nvSpPr>
            <p:spPr>
              <a:xfrm rot="5400000">
                <a:off x="606422" y="68763"/>
                <a:ext cx="382604" cy="978672"/>
              </a:xfrm>
              <a:custGeom>
                <a:avLst/>
                <a:gdLst/>
                <a:ahLst/>
                <a:cxnLst>
                  <a:cxn ang="0">
                    <a:pos x="wd2" y="hd2"/>
                  </a:cxn>
                  <a:cxn ang="5400000">
                    <a:pos x="wd2" y="hd2"/>
                  </a:cxn>
                  <a:cxn ang="10800000">
                    <a:pos x="wd2" y="hd2"/>
                  </a:cxn>
                  <a:cxn ang="16200000">
                    <a:pos x="wd2" y="hd2"/>
                  </a:cxn>
                </a:cxnLst>
                <a:rect l="0" t="0" r="r" b="b"/>
                <a:pathLst>
                  <a:path w="21600" h="21600" extrusionOk="0">
                    <a:moveTo>
                      <a:pt x="1380" y="2320"/>
                    </a:moveTo>
                    <a:lnTo>
                      <a:pt x="20220" y="2320"/>
                    </a:lnTo>
                    <a:lnTo>
                      <a:pt x="20220" y="717"/>
                    </a:lnTo>
                    <a:lnTo>
                      <a:pt x="1380" y="717"/>
                    </a:lnTo>
                    <a:close/>
                    <a:moveTo>
                      <a:pt x="1380" y="4641"/>
                    </a:moveTo>
                    <a:lnTo>
                      <a:pt x="20220" y="4641"/>
                    </a:lnTo>
                    <a:lnTo>
                      <a:pt x="20220" y="3037"/>
                    </a:lnTo>
                    <a:lnTo>
                      <a:pt x="1380" y="3037"/>
                    </a:lnTo>
                    <a:close/>
                    <a:moveTo>
                      <a:pt x="1380" y="6961"/>
                    </a:moveTo>
                    <a:lnTo>
                      <a:pt x="20220" y="6961"/>
                    </a:lnTo>
                    <a:lnTo>
                      <a:pt x="20220" y="5358"/>
                    </a:lnTo>
                    <a:lnTo>
                      <a:pt x="1380" y="5358"/>
                    </a:lnTo>
                    <a:close/>
                    <a:moveTo>
                      <a:pt x="1380" y="9281"/>
                    </a:moveTo>
                    <a:lnTo>
                      <a:pt x="20220" y="9281"/>
                    </a:lnTo>
                    <a:lnTo>
                      <a:pt x="20220" y="7678"/>
                    </a:lnTo>
                    <a:lnTo>
                      <a:pt x="1380" y="7678"/>
                    </a:lnTo>
                    <a:close/>
                    <a:moveTo>
                      <a:pt x="1380" y="11602"/>
                    </a:moveTo>
                    <a:lnTo>
                      <a:pt x="20220" y="11602"/>
                    </a:lnTo>
                    <a:lnTo>
                      <a:pt x="20220" y="9998"/>
                    </a:lnTo>
                    <a:lnTo>
                      <a:pt x="1380" y="9998"/>
                    </a:lnTo>
                    <a:close/>
                    <a:moveTo>
                      <a:pt x="1380" y="13922"/>
                    </a:moveTo>
                    <a:lnTo>
                      <a:pt x="20220" y="13922"/>
                    </a:lnTo>
                    <a:lnTo>
                      <a:pt x="20220" y="12319"/>
                    </a:lnTo>
                    <a:lnTo>
                      <a:pt x="1380" y="12319"/>
                    </a:lnTo>
                    <a:close/>
                    <a:moveTo>
                      <a:pt x="1380" y="16242"/>
                    </a:moveTo>
                    <a:lnTo>
                      <a:pt x="20220" y="16242"/>
                    </a:lnTo>
                    <a:lnTo>
                      <a:pt x="20220" y="14639"/>
                    </a:lnTo>
                    <a:lnTo>
                      <a:pt x="1380" y="14639"/>
                    </a:lnTo>
                    <a:close/>
                    <a:moveTo>
                      <a:pt x="1380" y="18562"/>
                    </a:moveTo>
                    <a:lnTo>
                      <a:pt x="20220" y="18562"/>
                    </a:lnTo>
                    <a:lnTo>
                      <a:pt x="20220" y="16959"/>
                    </a:lnTo>
                    <a:lnTo>
                      <a:pt x="1380" y="16959"/>
                    </a:lnTo>
                    <a:close/>
                    <a:moveTo>
                      <a:pt x="1380" y="20883"/>
                    </a:moveTo>
                    <a:lnTo>
                      <a:pt x="20220" y="20883"/>
                    </a:lnTo>
                    <a:lnTo>
                      <a:pt x="20220" y="19280"/>
                    </a:lnTo>
                    <a:lnTo>
                      <a:pt x="1380" y="19280"/>
                    </a:lnTo>
                    <a:close/>
                    <a:moveTo>
                      <a:pt x="0" y="21600"/>
                    </a:moveTo>
                    <a:lnTo>
                      <a:pt x="0" y="0"/>
                    </a:lnTo>
                    <a:lnTo>
                      <a:pt x="21600" y="0"/>
                    </a:lnTo>
                    <a:lnTo>
                      <a:pt x="21600" y="21600"/>
                    </a:lnTo>
                    <a:lnTo>
                      <a:pt x="20565" y="21600"/>
                    </a:lnTo>
                    <a:lnTo>
                      <a:pt x="20565" y="21600"/>
                    </a:lnTo>
                    <a:lnTo>
                      <a:pt x="345" y="21600"/>
                    </a:lnTo>
                    <a:lnTo>
                      <a:pt x="345" y="21600"/>
                    </a:lnTo>
                    <a:close/>
                  </a:path>
                </a:pathLst>
              </a:custGeom>
              <a:solidFill>
                <a:srgbClr val="000000">
                  <a:alpha val="40000"/>
                </a:srgbClr>
              </a:solidFill>
              <a:ln w="12700" cap="flat">
                <a:noFill/>
                <a:miter lim="400000"/>
                <a:tailEnd type="triangle" w="med" len="med"/>
              </a:ln>
              <a:effectLst/>
            </p:spPr>
            <p:txBody>
              <a:bodyPr wrap="square" lIns="0" tIns="0" rIns="0" bIns="0" numCol="1" anchor="ctr">
                <a:noAutofit/>
              </a:bodyPr>
              <a:lstStyle/>
              <a:p>
                <a:pPr lvl="0" algn="ctr">
                  <a:defRPr>
                    <a:solidFill>
                      <a:srgbClr val="FFFFFF"/>
                    </a:solidFill>
                    <a:uFillTx/>
                  </a:defRPr>
                </a:pPr>
                <a:endParaRPr/>
              </a:p>
            </p:txBody>
          </p:sp>
          <p:pic>
            <p:nvPicPr>
              <p:cNvPr id="1436" name="pasted-image.pdf"/>
              <p:cNvPicPr/>
              <p:nvPr/>
            </p:nvPicPr>
            <p:blipFill>
              <a:blip r:embed="rId2">
                <a:extLst/>
              </a:blip>
              <a:stretch>
                <a:fillRect/>
              </a:stretch>
            </p:blipFill>
            <p:spPr>
              <a:xfrm>
                <a:off x="104270" y="55033"/>
                <a:ext cx="241301" cy="228601"/>
              </a:xfrm>
              <a:prstGeom prst="rect">
                <a:avLst/>
              </a:prstGeom>
              <a:ln w="3175" cap="flat">
                <a:noFill/>
                <a:miter lim="400000"/>
              </a:ln>
              <a:effectLst/>
            </p:spPr>
          </p:pic>
        </p:grpSp>
        <p:sp>
          <p:nvSpPr>
            <p:cNvPr id="1438" name="Shape 1438"/>
            <p:cNvSpPr/>
            <p:nvPr/>
          </p:nvSpPr>
          <p:spPr>
            <a:xfrm>
              <a:off x="1036706" y="429030"/>
              <a:ext cx="177449" cy="226653"/>
            </a:xfrm>
            <a:custGeom>
              <a:avLst/>
              <a:gdLst/>
              <a:ahLst/>
              <a:cxnLst>
                <a:cxn ang="0">
                  <a:pos x="wd2" y="hd2"/>
                </a:cxn>
                <a:cxn ang="5400000">
                  <a:pos x="wd2" y="hd2"/>
                </a:cxn>
                <a:cxn ang="10800000">
                  <a:pos x="wd2" y="hd2"/>
                </a:cxn>
                <a:cxn ang="16200000">
                  <a:pos x="wd2" y="hd2"/>
                </a:cxn>
              </a:cxnLst>
              <a:rect l="0" t="0" r="r" b="b"/>
              <a:pathLst>
                <a:path w="21600" h="21600" extrusionOk="0">
                  <a:moveTo>
                    <a:pt x="10800" y="10615"/>
                  </a:moveTo>
                  <a:cubicBezTo>
                    <a:pt x="9309" y="10615"/>
                    <a:pt x="8100" y="11561"/>
                    <a:pt x="8100" y="12728"/>
                  </a:cubicBezTo>
                  <a:cubicBezTo>
                    <a:pt x="8100" y="13666"/>
                    <a:pt x="8879" y="14461"/>
                    <a:pt x="9969" y="14711"/>
                  </a:cubicBezTo>
                  <a:lnTo>
                    <a:pt x="9969" y="18845"/>
                  </a:lnTo>
                  <a:cubicBezTo>
                    <a:pt x="9969" y="19205"/>
                    <a:pt x="10341" y="19496"/>
                    <a:pt x="10800" y="19496"/>
                  </a:cubicBezTo>
                  <a:cubicBezTo>
                    <a:pt x="11259" y="19496"/>
                    <a:pt x="11631" y="19205"/>
                    <a:pt x="11631" y="18845"/>
                  </a:cubicBezTo>
                  <a:lnTo>
                    <a:pt x="11631" y="14711"/>
                  </a:lnTo>
                  <a:cubicBezTo>
                    <a:pt x="12721" y="14461"/>
                    <a:pt x="13500" y="13666"/>
                    <a:pt x="13500" y="12728"/>
                  </a:cubicBezTo>
                  <a:cubicBezTo>
                    <a:pt x="13500" y="11561"/>
                    <a:pt x="12291" y="10615"/>
                    <a:pt x="10800" y="10615"/>
                  </a:cubicBezTo>
                  <a:close/>
                  <a:moveTo>
                    <a:pt x="10800" y="2911"/>
                  </a:moveTo>
                  <a:cubicBezTo>
                    <a:pt x="8542" y="2911"/>
                    <a:pt x="6712" y="4344"/>
                    <a:pt x="6712" y="6111"/>
                  </a:cubicBezTo>
                  <a:lnTo>
                    <a:pt x="6712" y="6111"/>
                  </a:lnTo>
                  <a:lnTo>
                    <a:pt x="6706" y="6111"/>
                  </a:lnTo>
                  <a:lnTo>
                    <a:pt x="6706" y="9188"/>
                  </a:lnTo>
                  <a:lnTo>
                    <a:pt x="14894" y="9188"/>
                  </a:lnTo>
                  <a:lnTo>
                    <a:pt x="14894" y="6111"/>
                  </a:lnTo>
                  <a:lnTo>
                    <a:pt x="14888" y="6111"/>
                  </a:lnTo>
                  <a:cubicBezTo>
                    <a:pt x="14888" y="6111"/>
                    <a:pt x="14888" y="6111"/>
                    <a:pt x="14888" y="6111"/>
                  </a:cubicBezTo>
                  <a:cubicBezTo>
                    <a:pt x="14888" y="4344"/>
                    <a:pt x="13058" y="2911"/>
                    <a:pt x="10800" y="2911"/>
                  </a:cubicBezTo>
                  <a:close/>
                  <a:moveTo>
                    <a:pt x="10800" y="0"/>
                  </a:moveTo>
                  <a:cubicBezTo>
                    <a:pt x="14973" y="0"/>
                    <a:pt x="18355" y="2648"/>
                    <a:pt x="18355" y="5915"/>
                  </a:cubicBezTo>
                  <a:lnTo>
                    <a:pt x="18355" y="9188"/>
                  </a:lnTo>
                  <a:lnTo>
                    <a:pt x="18958" y="9188"/>
                  </a:lnTo>
                  <a:cubicBezTo>
                    <a:pt x="20417" y="9188"/>
                    <a:pt x="21600" y="10114"/>
                    <a:pt x="21600" y="11257"/>
                  </a:cubicBezTo>
                  <a:lnTo>
                    <a:pt x="21600" y="19531"/>
                  </a:lnTo>
                  <a:cubicBezTo>
                    <a:pt x="21600" y="20674"/>
                    <a:pt x="20417" y="21600"/>
                    <a:pt x="18958" y="21600"/>
                  </a:cubicBezTo>
                  <a:lnTo>
                    <a:pt x="2642" y="21600"/>
                  </a:lnTo>
                  <a:cubicBezTo>
                    <a:pt x="1183" y="21600"/>
                    <a:pt x="0" y="20674"/>
                    <a:pt x="0" y="19531"/>
                  </a:cubicBezTo>
                  <a:lnTo>
                    <a:pt x="0" y="11257"/>
                  </a:lnTo>
                  <a:cubicBezTo>
                    <a:pt x="0" y="10114"/>
                    <a:pt x="1183" y="9188"/>
                    <a:pt x="2642" y="9188"/>
                  </a:cubicBezTo>
                  <a:lnTo>
                    <a:pt x="3245" y="9188"/>
                  </a:lnTo>
                  <a:lnTo>
                    <a:pt x="3245" y="5915"/>
                  </a:lnTo>
                  <a:cubicBezTo>
                    <a:pt x="3245" y="2648"/>
                    <a:pt x="6627" y="0"/>
                    <a:pt x="10800" y="0"/>
                  </a:cubicBezTo>
                  <a:close/>
                </a:path>
              </a:pathLst>
            </a:custGeom>
            <a:solidFill>
              <a:srgbClr val="FFFFFF"/>
            </a:solidFill>
            <a:ln w="12700" cap="flat">
              <a:noFill/>
              <a:miter lim="400000"/>
              <a:tailEnd type="triangle" w="med" len="med"/>
            </a:ln>
            <a:effectLst/>
          </p:spPr>
          <p:txBody>
            <a:bodyPr wrap="square" lIns="0" tIns="0" rIns="0" bIns="0" numCol="1" anchor="ctr">
              <a:noAutofit/>
            </a:bodyPr>
            <a:lstStyle/>
            <a:p>
              <a:pPr lvl="0" algn="ctr">
                <a:defRPr>
                  <a:solidFill>
                    <a:srgbClr val="FFFFFF"/>
                  </a:solidFill>
                  <a:uFillTx/>
                </a:defRPr>
              </a:pPr>
              <a:endParaRPr/>
            </a:p>
          </p:txBody>
        </p:sp>
      </p:grpSp>
      <p:grpSp>
        <p:nvGrpSpPr>
          <p:cNvPr id="1445" name="Group 1445"/>
          <p:cNvGrpSpPr/>
          <p:nvPr/>
        </p:nvGrpSpPr>
        <p:grpSpPr>
          <a:xfrm>
            <a:off x="6551542" y="2319632"/>
            <a:ext cx="1595449" cy="842351"/>
            <a:chOff x="0" y="0"/>
            <a:chExt cx="1595447" cy="842349"/>
          </a:xfrm>
        </p:grpSpPr>
        <p:grpSp>
          <p:nvGrpSpPr>
            <p:cNvPr id="1443" name="Group 1443"/>
            <p:cNvGrpSpPr/>
            <p:nvPr/>
          </p:nvGrpSpPr>
          <p:grpSpPr>
            <a:xfrm>
              <a:off x="0" y="0"/>
              <a:ext cx="1595448" cy="842350"/>
              <a:chOff x="0" y="0"/>
              <a:chExt cx="1595447" cy="842349"/>
            </a:xfrm>
          </p:grpSpPr>
          <p:sp>
            <p:nvSpPr>
              <p:cNvPr id="1440" name="Shape 1440"/>
              <p:cNvSpPr/>
              <p:nvPr/>
            </p:nvSpPr>
            <p:spPr>
              <a:xfrm>
                <a:off x="0" y="0"/>
                <a:ext cx="1595448" cy="842350"/>
              </a:xfrm>
              <a:prstGeom prst="roundRect">
                <a:avLst>
                  <a:gd name="adj" fmla="val 6031"/>
                </a:avLst>
              </a:prstGeom>
              <a:solidFill>
                <a:srgbClr val="29756E"/>
              </a:solid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defRPr>
                    <a:solidFill>
                      <a:srgbClr val="FFFFFF"/>
                    </a:solidFill>
                    <a:latin typeface="Avenir Next"/>
                    <a:ea typeface="Avenir Next"/>
                    <a:cs typeface="Avenir Next"/>
                    <a:sym typeface="Avenir Next"/>
                  </a:defRPr>
                </a:lvl1pPr>
              </a:lstStyle>
              <a:p>
                <a:pPr lvl="0">
                  <a:defRPr>
                    <a:solidFill>
                      <a:srgbClr val="000000"/>
                    </a:solidFill>
                    <a:uFillTx/>
                  </a:defRPr>
                </a:pPr>
                <a:r>
                  <a:rPr>
                    <a:solidFill>
                      <a:srgbClr val="FFFFFF"/>
                    </a:solidFill>
                    <a:uFill>
                      <a:solidFill>
                        <a:srgbClr val="4D4D4D"/>
                      </a:solidFill>
                    </a:uFill>
                  </a:rPr>
                  <a:t>       DEA</a:t>
                </a:r>
              </a:p>
            </p:txBody>
          </p:sp>
          <p:sp>
            <p:nvSpPr>
              <p:cNvPr id="1441" name="Shape 1441"/>
              <p:cNvSpPr/>
              <p:nvPr/>
            </p:nvSpPr>
            <p:spPr>
              <a:xfrm rot="5400000">
                <a:off x="606422" y="68763"/>
                <a:ext cx="382604" cy="978672"/>
              </a:xfrm>
              <a:custGeom>
                <a:avLst/>
                <a:gdLst/>
                <a:ahLst/>
                <a:cxnLst>
                  <a:cxn ang="0">
                    <a:pos x="wd2" y="hd2"/>
                  </a:cxn>
                  <a:cxn ang="5400000">
                    <a:pos x="wd2" y="hd2"/>
                  </a:cxn>
                  <a:cxn ang="10800000">
                    <a:pos x="wd2" y="hd2"/>
                  </a:cxn>
                  <a:cxn ang="16200000">
                    <a:pos x="wd2" y="hd2"/>
                  </a:cxn>
                </a:cxnLst>
                <a:rect l="0" t="0" r="r" b="b"/>
                <a:pathLst>
                  <a:path w="21600" h="21600" extrusionOk="0">
                    <a:moveTo>
                      <a:pt x="1380" y="2320"/>
                    </a:moveTo>
                    <a:lnTo>
                      <a:pt x="20220" y="2320"/>
                    </a:lnTo>
                    <a:lnTo>
                      <a:pt x="20220" y="717"/>
                    </a:lnTo>
                    <a:lnTo>
                      <a:pt x="1380" y="717"/>
                    </a:lnTo>
                    <a:close/>
                    <a:moveTo>
                      <a:pt x="1380" y="4641"/>
                    </a:moveTo>
                    <a:lnTo>
                      <a:pt x="20220" y="4641"/>
                    </a:lnTo>
                    <a:lnTo>
                      <a:pt x="20220" y="3037"/>
                    </a:lnTo>
                    <a:lnTo>
                      <a:pt x="1380" y="3037"/>
                    </a:lnTo>
                    <a:close/>
                    <a:moveTo>
                      <a:pt x="1380" y="6961"/>
                    </a:moveTo>
                    <a:lnTo>
                      <a:pt x="20220" y="6961"/>
                    </a:lnTo>
                    <a:lnTo>
                      <a:pt x="20220" y="5358"/>
                    </a:lnTo>
                    <a:lnTo>
                      <a:pt x="1380" y="5358"/>
                    </a:lnTo>
                    <a:close/>
                    <a:moveTo>
                      <a:pt x="1380" y="9281"/>
                    </a:moveTo>
                    <a:lnTo>
                      <a:pt x="20220" y="9281"/>
                    </a:lnTo>
                    <a:lnTo>
                      <a:pt x="20220" y="7678"/>
                    </a:lnTo>
                    <a:lnTo>
                      <a:pt x="1380" y="7678"/>
                    </a:lnTo>
                    <a:close/>
                    <a:moveTo>
                      <a:pt x="1380" y="11602"/>
                    </a:moveTo>
                    <a:lnTo>
                      <a:pt x="20220" y="11602"/>
                    </a:lnTo>
                    <a:lnTo>
                      <a:pt x="20220" y="9998"/>
                    </a:lnTo>
                    <a:lnTo>
                      <a:pt x="1380" y="9998"/>
                    </a:lnTo>
                    <a:close/>
                    <a:moveTo>
                      <a:pt x="1380" y="13922"/>
                    </a:moveTo>
                    <a:lnTo>
                      <a:pt x="20220" y="13922"/>
                    </a:lnTo>
                    <a:lnTo>
                      <a:pt x="20220" y="12319"/>
                    </a:lnTo>
                    <a:lnTo>
                      <a:pt x="1380" y="12319"/>
                    </a:lnTo>
                    <a:close/>
                    <a:moveTo>
                      <a:pt x="1380" y="16242"/>
                    </a:moveTo>
                    <a:lnTo>
                      <a:pt x="20220" y="16242"/>
                    </a:lnTo>
                    <a:lnTo>
                      <a:pt x="20220" y="14639"/>
                    </a:lnTo>
                    <a:lnTo>
                      <a:pt x="1380" y="14639"/>
                    </a:lnTo>
                    <a:close/>
                    <a:moveTo>
                      <a:pt x="1380" y="18562"/>
                    </a:moveTo>
                    <a:lnTo>
                      <a:pt x="20220" y="18562"/>
                    </a:lnTo>
                    <a:lnTo>
                      <a:pt x="20220" y="16959"/>
                    </a:lnTo>
                    <a:lnTo>
                      <a:pt x="1380" y="16959"/>
                    </a:lnTo>
                    <a:close/>
                    <a:moveTo>
                      <a:pt x="1380" y="20883"/>
                    </a:moveTo>
                    <a:lnTo>
                      <a:pt x="20220" y="20883"/>
                    </a:lnTo>
                    <a:lnTo>
                      <a:pt x="20220" y="19280"/>
                    </a:lnTo>
                    <a:lnTo>
                      <a:pt x="1380" y="19280"/>
                    </a:lnTo>
                    <a:close/>
                    <a:moveTo>
                      <a:pt x="0" y="21600"/>
                    </a:moveTo>
                    <a:lnTo>
                      <a:pt x="0" y="0"/>
                    </a:lnTo>
                    <a:lnTo>
                      <a:pt x="21600" y="0"/>
                    </a:lnTo>
                    <a:lnTo>
                      <a:pt x="21600" y="21600"/>
                    </a:lnTo>
                    <a:lnTo>
                      <a:pt x="20565" y="21600"/>
                    </a:lnTo>
                    <a:lnTo>
                      <a:pt x="20565" y="21600"/>
                    </a:lnTo>
                    <a:lnTo>
                      <a:pt x="345" y="21600"/>
                    </a:lnTo>
                    <a:lnTo>
                      <a:pt x="345" y="21600"/>
                    </a:lnTo>
                    <a:close/>
                  </a:path>
                </a:pathLst>
              </a:custGeom>
              <a:solidFill>
                <a:srgbClr val="000000">
                  <a:alpha val="40000"/>
                </a:srgbClr>
              </a:solidFill>
              <a:ln w="12700" cap="flat">
                <a:noFill/>
                <a:miter lim="400000"/>
                <a:tailEnd type="triangle" w="med" len="med"/>
              </a:ln>
              <a:effectLst/>
            </p:spPr>
            <p:txBody>
              <a:bodyPr wrap="square" lIns="0" tIns="0" rIns="0" bIns="0" numCol="1" anchor="ctr">
                <a:noAutofit/>
              </a:bodyPr>
              <a:lstStyle/>
              <a:p>
                <a:pPr lvl="0" algn="ctr">
                  <a:defRPr>
                    <a:solidFill>
                      <a:srgbClr val="FFFFFF"/>
                    </a:solidFill>
                    <a:uFillTx/>
                  </a:defRPr>
                </a:pPr>
                <a:endParaRPr/>
              </a:p>
            </p:txBody>
          </p:sp>
          <p:pic>
            <p:nvPicPr>
              <p:cNvPr id="1442" name="pasted-image.pdf"/>
              <p:cNvPicPr/>
              <p:nvPr/>
            </p:nvPicPr>
            <p:blipFill>
              <a:blip r:embed="rId2">
                <a:extLst/>
              </a:blip>
              <a:stretch>
                <a:fillRect/>
              </a:stretch>
            </p:blipFill>
            <p:spPr>
              <a:xfrm>
                <a:off x="104270" y="55033"/>
                <a:ext cx="241301" cy="228601"/>
              </a:xfrm>
              <a:prstGeom prst="rect">
                <a:avLst/>
              </a:prstGeom>
              <a:ln w="3175" cap="flat">
                <a:noFill/>
                <a:miter lim="400000"/>
              </a:ln>
              <a:effectLst/>
            </p:spPr>
          </p:pic>
        </p:grpSp>
        <p:sp>
          <p:nvSpPr>
            <p:cNvPr id="1444" name="Shape 1444"/>
            <p:cNvSpPr/>
            <p:nvPr/>
          </p:nvSpPr>
          <p:spPr>
            <a:xfrm>
              <a:off x="1036706" y="429030"/>
              <a:ext cx="177449" cy="226653"/>
            </a:xfrm>
            <a:custGeom>
              <a:avLst/>
              <a:gdLst/>
              <a:ahLst/>
              <a:cxnLst>
                <a:cxn ang="0">
                  <a:pos x="wd2" y="hd2"/>
                </a:cxn>
                <a:cxn ang="5400000">
                  <a:pos x="wd2" y="hd2"/>
                </a:cxn>
                <a:cxn ang="10800000">
                  <a:pos x="wd2" y="hd2"/>
                </a:cxn>
                <a:cxn ang="16200000">
                  <a:pos x="wd2" y="hd2"/>
                </a:cxn>
              </a:cxnLst>
              <a:rect l="0" t="0" r="r" b="b"/>
              <a:pathLst>
                <a:path w="21600" h="21600" extrusionOk="0">
                  <a:moveTo>
                    <a:pt x="10800" y="10615"/>
                  </a:moveTo>
                  <a:cubicBezTo>
                    <a:pt x="9309" y="10615"/>
                    <a:pt x="8100" y="11561"/>
                    <a:pt x="8100" y="12728"/>
                  </a:cubicBezTo>
                  <a:cubicBezTo>
                    <a:pt x="8100" y="13666"/>
                    <a:pt x="8879" y="14461"/>
                    <a:pt x="9969" y="14711"/>
                  </a:cubicBezTo>
                  <a:lnTo>
                    <a:pt x="9969" y="18845"/>
                  </a:lnTo>
                  <a:cubicBezTo>
                    <a:pt x="9969" y="19205"/>
                    <a:pt x="10341" y="19496"/>
                    <a:pt x="10800" y="19496"/>
                  </a:cubicBezTo>
                  <a:cubicBezTo>
                    <a:pt x="11259" y="19496"/>
                    <a:pt x="11631" y="19205"/>
                    <a:pt x="11631" y="18845"/>
                  </a:cubicBezTo>
                  <a:lnTo>
                    <a:pt x="11631" y="14711"/>
                  </a:lnTo>
                  <a:cubicBezTo>
                    <a:pt x="12721" y="14461"/>
                    <a:pt x="13500" y="13666"/>
                    <a:pt x="13500" y="12728"/>
                  </a:cubicBezTo>
                  <a:cubicBezTo>
                    <a:pt x="13500" y="11561"/>
                    <a:pt x="12291" y="10615"/>
                    <a:pt x="10800" y="10615"/>
                  </a:cubicBezTo>
                  <a:close/>
                  <a:moveTo>
                    <a:pt x="10800" y="2911"/>
                  </a:moveTo>
                  <a:cubicBezTo>
                    <a:pt x="8542" y="2911"/>
                    <a:pt x="6712" y="4344"/>
                    <a:pt x="6712" y="6111"/>
                  </a:cubicBezTo>
                  <a:lnTo>
                    <a:pt x="6712" y="6111"/>
                  </a:lnTo>
                  <a:lnTo>
                    <a:pt x="6706" y="6111"/>
                  </a:lnTo>
                  <a:lnTo>
                    <a:pt x="6706" y="9188"/>
                  </a:lnTo>
                  <a:lnTo>
                    <a:pt x="14894" y="9188"/>
                  </a:lnTo>
                  <a:lnTo>
                    <a:pt x="14894" y="6111"/>
                  </a:lnTo>
                  <a:lnTo>
                    <a:pt x="14888" y="6111"/>
                  </a:lnTo>
                  <a:cubicBezTo>
                    <a:pt x="14888" y="6111"/>
                    <a:pt x="14888" y="6111"/>
                    <a:pt x="14888" y="6111"/>
                  </a:cubicBezTo>
                  <a:cubicBezTo>
                    <a:pt x="14888" y="4344"/>
                    <a:pt x="13058" y="2911"/>
                    <a:pt x="10800" y="2911"/>
                  </a:cubicBezTo>
                  <a:close/>
                  <a:moveTo>
                    <a:pt x="10800" y="0"/>
                  </a:moveTo>
                  <a:cubicBezTo>
                    <a:pt x="14973" y="0"/>
                    <a:pt x="18355" y="2648"/>
                    <a:pt x="18355" y="5915"/>
                  </a:cubicBezTo>
                  <a:lnTo>
                    <a:pt x="18355" y="9188"/>
                  </a:lnTo>
                  <a:lnTo>
                    <a:pt x="18958" y="9188"/>
                  </a:lnTo>
                  <a:cubicBezTo>
                    <a:pt x="20417" y="9188"/>
                    <a:pt x="21600" y="10114"/>
                    <a:pt x="21600" y="11257"/>
                  </a:cubicBezTo>
                  <a:lnTo>
                    <a:pt x="21600" y="19531"/>
                  </a:lnTo>
                  <a:cubicBezTo>
                    <a:pt x="21600" y="20674"/>
                    <a:pt x="20417" y="21600"/>
                    <a:pt x="18958" y="21600"/>
                  </a:cubicBezTo>
                  <a:lnTo>
                    <a:pt x="2642" y="21600"/>
                  </a:lnTo>
                  <a:cubicBezTo>
                    <a:pt x="1183" y="21600"/>
                    <a:pt x="0" y="20674"/>
                    <a:pt x="0" y="19531"/>
                  </a:cubicBezTo>
                  <a:lnTo>
                    <a:pt x="0" y="11257"/>
                  </a:lnTo>
                  <a:cubicBezTo>
                    <a:pt x="0" y="10114"/>
                    <a:pt x="1183" y="9188"/>
                    <a:pt x="2642" y="9188"/>
                  </a:cubicBezTo>
                  <a:lnTo>
                    <a:pt x="3245" y="9188"/>
                  </a:lnTo>
                  <a:lnTo>
                    <a:pt x="3245" y="5915"/>
                  </a:lnTo>
                  <a:cubicBezTo>
                    <a:pt x="3245" y="2648"/>
                    <a:pt x="6627" y="0"/>
                    <a:pt x="10800" y="0"/>
                  </a:cubicBezTo>
                  <a:close/>
                </a:path>
              </a:pathLst>
            </a:custGeom>
            <a:solidFill>
              <a:srgbClr val="FFFFFF"/>
            </a:solidFill>
            <a:ln w="12700" cap="flat">
              <a:noFill/>
              <a:miter lim="400000"/>
              <a:tailEnd type="triangle" w="med" len="med"/>
            </a:ln>
            <a:effectLst/>
          </p:spPr>
          <p:txBody>
            <a:bodyPr wrap="square" lIns="0" tIns="0" rIns="0" bIns="0" numCol="1" anchor="ctr">
              <a:noAutofit/>
            </a:bodyPr>
            <a:lstStyle/>
            <a:p>
              <a:pPr lvl="0" algn="ctr">
                <a:defRPr>
                  <a:solidFill>
                    <a:srgbClr val="FFFFFF"/>
                  </a:solidFill>
                  <a:uFillTx/>
                </a:defRPr>
              </a:pPr>
              <a:endParaRPr/>
            </a:p>
          </p:txBody>
        </p:sp>
      </p:grpSp>
      <p:grpSp>
        <p:nvGrpSpPr>
          <p:cNvPr id="1451" name="Group 1451"/>
          <p:cNvGrpSpPr/>
          <p:nvPr/>
        </p:nvGrpSpPr>
        <p:grpSpPr>
          <a:xfrm>
            <a:off x="6551542" y="1368220"/>
            <a:ext cx="1595449" cy="842351"/>
            <a:chOff x="0" y="0"/>
            <a:chExt cx="1595447" cy="842349"/>
          </a:xfrm>
        </p:grpSpPr>
        <p:grpSp>
          <p:nvGrpSpPr>
            <p:cNvPr id="1449" name="Group 1449"/>
            <p:cNvGrpSpPr/>
            <p:nvPr/>
          </p:nvGrpSpPr>
          <p:grpSpPr>
            <a:xfrm>
              <a:off x="0" y="0"/>
              <a:ext cx="1595448" cy="842350"/>
              <a:chOff x="0" y="0"/>
              <a:chExt cx="1595447" cy="842349"/>
            </a:xfrm>
          </p:grpSpPr>
          <p:sp>
            <p:nvSpPr>
              <p:cNvPr id="1446" name="Shape 1446"/>
              <p:cNvSpPr/>
              <p:nvPr/>
            </p:nvSpPr>
            <p:spPr>
              <a:xfrm>
                <a:off x="0" y="0"/>
                <a:ext cx="1595448" cy="842350"/>
              </a:xfrm>
              <a:prstGeom prst="roundRect">
                <a:avLst>
                  <a:gd name="adj" fmla="val 6031"/>
                </a:avLst>
              </a:prstGeom>
              <a:solidFill>
                <a:srgbClr val="29756E"/>
              </a:solid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defRPr>
                    <a:solidFill>
                      <a:srgbClr val="FFFFFF"/>
                    </a:solidFill>
                    <a:latin typeface="Avenir Next"/>
                    <a:ea typeface="Avenir Next"/>
                    <a:cs typeface="Avenir Next"/>
                    <a:sym typeface="Avenir Next"/>
                  </a:defRPr>
                </a:lvl1pPr>
              </a:lstStyle>
              <a:p>
                <a:pPr lvl="0">
                  <a:defRPr>
                    <a:solidFill>
                      <a:srgbClr val="000000"/>
                    </a:solidFill>
                    <a:uFillTx/>
                  </a:defRPr>
                </a:pPr>
                <a:r>
                  <a:rPr>
                    <a:solidFill>
                      <a:srgbClr val="FFFFFF"/>
                    </a:solidFill>
                    <a:uFill>
                      <a:solidFill>
                        <a:srgbClr val="4D4D4D"/>
                      </a:solidFill>
                    </a:uFill>
                  </a:rPr>
                  <a:t>       DEA</a:t>
                </a:r>
              </a:p>
            </p:txBody>
          </p:sp>
          <p:sp>
            <p:nvSpPr>
              <p:cNvPr id="1447" name="Shape 1447"/>
              <p:cNvSpPr/>
              <p:nvPr/>
            </p:nvSpPr>
            <p:spPr>
              <a:xfrm rot="5400000">
                <a:off x="606422" y="68763"/>
                <a:ext cx="382604" cy="978672"/>
              </a:xfrm>
              <a:custGeom>
                <a:avLst/>
                <a:gdLst/>
                <a:ahLst/>
                <a:cxnLst>
                  <a:cxn ang="0">
                    <a:pos x="wd2" y="hd2"/>
                  </a:cxn>
                  <a:cxn ang="5400000">
                    <a:pos x="wd2" y="hd2"/>
                  </a:cxn>
                  <a:cxn ang="10800000">
                    <a:pos x="wd2" y="hd2"/>
                  </a:cxn>
                  <a:cxn ang="16200000">
                    <a:pos x="wd2" y="hd2"/>
                  </a:cxn>
                </a:cxnLst>
                <a:rect l="0" t="0" r="r" b="b"/>
                <a:pathLst>
                  <a:path w="21600" h="21600" extrusionOk="0">
                    <a:moveTo>
                      <a:pt x="1380" y="2320"/>
                    </a:moveTo>
                    <a:lnTo>
                      <a:pt x="20220" y="2320"/>
                    </a:lnTo>
                    <a:lnTo>
                      <a:pt x="20220" y="717"/>
                    </a:lnTo>
                    <a:lnTo>
                      <a:pt x="1380" y="717"/>
                    </a:lnTo>
                    <a:close/>
                    <a:moveTo>
                      <a:pt x="1380" y="4641"/>
                    </a:moveTo>
                    <a:lnTo>
                      <a:pt x="20220" y="4641"/>
                    </a:lnTo>
                    <a:lnTo>
                      <a:pt x="20220" y="3037"/>
                    </a:lnTo>
                    <a:lnTo>
                      <a:pt x="1380" y="3037"/>
                    </a:lnTo>
                    <a:close/>
                    <a:moveTo>
                      <a:pt x="1380" y="6961"/>
                    </a:moveTo>
                    <a:lnTo>
                      <a:pt x="20220" y="6961"/>
                    </a:lnTo>
                    <a:lnTo>
                      <a:pt x="20220" y="5358"/>
                    </a:lnTo>
                    <a:lnTo>
                      <a:pt x="1380" y="5358"/>
                    </a:lnTo>
                    <a:close/>
                    <a:moveTo>
                      <a:pt x="1380" y="9281"/>
                    </a:moveTo>
                    <a:lnTo>
                      <a:pt x="20220" y="9281"/>
                    </a:lnTo>
                    <a:lnTo>
                      <a:pt x="20220" y="7678"/>
                    </a:lnTo>
                    <a:lnTo>
                      <a:pt x="1380" y="7678"/>
                    </a:lnTo>
                    <a:close/>
                    <a:moveTo>
                      <a:pt x="1380" y="11602"/>
                    </a:moveTo>
                    <a:lnTo>
                      <a:pt x="20220" y="11602"/>
                    </a:lnTo>
                    <a:lnTo>
                      <a:pt x="20220" y="9998"/>
                    </a:lnTo>
                    <a:lnTo>
                      <a:pt x="1380" y="9998"/>
                    </a:lnTo>
                    <a:close/>
                    <a:moveTo>
                      <a:pt x="1380" y="13922"/>
                    </a:moveTo>
                    <a:lnTo>
                      <a:pt x="20220" y="13922"/>
                    </a:lnTo>
                    <a:lnTo>
                      <a:pt x="20220" y="12319"/>
                    </a:lnTo>
                    <a:lnTo>
                      <a:pt x="1380" y="12319"/>
                    </a:lnTo>
                    <a:close/>
                    <a:moveTo>
                      <a:pt x="1380" y="16242"/>
                    </a:moveTo>
                    <a:lnTo>
                      <a:pt x="20220" y="16242"/>
                    </a:lnTo>
                    <a:lnTo>
                      <a:pt x="20220" y="14639"/>
                    </a:lnTo>
                    <a:lnTo>
                      <a:pt x="1380" y="14639"/>
                    </a:lnTo>
                    <a:close/>
                    <a:moveTo>
                      <a:pt x="1380" y="18562"/>
                    </a:moveTo>
                    <a:lnTo>
                      <a:pt x="20220" y="18562"/>
                    </a:lnTo>
                    <a:lnTo>
                      <a:pt x="20220" y="16959"/>
                    </a:lnTo>
                    <a:lnTo>
                      <a:pt x="1380" y="16959"/>
                    </a:lnTo>
                    <a:close/>
                    <a:moveTo>
                      <a:pt x="1380" y="20883"/>
                    </a:moveTo>
                    <a:lnTo>
                      <a:pt x="20220" y="20883"/>
                    </a:lnTo>
                    <a:lnTo>
                      <a:pt x="20220" y="19280"/>
                    </a:lnTo>
                    <a:lnTo>
                      <a:pt x="1380" y="19280"/>
                    </a:lnTo>
                    <a:close/>
                    <a:moveTo>
                      <a:pt x="0" y="21600"/>
                    </a:moveTo>
                    <a:lnTo>
                      <a:pt x="0" y="0"/>
                    </a:lnTo>
                    <a:lnTo>
                      <a:pt x="21600" y="0"/>
                    </a:lnTo>
                    <a:lnTo>
                      <a:pt x="21600" y="21600"/>
                    </a:lnTo>
                    <a:lnTo>
                      <a:pt x="20565" y="21600"/>
                    </a:lnTo>
                    <a:lnTo>
                      <a:pt x="20565" y="21600"/>
                    </a:lnTo>
                    <a:lnTo>
                      <a:pt x="345" y="21600"/>
                    </a:lnTo>
                    <a:lnTo>
                      <a:pt x="345" y="21600"/>
                    </a:lnTo>
                    <a:close/>
                  </a:path>
                </a:pathLst>
              </a:custGeom>
              <a:solidFill>
                <a:srgbClr val="000000">
                  <a:alpha val="40000"/>
                </a:srgbClr>
              </a:solidFill>
              <a:ln w="12700" cap="flat">
                <a:noFill/>
                <a:miter lim="400000"/>
                <a:tailEnd type="triangle" w="med" len="med"/>
              </a:ln>
              <a:effectLst/>
            </p:spPr>
            <p:txBody>
              <a:bodyPr wrap="square" lIns="0" tIns="0" rIns="0" bIns="0" numCol="1" anchor="ctr">
                <a:noAutofit/>
              </a:bodyPr>
              <a:lstStyle/>
              <a:p>
                <a:pPr lvl="0" algn="ctr">
                  <a:defRPr>
                    <a:solidFill>
                      <a:srgbClr val="FFFFFF"/>
                    </a:solidFill>
                    <a:uFillTx/>
                  </a:defRPr>
                </a:pPr>
                <a:endParaRPr/>
              </a:p>
            </p:txBody>
          </p:sp>
          <p:pic>
            <p:nvPicPr>
              <p:cNvPr id="1448" name="pasted-image.pdf"/>
              <p:cNvPicPr/>
              <p:nvPr/>
            </p:nvPicPr>
            <p:blipFill>
              <a:blip r:embed="rId2">
                <a:extLst/>
              </a:blip>
              <a:stretch>
                <a:fillRect/>
              </a:stretch>
            </p:blipFill>
            <p:spPr>
              <a:xfrm>
                <a:off x="104270" y="55033"/>
                <a:ext cx="241301" cy="228601"/>
              </a:xfrm>
              <a:prstGeom prst="rect">
                <a:avLst/>
              </a:prstGeom>
              <a:ln w="3175" cap="flat">
                <a:noFill/>
                <a:miter lim="400000"/>
              </a:ln>
              <a:effectLst/>
            </p:spPr>
          </p:pic>
        </p:grpSp>
        <p:sp>
          <p:nvSpPr>
            <p:cNvPr id="1450" name="Shape 1450"/>
            <p:cNvSpPr/>
            <p:nvPr/>
          </p:nvSpPr>
          <p:spPr>
            <a:xfrm>
              <a:off x="1036706" y="429030"/>
              <a:ext cx="177449" cy="226653"/>
            </a:xfrm>
            <a:custGeom>
              <a:avLst/>
              <a:gdLst/>
              <a:ahLst/>
              <a:cxnLst>
                <a:cxn ang="0">
                  <a:pos x="wd2" y="hd2"/>
                </a:cxn>
                <a:cxn ang="5400000">
                  <a:pos x="wd2" y="hd2"/>
                </a:cxn>
                <a:cxn ang="10800000">
                  <a:pos x="wd2" y="hd2"/>
                </a:cxn>
                <a:cxn ang="16200000">
                  <a:pos x="wd2" y="hd2"/>
                </a:cxn>
              </a:cxnLst>
              <a:rect l="0" t="0" r="r" b="b"/>
              <a:pathLst>
                <a:path w="21600" h="21600" extrusionOk="0">
                  <a:moveTo>
                    <a:pt x="10800" y="10615"/>
                  </a:moveTo>
                  <a:cubicBezTo>
                    <a:pt x="9309" y="10615"/>
                    <a:pt x="8100" y="11561"/>
                    <a:pt x="8100" y="12728"/>
                  </a:cubicBezTo>
                  <a:cubicBezTo>
                    <a:pt x="8100" y="13666"/>
                    <a:pt x="8879" y="14461"/>
                    <a:pt x="9969" y="14711"/>
                  </a:cubicBezTo>
                  <a:lnTo>
                    <a:pt x="9969" y="18845"/>
                  </a:lnTo>
                  <a:cubicBezTo>
                    <a:pt x="9969" y="19205"/>
                    <a:pt x="10341" y="19496"/>
                    <a:pt x="10800" y="19496"/>
                  </a:cubicBezTo>
                  <a:cubicBezTo>
                    <a:pt x="11259" y="19496"/>
                    <a:pt x="11631" y="19205"/>
                    <a:pt x="11631" y="18845"/>
                  </a:cubicBezTo>
                  <a:lnTo>
                    <a:pt x="11631" y="14711"/>
                  </a:lnTo>
                  <a:cubicBezTo>
                    <a:pt x="12721" y="14461"/>
                    <a:pt x="13500" y="13666"/>
                    <a:pt x="13500" y="12728"/>
                  </a:cubicBezTo>
                  <a:cubicBezTo>
                    <a:pt x="13500" y="11561"/>
                    <a:pt x="12291" y="10615"/>
                    <a:pt x="10800" y="10615"/>
                  </a:cubicBezTo>
                  <a:close/>
                  <a:moveTo>
                    <a:pt x="10800" y="2911"/>
                  </a:moveTo>
                  <a:cubicBezTo>
                    <a:pt x="8542" y="2911"/>
                    <a:pt x="6712" y="4344"/>
                    <a:pt x="6712" y="6111"/>
                  </a:cubicBezTo>
                  <a:lnTo>
                    <a:pt x="6712" y="6111"/>
                  </a:lnTo>
                  <a:lnTo>
                    <a:pt x="6706" y="6111"/>
                  </a:lnTo>
                  <a:lnTo>
                    <a:pt x="6706" y="9188"/>
                  </a:lnTo>
                  <a:lnTo>
                    <a:pt x="14894" y="9188"/>
                  </a:lnTo>
                  <a:lnTo>
                    <a:pt x="14894" y="6111"/>
                  </a:lnTo>
                  <a:lnTo>
                    <a:pt x="14888" y="6111"/>
                  </a:lnTo>
                  <a:cubicBezTo>
                    <a:pt x="14888" y="6111"/>
                    <a:pt x="14888" y="6111"/>
                    <a:pt x="14888" y="6111"/>
                  </a:cubicBezTo>
                  <a:cubicBezTo>
                    <a:pt x="14888" y="4344"/>
                    <a:pt x="13058" y="2911"/>
                    <a:pt x="10800" y="2911"/>
                  </a:cubicBezTo>
                  <a:close/>
                  <a:moveTo>
                    <a:pt x="10800" y="0"/>
                  </a:moveTo>
                  <a:cubicBezTo>
                    <a:pt x="14973" y="0"/>
                    <a:pt x="18355" y="2648"/>
                    <a:pt x="18355" y="5915"/>
                  </a:cubicBezTo>
                  <a:lnTo>
                    <a:pt x="18355" y="9188"/>
                  </a:lnTo>
                  <a:lnTo>
                    <a:pt x="18958" y="9188"/>
                  </a:lnTo>
                  <a:cubicBezTo>
                    <a:pt x="20417" y="9188"/>
                    <a:pt x="21600" y="10114"/>
                    <a:pt x="21600" y="11257"/>
                  </a:cubicBezTo>
                  <a:lnTo>
                    <a:pt x="21600" y="19531"/>
                  </a:lnTo>
                  <a:cubicBezTo>
                    <a:pt x="21600" y="20674"/>
                    <a:pt x="20417" y="21600"/>
                    <a:pt x="18958" y="21600"/>
                  </a:cubicBezTo>
                  <a:lnTo>
                    <a:pt x="2642" y="21600"/>
                  </a:lnTo>
                  <a:cubicBezTo>
                    <a:pt x="1183" y="21600"/>
                    <a:pt x="0" y="20674"/>
                    <a:pt x="0" y="19531"/>
                  </a:cubicBezTo>
                  <a:lnTo>
                    <a:pt x="0" y="11257"/>
                  </a:lnTo>
                  <a:cubicBezTo>
                    <a:pt x="0" y="10114"/>
                    <a:pt x="1183" y="9188"/>
                    <a:pt x="2642" y="9188"/>
                  </a:cubicBezTo>
                  <a:lnTo>
                    <a:pt x="3245" y="9188"/>
                  </a:lnTo>
                  <a:lnTo>
                    <a:pt x="3245" y="5915"/>
                  </a:lnTo>
                  <a:cubicBezTo>
                    <a:pt x="3245" y="2648"/>
                    <a:pt x="6627" y="0"/>
                    <a:pt x="10800" y="0"/>
                  </a:cubicBezTo>
                  <a:close/>
                </a:path>
              </a:pathLst>
            </a:custGeom>
            <a:solidFill>
              <a:srgbClr val="FFFFFF"/>
            </a:solidFill>
            <a:ln w="12700" cap="flat">
              <a:noFill/>
              <a:miter lim="400000"/>
              <a:tailEnd type="triangle" w="med" len="med"/>
            </a:ln>
            <a:effectLst/>
          </p:spPr>
          <p:txBody>
            <a:bodyPr wrap="square" lIns="0" tIns="0" rIns="0" bIns="0" numCol="1" anchor="ctr">
              <a:noAutofit/>
            </a:bodyPr>
            <a:lstStyle/>
            <a:p>
              <a:pPr lvl="0" algn="ctr">
                <a:defRPr>
                  <a:solidFill>
                    <a:srgbClr val="FFFFFF"/>
                  </a:solidFill>
                  <a:uFillTx/>
                </a:defRPr>
              </a:pPr>
              <a:endParaRPr/>
            </a:p>
          </p:txBody>
        </p:sp>
      </p:grpSp>
      <p:pic>
        <p:nvPicPr>
          <p:cNvPr id="1452" name="pasted-image.pdf"/>
          <p:cNvPicPr/>
          <p:nvPr/>
        </p:nvPicPr>
        <p:blipFill>
          <a:blip r:embed="rId3">
            <a:extLst/>
          </a:blip>
          <a:stretch>
            <a:fillRect/>
          </a:stretch>
        </p:blipFill>
        <p:spPr>
          <a:xfrm>
            <a:off x="6252354" y="4154611"/>
            <a:ext cx="2193826" cy="345549"/>
          </a:xfrm>
          <a:prstGeom prst="rect">
            <a:avLst/>
          </a:prstGeom>
          <a:ln w="12700">
            <a:miter lim="400000"/>
          </a:ln>
        </p:spPr>
      </p:pic>
      <p:grpSp>
        <p:nvGrpSpPr>
          <p:cNvPr id="1455" name="Group 1455"/>
          <p:cNvGrpSpPr/>
          <p:nvPr/>
        </p:nvGrpSpPr>
        <p:grpSpPr>
          <a:xfrm>
            <a:off x="895590" y="852465"/>
            <a:ext cx="379965" cy="3646295"/>
            <a:chOff x="0" y="0"/>
            <a:chExt cx="379963" cy="3646293"/>
          </a:xfrm>
        </p:grpSpPr>
        <p:sp>
          <p:nvSpPr>
            <p:cNvPr id="1453" name="Shape 1453"/>
            <p:cNvSpPr/>
            <p:nvPr/>
          </p:nvSpPr>
          <p:spPr>
            <a:xfrm rot="16200000">
              <a:off x="-1633165" y="1633165"/>
              <a:ext cx="3646294" cy="379964"/>
            </a:xfrm>
            <a:prstGeom prst="roundRect">
              <a:avLst>
                <a:gd name="adj" fmla="val 13079"/>
              </a:avLst>
            </a:prstGeom>
            <a:solidFill>
              <a:srgbClr val="5E5E5E"/>
            </a:solid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defRPr>
                  <a:solidFill>
                    <a:srgbClr val="FFFFFF"/>
                  </a:solidFill>
                  <a:latin typeface="Avenir Next"/>
                  <a:ea typeface="Avenir Next"/>
                  <a:cs typeface="Avenir Next"/>
                  <a:sym typeface="Avenir Next"/>
                </a:defRPr>
              </a:lvl1pPr>
            </a:lstStyle>
            <a:p>
              <a:pPr lvl="0">
                <a:defRPr>
                  <a:solidFill>
                    <a:srgbClr val="000000"/>
                  </a:solidFill>
                  <a:uFillTx/>
                </a:defRPr>
              </a:pPr>
              <a:r>
                <a:rPr>
                  <a:solidFill>
                    <a:srgbClr val="FFFFFF"/>
                  </a:solidFill>
                  <a:uFill>
                    <a:solidFill>
                      <a:srgbClr val="4D4D4D"/>
                    </a:solidFill>
                  </a:uFill>
                </a:rPr>
                <a:t>        Router</a:t>
              </a:r>
            </a:p>
          </p:txBody>
        </p:sp>
        <p:pic>
          <p:nvPicPr>
            <p:cNvPr id="1454" name="pasted-image.pdf"/>
            <p:cNvPicPr/>
            <p:nvPr/>
          </p:nvPicPr>
          <p:blipFill>
            <a:blip r:embed="rId4">
              <a:extLst/>
            </a:blip>
            <a:stretch>
              <a:fillRect/>
            </a:stretch>
          </p:blipFill>
          <p:spPr>
            <a:xfrm rot="16200000">
              <a:off x="76501" y="3316865"/>
              <a:ext cx="236058" cy="236057"/>
            </a:xfrm>
            <a:prstGeom prst="rect">
              <a:avLst/>
            </a:prstGeom>
            <a:ln w="3175" cap="flat">
              <a:noFill/>
              <a:miter lim="400000"/>
            </a:ln>
            <a:effectLst/>
          </p:spPr>
        </p:pic>
      </p:grpSp>
      <p:sp>
        <p:nvSpPr>
          <p:cNvPr id="1456" name="Shape 1456"/>
          <p:cNvSpPr/>
          <p:nvPr/>
        </p:nvSpPr>
        <p:spPr>
          <a:xfrm>
            <a:off x="809199" y="813543"/>
            <a:ext cx="7793691" cy="3729740"/>
          </a:xfrm>
          <a:prstGeom prst="roundRect">
            <a:avLst>
              <a:gd name="adj" fmla="val 1362"/>
            </a:avLst>
          </a:prstGeom>
          <a:ln w="25400">
            <a:solidFill>
              <a:srgbClr val="29756E"/>
            </a:solidFill>
            <a:round/>
          </a:ln>
        </p:spPr>
        <p:txBody>
          <a:bodyPr lIns="0" tIns="0" rIns="0" bIns="0" anchor="ctr"/>
          <a:lstStyle/>
          <a:p>
            <a:pPr lvl="0"/>
            <a:endParaRPr/>
          </a:p>
        </p:txBody>
      </p:sp>
      <p:grpSp>
        <p:nvGrpSpPr>
          <p:cNvPr id="1459" name="Group 1459"/>
          <p:cNvGrpSpPr/>
          <p:nvPr/>
        </p:nvGrpSpPr>
        <p:grpSpPr>
          <a:xfrm>
            <a:off x="1654347" y="1160190"/>
            <a:ext cx="1934298" cy="345549"/>
            <a:chOff x="0" y="0"/>
            <a:chExt cx="1934297" cy="345547"/>
          </a:xfrm>
        </p:grpSpPr>
        <p:sp>
          <p:nvSpPr>
            <p:cNvPr id="1457" name="Shape 1457"/>
            <p:cNvSpPr/>
            <p:nvPr/>
          </p:nvSpPr>
          <p:spPr>
            <a:xfrm>
              <a:off x="0" y="0"/>
              <a:ext cx="1934298" cy="345548"/>
            </a:xfrm>
            <a:prstGeom prst="roundRect">
              <a:avLst>
                <a:gd name="adj" fmla="val 13038"/>
              </a:avLst>
            </a:prstGeom>
            <a:solidFill>
              <a:srgbClr val="545454"/>
            </a:solid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defRPr>
                  <a:solidFill>
                    <a:srgbClr val="FFFFFF"/>
                  </a:solidFill>
                  <a:latin typeface="Avenir Next"/>
                  <a:ea typeface="Avenir Next"/>
                  <a:cs typeface="Avenir Next"/>
                  <a:sym typeface="Avenir Next"/>
                </a:defRPr>
              </a:lvl1pPr>
            </a:lstStyle>
            <a:p>
              <a:pPr lvl="0">
                <a:defRPr>
                  <a:solidFill>
                    <a:srgbClr val="000000"/>
                  </a:solidFill>
                  <a:uFillTx/>
                </a:defRPr>
              </a:pPr>
              <a:r>
                <a:rPr>
                  <a:solidFill>
                    <a:srgbClr val="FFFFFF"/>
                  </a:solidFill>
                  <a:uFill>
                    <a:solidFill>
                      <a:srgbClr val="4D4D4D"/>
                    </a:solidFill>
                  </a:uFill>
                </a:rPr>
                <a:t>        Blobstore</a:t>
              </a:r>
            </a:p>
          </p:txBody>
        </p:sp>
        <p:sp>
          <p:nvSpPr>
            <p:cNvPr id="1458" name="Shape 1458"/>
            <p:cNvSpPr/>
            <p:nvPr/>
          </p:nvSpPr>
          <p:spPr>
            <a:xfrm>
              <a:off x="125475" y="76511"/>
              <a:ext cx="184593" cy="192526"/>
            </a:xfrm>
            <a:custGeom>
              <a:avLst/>
              <a:gdLst/>
              <a:ahLst/>
              <a:cxnLst>
                <a:cxn ang="0">
                  <a:pos x="wd2" y="hd2"/>
                </a:cxn>
                <a:cxn ang="5400000">
                  <a:pos x="wd2" y="hd2"/>
                </a:cxn>
                <a:cxn ang="10800000">
                  <a:pos x="wd2" y="hd2"/>
                </a:cxn>
                <a:cxn ang="16200000">
                  <a:pos x="wd2" y="hd2"/>
                </a:cxn>
              </a:cxnLst>
              <a:rect l="0" t="0" r="r" b="b"/>
              <a:pathLst>
                <a:path w="21600" h="21600" extrusionOk="0">
                  <a:moveTo>
                    <a:pt x="0" y="12228"/>
                  </a:moveTo>
                  <a:cubicBezTo>
                    <a:pt x="0" y="13862"/>
                    <a:pt x="4835" y="15186"/>
                    <a:pt x="10800" y="15186"/>
                  </a:cubicBezTo>
                  <a:cubicBezTo>
                    <a:pt x="16765" y="15186"/>
                    <a:pt x="21600" y="13862"/>
                    <a:pt x="21600" y="12228"/>
                  </a:cubicBezTo>
                  <a:lnTo>
                    <a:pt x="21600" y="18660"/>
                  </a:lnTo>
                  <a:lnTo>
                    <a:pt x="21593" y="18660"/>
                  </a:lnTo>
                  <a:cubicBezTo>
                    <a:pt x="21563" y="20285"/>
                    <a:pt x="16742" y="21600"/>
                    <a:pt x="10800" y="21600"/>
                  </a:cubicBezTo>
                  <a:cubicBezTo>
                    <a:pt x="4858" y="21600"/>
                    <a:pt x="37" y="20285"/>
                    <a:pt x="7" y="18660"/>
                  </a:cubicBezTo>
                  <a:lnTo>
                    <a:pt x="0" y="18660"/>
                  </a:lnTo>
                  <a:lnTo>
                    <a:pt x="0" y="18641"/>
                  </a:lnTo>
                  <a:close/>
                  <a:moveTo>
                    <a:pt x="0" y="4106"/>
                  </a:moveTo>
                  <a:cubicBezTo>
                    <a:pt x="0" y="5740"/>
                    <a:pt x="4835" y="7065"/>
                    <a:pt x="10800" y="7065"/>
                  </a:cubicBezTo>
                  <a:cubicBezTo>
                    <a:pt x="16765" y="7065"/>
                    <a:pt x="21600" y="5740"/>
                    <a:pt x="21600" y="4106"/>
                  </a:cubicBezTo>
                  <a:lnTo>
                    <a:pt x="21600" y="10538"/>
                  </a:lnTo>
                  <a:lnTo>
                    <a:pt x="21593" y="10538"/>
                  </a:lnTo>
                  <a:cubicBezTo>
                    <a:pt x="21563" y="12164"/>
                    <a:pt x="16742" y="13478"/>
                    <a:pt x="10800" y="13478"/>
                  </a:cubicBezTo>
                  <a:cubicBezTo>
                    <a:pt x="4858" y="13478"/>
                    <a:pt x="37" y="12164"/>
                    <a:pt x="7" y="10538"/>
                  </a:cubicBezTo>
                  <a:lnTo>
                    <a:pt x="0" y="10538"/>
                  </a:lnTo>
                  <a:lnTo>
                    <a:pt x="0" y="10520"/>
                  </a:lnTo>
                  <a:close/>
                  <a:moveTo>
                    <a:pt x="10800" y="0"/>
                  </a:moveTo>
                  <a:cubicBezTo>
                    <a:pt x="16437" y="0"/>
                    <a:pt x="21006" y="1252"/>
                    <a:pt x="21006" y="2796"/>
                  </a:cubicBezTo>
                  <a:cubicBezTo>
                    <a:pt x="21006" y="4340"/>
                    <a:pt x="16437" y="5592"/>
                    <a:pt x="10800" y="5592"/>
                  </a:cubicBezTo>
                  <a:cubicBezTo>
                    <a:pt x="5163" y="5592"/>
                    <a:pt x="594" y="4340"/>
                    <a:pt x="594" y="2796"/>
                  </a:cubicBezTo>
                  <a:cubicBezTo>
                    <a:pt x="594" y="1252"/>
                    <a:pt x="5163" y="0"/>
                    <a:pt x="10800" y="0"/>
                  </a:cubicBezTo>
                  <a:close/>
                </a:path>
              </a:pathLst>
            </a:custGeom>
            <a:solidFill>
              <a:srgbClr val="FFFFFF"/>
            </a:solidFill>
            <a:ln w="12700" cap="flat">
              <a:noFill/>
              <a:miter lim="400000"/>
              <a:tailEnd type="triangle" w="med" len="med"/>
            </a:ln>
            <a:effectLst/>
          </p:spPr>
          <p:txBody>
            <a:bodyPr wrap="square" lIns="0" tIns="0" rIns="0" bIns="0" numCol="1" anchor="ctr">
              <a:noAutofit/>
            </a:bodyPr>
            <a:lstStyle/>
            <a:p>
              <a:pPr lvl="0" algn="ctr">
                <a:defRPr>
                  <a:solidFill>
                    <a:srgbClr val="FFFFFF"/>
                  </a:solidFill>
                  <a:uFillTx/>
                </a:defRPr>
              </a:pPr>
              <a:endParaRPr/>
            </a:p>
          </p:txBody>
        </p:sp>
      </p:grpSp>
      <p:sp>
        <p:nvSpPr>
          <p:cNvPr id="1460" name="Shape 1460"/>
          <p:cNvSpPr/>
          <p:nvPr/>
        </p:nvSpPr>
        <p:spPr>
          <a:xfrm>
            <a:off x="1554070" y="1828509"/>
            <a:ext cx="2151354" cy="364248"/>
          </a:xfrm>
          <a:prstGeom prst="roundRect">
            <a:avLst>
              <a:gd name="adj" fmla="val 13858"/>
            </a:avLst>
          </a:prstGeom>
          <a:solidFill>
            <a:srgbClr val="29756E"/>
          </a:solidFill>
          <a:ln w="3175">
            <a:miter lim="400000"/>
          </a:ln>
          <a:extLst>
            <a:ext uri="{C572A759-6A51-4108-AA02-DFA0A04FC94B}">
              <ma14:wrappingTextBoxFlag xmlns:ma14="http://schemas.microsoft.com/office/mac/drawingml/2011/main" val="1"/>
            </a:ext>
          </a:extLst>
        </p:spPr>
        <p:txBody>
          <a:bodyPr lIns="0" tIns="0" rIns="0" bIns="0" anchor="ctr"/>
          <a:lstStyle>
            <a:lvl1pPr>
              <a:defRPr>
                <a:solidFill>
                  <a:srgbClr val="FFFFFF"/>
                </a:solidFill>
                <a:latin typeface="Avenir Next"/>
                <a:ea typeface="Avenir Next"/>
                <a:cs typeface="Avenir Next"/>
                <a:sym typeface="Avenir Next"/>
              </a:defRPr>
            </a:lvl1pPr>
          </a:lstStyle>
          <a:p>
            <a:pPr lvl="0">
              <a:defRPr>
                <a:solidFill>
                  <a:srgbClr val="000000"/>
                </a:solidFill>
                <a:uFillTx/>
              </a:defRPr>
            </a:pPr>
            <a:r>
              <a:rPr>
                <a:solidFill>
                  <a:srgbClr val="FFFFFF"/>
                </a:solidFill>
                <a:uFill>
                  <a:solidFill>
                    <a:srgbClr val="4D4D4D"/>
                  </a:solidFill>
                </a:uFill>
              </a:rPr>
              <a:t>     Cloud Controller</a:t>
            </a:r>
          </a:p>
        </p:txBody>
      </p:sp>
      <p:pic>
        <p:nvPicPr>
          <p:cNvPr id="1461" name="pasted-image.pdf"/>
          <p:cNvPicPr/>
          <p:nvPr/>
        </p:nvPicPr>
        <p:blipFill>
          <a:blip r:embed="rId5">
            <a:extLst/>
          </a:blip>
          <a:stretch>
            <a:fillRect/>
          </a:stretch>
        </p:blipFill>
        <p:spPr>
          <a:xfrm>
            <a:off x="1650246" y="1873583"/>
            <a:ext cx="213189" cy="274100"/>
          </a:xfrm>
          <a:prstGeom prst="rect">
            <a:avLst/>
          </a:prstGeom>
          <a:ln w="3175">
            <a:miter lim="400000"/>
          </a:ln>
        </p:spPr>
      </p:pic>
      <p:sp>
        <p:nvSpPr>
          <p:cNvPr id="1494" name="Shape 1494"/>
          <p:cNvSpPr/>
          <p:nvPr/>
        </p:nvSpPr>
        <p:spPr>
          <a:xfrm>
            <a:off x="2623601" y="1505868"/>
            <a:ext cx="3929" cy="32264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7200" y="7200"/>
                  <a:pt x="14400" y="14400"/>
                  <a:pt x="21600" y="21600"/>
                </a:cubicBezTo>
              </a:path>
            </a:pathLst>
          </a:custGeom>
          <a:ln w="19050">
            <a:solidFill>
              <a:srgbClr val="535353"/>
            </a:solidFill>
          </a:ln>
        </p:spPr>
        <p:txBody>
          <a:bodyPr/>
          <a:lstStyle/>
          <a:p>
            <a:pPr lvl="0"/>
            <a:endParaRPr/>
          </a:p>
        </p:txBody>
      </p:sp>
      <p:sp>
        <p:nvSpPr>
          <p:cNvPr id="1463" name="Shape 1463"/>
          <p:cNvSpPr/>
          <p:nvPr/>
        </p:nvSpPr>
        <p:spPr>
          <a:xfrm>
            <a:off x="1504382" y="3293590"/>
            <a:ext cx="2361553" cy="364248"/>
          </a:xfrm>
          <a:prstGeom prst="roundRect">
            <a:avLst>
              <a:gd name="adj" fmla="val 13858"/>
            </a:avLst>
          </a:prstGeom>
          <a:solidFill>
            <a:srgbClr val="29756E"/>
          </a:solidFill>
          <a:ln w="3175">
            <a:miter lim="400000"/>
          </a:ln>
          <a:extLst>
            <a:ext uri="{C572A759-6A51-4108-AA02-DFA0A04FC94B}">
              <ma14:wrappingTextBoxFlag xmlns:ma14="http://schemas.microsoft.com/office/mac/drawingml/2011/main" val="1"/>
            </a:ext>
          </a:extLst>
        </p:spPr>
        <p:txBody>
          <a:bodyPr lIns="0" tIns="0" rIns="0" bIns="0" anchor="ctr"/>
          <a:lstStyle>
            <a:lvl1pPr>
              <a:defRPr>
                <a:solidFill>
                  <a:srgbClr val="FFFFFF"/>
                </a:solidFill>
                <a:latin typeface="Avenir Next"/>
                <a:ea typeface="Avenir Next"/>
                <a:cs typeface="Avenir Next"/>
                <a:sym typeface="Avenir Next"/>
              </a:defRPr>
            </a:lvl1pPr>
          </a:lstStyle>
          <a:p>
            <a:pPr lvl="0">
              <a:defRPr>
                <a:solidFill>
                  <a:srgbClr val="000000"/>
                </a:solidFill>
                <a:uFillTx/>
              </a:defRPr>
            </a:pPr>
            <a:r>
              <a:rPr>
                <a:solidFill>
                  <a:srgbClr val="FFFFFF"/>
                </a:solidFill>
                <a:uFill>
                  <a:solidFill>
                    <a:srgbClr val="4D4D4D"/>
                  </a:solidFill>
                </a:uFill>
              </a:rPr>
              <a:t>        Health Manager</a:t>
            </a:r>
          </a:p>
        </p:txBody>
      </p:sp>
      <p:pic>
        <p:nvPicPr>
          <p:cNvPr id="1464" name="pasted-image.pdf"/>
          <p:cNvPicPr/>
          <p:nvPr/>
        </p:nvPicPr>
        <p:blipFill>
          <a:blip r:embed="rId6">
            <a:extLst/>
          </a:blip>
          <a:stretch>
            <a:fillRect/>
          </a:stretch>
        </p:blipFill>
        <p:spPr>
          <a:xfrm>
            <a:off x="1700419" y="3398634"/>
            <a:ext cx="241301" cy="227107"/>
          </a:xfrm>
          <a:prstGeom prst="rect">
            <a:avLst/>
          </a:prstGeom>
          <a:ln w="3175">
            <a:miter lim="400000"/>
          </a:ln>
        </p:spPr>
      </p:pic>
      <p:sp>
        <p:nvSpPr>
          <p:cNvPr id="1495" name="Shape 1495"/>
          <p:cNvSpPr/>
          <p:nvPr/>
        </p:nvSpPr>
        <p:spPr>
          <a:xfrm>
            <a:off x="142767" y="2004131"/>
            <a:ext cx="1411304" cy="369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7200" y="7200"/>
                  <a:pt x="14400" y="14400"/>
                  <a:pt x="21600" y="21600"/>
                </a:cubicBezTo>
              </a:path>
            </a:pathLst>
          </a:custGeom>
          <a:ln w="25400">
            <a:solidFill>
              <a:srgbClr val="535353"/>
            </a:solidFill>
            <a:tailEnd type="triangle"/>
          </a:ln>
        </p:spPr>
        <p:txBody>
          <a:bodyPr/>
          <a:lstStyle/>
          <a:p>
            <a:pPr lvl="0"/>
            <a:endParaRPr/>
          </a:p>
        </p:txBody>
      </p:sp>
      <p:sp>
        <p:nvSpPr>
          <p:cNvPr id="1466" name="Shape 1466"/>
          <p:cNvSpPr/>
          <p:nvPr/>
        </p:nvSpPr>
        <p:spPr>
          <a:xfrm>
            <a:off x="1369055" y="2511220"/>
            <a:ext cx="2496880" cy="388405"/>
          </a:xfrm>
          <a:prstGeom prst="roundRect">
            <a:avLst>
              <a:gd name="adj" fmla="val 13079"/>
            </a:avLst>
          </a:prstGeom>
          <a:solidFill>
            <a:srgbClr val="29756E"/>
          </a:solidFill>
          <a:ln w="3175">
            <a:miter lim="400000"/>
          </a:ln>
          <a:extLst>
            <a:ext uri="{C572A759-6A51-4108-AA02-DFA0A04FC94B}">
              <ma14:wrappingTextBoxFlag xmlns:ma14="http://schemas.microsoft.com/office/mac/drawingml/2011/main" val="1"/>
            </a:ext>
          </a:extLst>
        </p:spPr>
        <p:txBody>
          <a:bodyPr lIns="0" tIns="0" rIns="0" bIns="0" anchor="ctr"/>
          <a:lstStyle>
            <a:lvl1pPr>
              <a:defRPr>
                <a:solidFill>
                  <a:srgbClr val="FFFFFF"/>
                </a:solidFill>
                <a:latin typeface="Avenir Next"/>
                <a:ea typeface="Avenir Next"/>
                <a:cs typeface="Avenir Next"/>
                <a:sym typeface="Avenir Next"/>
              </a:defRPr>
            </a:lvl1pPr>
          </a:lstStyle>
          <a:p>
            <a:pPr lvl="0">
              <a:defRPr>
                <a:solidFill>
                  <a:srgbClr val="000000"/>
                </a:solidFill>
                <a:uFillTx/>
              </a:defRPr>
            </a:pPr>
            <a:r>
              <a:rPr>
                <a:solidFill>
                  <a:srgbClr val="FFFFFF"/>
                </a:solidFill>
                <a:uFill>
                  <a:solidFill>
                    <a:srgbClr val="4D4D4D"/>
                  </a:solidFill>
                </a:uFill>
              </a:rPr>
              <a:t>        Messaging (NATS)</a:t>
            </a:r>
          </a:p>
        </p:txBody>
      </p:sp>
      <p:pic>
        <p:nvPicPr>
          <p:cNvPr id="1467" name="pasted-image.pdf"/>
          <p:cNvPicPr/>
          <p:nvPr/>
        </p:nvPicPr>
        <p:blipFill>
          <a:blip r:embed="rId7">
            <a:extLst/>
          </a:blip>
          <a:stretch>
            <a:fillRect/>
          </a:stretch>
        </p:blipFill>
        <p:spPr>
          <a:xfrm>
            <a:off x="1488024" y="2597472"/>
            <a:ext cx="266701" cy="215901"/>
          </a:xfrm>
          <a:prstGeom prst="rect">
            <a:avLst/>
          </a:prstGeom>
          <a:ln w="3175">
            <a:miter lim="400000"/>
          </a:ln>
        </p:spPr>
      </p:pic>
      <p:cxnSp>
        <p:nvCxnSpPr>
          <p:cNvPr id="1468" name="Connector 1468"/>
          <p:cNvCxnSpPr>
            <a:stCxn id="1460" idx="0"/>
            <a:endCxn id="1466" idx="0"/>
          </p:cNvCxnSpPr>
          <p:nvPr/>
        </p:nvCxnSpPr>
        <p:spPr>
          <a:xfrm flipH="1">
            <a:off x="2617494" y="2010633"/>
            <a:ext cx="12254" cy="694790"/>
          </a:xfrm>
          <a:prstGeom prst="straightConnector1">
            <a:avLst/>
          </a:prstGeom>
          <a:ln w="19050">
            <a:solidFill>
              <a:srgbClr val="535353"/>
            </a:solidFill>
          </a:ln>
        </p:spPr>
      </p:cxnSp>
      <p:cxnSp>
        <p:nvCxnSpPr>
          <p:cNvPr id="1469" name="Connector 1469"/>
          <p:cNvCxnSpPr>
            <a:stCxn id="1466" idx="0"/>
            <a:endCxn id="1463" idx="0"/>
          </p:cNvCxnSpPr>
          <p:nvPr/>
        </p:nvCxnSpPr>
        <p:spPr>
          <a:xfrm>
            <a:off x="2617494" y="2705422"/>
            <a:ext cx="67665" cy="770292"/>
          </a:xfrm>
          <a:prstGeom prst="straightConnector1">
            <a:avLst/>
          </a:prstGeom>
          <a:ln w="19050">
            <a:solidFill>
              <a:srgbClr val="535353"/>
            </a:solidFill>
          </a:ln>
        </p:spPr>
      </p:cxnSp>
      <p:sp>
        <p:nvSpPr>
          <p:cNvPr id="1470" name="Shape 1470"/>
          <p:cNvSpPr/>
          <p:nvPr/>
        </p:nvSpPr>
        <p:spPr>
          <a:xfrm rot="18900000">
            <a:off x="3266861" y="1234685"/>
            <a:ext cx="190952" cy="190952"/>
          </a:xfrm>
          <a:custGeom>
            <a:avLst/>
            <a:gdLst/>
            <a:ahLst/>
            <a:cxnLst>
              <a:cxn ang="0">
                <a:pos x="wd2" y="hd2"/>
              </a:cxn>
              <a:cxn ang="5400000">
                <a:pos x="wd2" y="hd2"/>
              </a:cxn>
              <a:cxn ang="10800000">
                <a:pos x="wd2" y="hd2"/>
              </a:cxn>
              <a:cxn ang="16200000">
                <a:pos x="wd2" y="hd2"/>
              </a:cxn>
            </a:cxnLst>
            <a:rect l="0" t="0" r="r" b="b"/>
            <a:pathLst>
              <a:path w="21600" h="21600" extrusionOk="0">
                <a:moveTo>
                  <a:pt x="0" y="12945"/>
                </a:moveTo>
                <a:cubicBezTo>
                  <a:pt x="0" y="8165"/>
                  <a:pt x="3875" y="4290"/>
                  <a:pt x="8655" y="4290"/>
                </a:cubicBezTo>
                <a:cubicBezTo>
                  <a:pt x="12970" y="4290"/>
                  <a:pt x="17285" y="2860"/>
                  <a:pt x="21600" y="0"/>
                </a:cubicBezTo>
                <a:cubicBezTo>
                  <a:pt x="18740" y="4315"/>
                  <a:pt x="17310" y="8630"/>
                  <a:pt x="17310" y="12945"/>
                </a:cubicBezTo>
                <a:cubicBezTo>
                  <a:pt x="17310" y="17725"/>
                  <a:pt x="13435" y="21600"/>
                  <a:pt x="8655" y="21600"/>
                </a:cubicBezTo>
                <a:cubicBezTo>
                  <a:pt x="3875" y="21600"/>
                  <a:pt x="0" y="17725"/>
                  <a:pt x="0" y="12945"/>
                </a:cubicBezTo>
                <a:close/>
              </a:path>
            </a:pathLst>
          </a:custGeom>
          <a:solidFill>
            <a:srgbClr val="FFFFFF"/>
          </a:solidFill>
          <a:ln w="12700">
            <a:miter lim="400000"/>
            <a:tailEnd type="triangle"/>
          </a:ln>
        </p:spPr>
        <p:txBody>
          <a:bodyPr lIns="0" tIns="0" rIns="0" bIns="0" anchor="ctr"/>
          <a:lstStyle/>
          <a:p>
            <a:pPr lvl="0" algn="ctr">
              <a:defRPr>
                <a:solidFill>
                  <a:srgbClr val="FFFFFF"/>
                </a:solidFill>
                <a:uFillTx/>
              </a:defRPr>
            </a:pPr>
            <a:endParaRPr/>
          </a:p>
        </p:txBody>
      </p:sp>
      <p:sp>
        <p:nvSpPr>
          <p:cNvPr id="1471" name="Shape 1471"/>
          <p:cNvSpPr/>
          <p:nvPr/>
        </p:nvSpPr>
        <p:spPr>
          <a:xfrm rot="18900000">
            <a:off x="3264778" y="1238918"/>
            <a:ext cx="190952" cy="190952"/>
          </a:xfrm>
          <a:custGeom>
            <a:avLst/>
            <a:gdLst/>
            <a:ahLst/>
            <a:cxnLst>
              <a:cxn ang="0">
                <a:pos x="wd2" y="hd2"/>
              </a:cxn>
              <a:cxn ang="5400000">
                <a:pos x="wd2" y="hd2"/>
              </a:cxn>
              <a:cxn ang="10800000">
                <a:pos x="wd2" y="hd2"/>
              </a:cxn>
              <a:cxn ang="16200000">
                <a:pos x="wd2" y="hd2"/>
              </a:cxn>
            </a:cxnLst>
            <a:rect l="0" t="0" r="r" b="b"/>
            <a:pathLst>
              <a:path w="21600" h="21600" extrusionOk="0">
                <a:moveTo>
                  <a:pt x="0" y="12945"/>
                </a:moveTo>
                <a:cubicBezTo>
                  <a:pt x="0" y="8165"/>
                  <a:pt x="3875" y="4290"/>
                  <a:pt x="8655" y="4290"/>
                </a:cubicBezTo>
                <a:cubicBezTo>
                  <a:pt x="12970" y="4290"/>
                  <a:pt x="17285" y="2860"/>
                  <a:pt x="21600" y="0"/>
                </a:cubicBezTo>
                <a:cubicBezTo>
                  <a:pt x="18740" y="4315"/>
                  <a:pt x="17310" y="8630"/>
                  <a:pt x="17310" y="12945"/>
                </a:cubicBezTo>
                <a:cubicBezTo>
                  <a:pt x="17310" y="17725"/>
                  <a:pt x="13435" y="21600"/>
                  <a:pt x="8655" y="21600"/>
                </a:cubicBezTo>
                <a:cubicBezTo>
                  <a:pt x="3875" y="21600"/>
                  <a:pt x="0" y="17725"/>
                  <a:pt x="0" y="12945"/>
                </a:cubicBezTo>
                <a:close/>
              </a:path>
            </a:pathLst>
          </a:custGeom>
          <a:solidFill>
            <a:srgbClr val="FFFFFF"/>
          </a:solidFill>
          <a:ln w="12700">
            <a:miter lim="400000"/>
            <a:tailEnd type="triangle"/>
          </a:ln>
        </p:spPr>
        <p:txBody>
          <a:bodyPr lIns="0" tIns="0" rIns="0" bIns="0" anchor="ctr"/>
          <a:lstStyle/>
          <a:p>
            <a:pPr lvl="0" algn="ctr">
              <a:defRPr>
                <a:solidFill>
                  <a:srgbClr val="FFFFFF"/>
                </a:solidFill>
                <a:uFillTx/>
              </a:defRPr>
            </a:pPr>
            <a:endParaRPr/>
          </a:p>
        </p:txBody>
      </p:sp>
      <p:sp>
        <p:nvSpPr>
          <p:cNvPr id="1472" name="Shape 1472"/>
          <p:cNvSpPr/>
          <p:nvPr/>
        </p:nvSpPr>
        <p:spPr>
          <a:xfrm rot="18900000">
            <a:off x="3261893" y="1236699"/>
            <a:ext cx="190952" cy="190952"/>
          </a:xfrm>
          <a:custGeom>
            <a:avLst/>
            <a:gdLst/>
            <a:ahLst/>
            <a:cxnLst>
              <a:cxn ang="0">
                <a:pos x="wd2" y="hd2"/>
              </a:cxn>
              <a:cxn ang="5400000">
                <a:pos x="wd2" y="hd2"/>
              </a:cxn>
              <a:cxn ang="10800000">
                <a:pos x="wd2" y="hd2"/>
              </a:cxn>
              <a:cxn ang="16200000">
                <a:pos x="wd2" y="hd2"/>
              </a:cxn>
            </a:cxnLst>
            <a:rect l="0" t="0" r="r" b="b"/>
            <a:pathLst>
              <a:path w="21600" h="21600" extrusionOk="0">
                <a:moveTo>
                  <a:pt x="0" y="12945"/>
                </a:moveTo>
                <a:cubicBezTo>
                  <a:pt x="0" y="8165"/>
                  <a:pt x="3875" y="4290"/>
                  <a:pt x="8655" y="4290"/>
                </a:cubicBezTo>
                <a:cubicBezTo>
                  <a:pt x="12970" y="4290"/>
                  <a:pt x="17285" y="2860"/>
                  <a:pt x="21600" y="0"/>
                </a:cubicBezTo>
                <a:cubicBezTo>
                  <a:pt x="18740" y="4315"/>
                  <a:pt x="17310" y="8630"/>
                  <a:pt x="17310" y="12945"/>
                </a:cubicBezTo>
                <a:cubicBezTo>
                  <a:pt x="17310" y="17725"/>
                  <a:pt x="13435" y="21600"/>
                  <a:pt x="8655" y="21600"/>
                </a:cubicBezTo>
                <a:cubicBezTo>
                  <a:pt x="3875" y="21600"/>
                  <a:pt x="0" y="17725"/>
                  <a:pt x="0" y="12945"/>
                </a:cubicBezTo>
                <a:close/>
              </a:path>
            </a:pathLst>
          </a:custGeom>
          <a:solidFill>
            <a:srgbClr val="FFFFFF"/>
          </a:solidFill>
          <a:ln w="12700">
            <a:miter lim="400000"/>
            <a:tailEnd type="triangle"/>
          </a:ln>
        </p:spPr>
        <p:txBody>
          <a:bodyPr lIns="0" tIns="0" rIns="0" bIns="0" anchor="ctr"/>
          <a:lstStyle/>
          <a:p>
            <a:pPr lvl="0" algn="ctr">
              <a:defRPr>
                <a:solidFill>
                  <a:srgbClr val="FFFFFF"/>
                </a:solidFill>
                <a:uFillTx/>
              </a:defRPr>
            </a:pPr>
            <a:endParaRPr/>
          </a:p>
        </p:txBody>
      </p:sp>
      <p:sp>
        <p:nvSpPr>
          <p:cNvPr id="1473" name="Shape 1473"/>
          <p:cNvSpPr/>
          <p:nvPr/>
        </p:nvSpPr>
        <p:spPr>
          <a:xfrm>
            <a:off x="26205" y="1637217"/>
            <a:ext cx="750622" cy="29464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200">
                <a:solidFill>
                  <a:srgbClr val="29756E"/>
                </a:solidFill>
                <a:latin typeface="Avenir Next Demi Bold"/>
                <a:ea typeface="Avenir Next Demi Bold"/>
                <a:cs typeface="Avenir Next Demi Bold"/>
                <a:sym typeface="Avenir Next Demi Bold"/>
              </a:defRPr>
            </a:lvl1pPr>
          </a:lstStyle>
          <a:p>
            <a:pPr lvl="0">
              <a:defRPr sz="1800">
                <a:solidFill>
                  <a:srgbClr val="000000"/>
                </a:solidFill>
                <a:uFillTx/>
              </a:defRPr>
            </a:pPr>
            <a:r>
              <a:rPr sz="1200">
                <a:solidFill>
                  <a:srgbClr val="29756E"/>
                </a:solidFill>
                <a:uFill>
                  <a:solidFill>
                    <a:srgbClr val="4D4D4D"/>
                  </a:solidFill>
                </a:uFill>
              </a:rPr>
              <a:t>Push app</a:t>
            </a:r>
          </a:p>
        </p:txBody>
      </p:sp>
      <p:grpSp>
        <p:nvGrpSpPr>
          <p:cNvPr id="1489" name="Group 1489"/>
          <p:cNvGrpSpPr/>
          <p:nvPr/>
        </p:nvGrpSpPr>
        <p:grpSpPr>
          <a:xfrm>
            <a:off x="3971998" y="856666"/>
            <a:ext cx="2193826" cy="3643494"/>
            <a:chOff x="0" y="0"/>
            <a:chExt cx="2193825" cy="3643492"/>
          </a:xfrm>
        </p:grpSpPr>
        <p:sp>
          <p:nvSpPr>
            <p:cNvPr id="1474" name="Shape 1474"/>
            <p:cNvSpPr/>
            <p:nvPr/>
          </p:nvSpPr>
          <p:spPr>
            <a:xfrm>
              <a:off x="36467" y="0"/>
              <a:ext cx="2120891" cy="3352249"/>
            </a:xfrm>
            <a:prstGeom prst="roundRect">
              <a:avLst>
                <a:gd name="adj" fmla="val 2395"/>
              </a:avLst>
            </a:prstGeom>
            <a:gradFill flip="none" rotWithShape="1">
              <a:gsLst>
                <a:gs pos="0">
                  <a:srgbClr val="A7A7A7"/>
                </a:gs>
                <a:gs pos="100000">
                  <a:srgbClr val="FFFFFF"/>
                </a:gs>
              </a:gsLst>
              <a:lin ang="16200000" scaled="0"/>
            </a:grad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b">
              <a:noAutofit/>
            </a:bodyPr>
            <a:lstStyle>
              <a:lvl1pPr algn="r">
                <a:defRPr>
                  <a:solidFill>
                    <a:srgbClr val="FFFFFF"/>
                  </a:solidFill>
                  <a:latin typeface="Avenir Next"/>
                  <a:ea typeface="Avenir Next"/>
                  <a:cs typeface="Avenir Next"/>
                  <a:sym typeface="Avenir Next"/>
                </a:defRPr>
              </a:lvl1pPr>
            </a:lstStyle>
            <a:p>
              <a:pPr lvl="0">
                <a:defRPr>
                  <a:solidFill>
                    <a:srgbClr val="000000"/>
                  </a:solidFill>
                  <a:uFillTx/>
                </a:defRPr>
              </a:pPr>
              <a:r>
                <a:rPr>
                  <a:solidFill>
                    <a:srgbClr val="FFFFFF"/>
                  </a:solidFill>
                  <a:uFill>
                    <a:solidFill>
                      <a:srgbClr val="4D4D4D"/>
                    </a:solidFill>
                  </a:uFill>
                </a:rPr>
                <a:t> </a:t>
              </a:r>
            </a:p>
          </p:txBody>
        </p:sp>
        <p:sp>
          <p:nvSpPr>
            <p:cNvPr id="1475" name="Shape 1475"/>
            <p:cNvSpPr/>
            <p:nvPr/>
          </p:nvSpPr>
          <p:spPr>
            <a:xfrm>
              <a:off x="174131" y="79382"/>
              <a:ext cx="1862496" cy="31339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defRPr sz="1600">
                  <a:solidFill>
                    <a:srgbClr val="29756E"/>
                  </a:solidFill>
                </a:defRPr>
              </a:lvl1pPr>
            </a:lstStyle>
            <a:p>
              <a:pPr lvl="0">
                <a:defRPr sz="1800">
                  <a:solidFill>
                    <a:srgbClr val="000000"/>
                  </a:solidFill>
                  <a:uFillTx/>
                </a:defRPr>
              </a:pPr>
              <a:r>
                <a:rPr sz="1600">
                  <a:solidFill>
                    <a:srgbClr val="29756E"/>
                  </a:solidFill>
                  <a:uFill>
                    <a:solidFill>
                      <a:srgbClr val="4D4D4D"/>
                    </a:solidFill>
                  </a:uFill>
                </a:rPr>
                <a:t>Availability Zone #1</a:t>
              </a:r>
            </a:p>
          </p:txBody>
        </p:sp>
        <p:pic>
          <p:nvPicPr>
            <p:cNvPr id="1476" name="pasted-image.pdf"/>
            <p:cNvPicPr/>
            <p:nvPr/>
          </p:nvPicPr>
          <p:blipFill>
            <a:blip r:embed="rId3">
              <a:extLst/>
            </a:blip>
            <a:stretch>
              <a:fillRect/>
            </a:stretch>
          </p:blipFill>
          <p:spPr>
            <a:xfrm>
              <a:off x="0" y="3297944"/>
              <a:ext cx="2193826" cy="345549"/>
            </a:xfrm>
            <a:prstGeom prst="rect">
              <a:avLst/>
            </a:prstGeom>
            <a:ln w="12700" cap="flat">
              <a:noFill/>
              <a:miter lim="400000"/>
            </a:ln>
            <a:effectLst/>
          </p:spPr>
        </p:pic>
        <p:grpSp>
          <p:nvGrpSpPr>
            <p:cNvPr id="1482" name="Group 1482"/>
            <p:cNvGrpSpPr/>
            <p:nvPr/>
          </p:nvGrpSpPr>
          <p:grpSpPr>
            <a:xfrm>
              <a:off x="299188" y="739293"/>
              <a:ext cx="1595449" cy="842351"/>
              <a:chOff x="0" y="0"/>
              <a:chExt cx="1595447" cy="842349"/>
            </a:xfrm>
          </p:grpSpPr>
          <p:grpSp>
            <p:nvGrpSpPr>
              <p:cNvPr id="1480" name="Group 1480"/>
              <p:cNvGrpSpPr/>
              <p:nvPr/>
            </p:nvGrpSpPr>
            <p:grpSpPr>
              <a:xfrm>
                <a:off x="0" y="0"/>
                <a:ext cx="1595448" cy="842350"/>
                <a:chOff x="0" y="0"/>
                <a:chExt cx="1595447" cy="842349"/>
              </a:xfrm>
            </p:grpSpPr>
            <p:sp>
              <p:nvSpPr>
                <p:cNvPr id="1477" name="Shape 1477"/>
                <p:cNvSpPr/>
                <p:nvPr/>
              </p:nvSpPr>
              <p:spPr>
                <a:xfrm>
                  <a:off x="0" y="0"/>
                  <a:ext cx="1595448" cy="842350"/>
                </a:xfrm>
                <a:prstGeom prst="roundRect">
                  <a:avLst>
                    <a:gd name="adj" fmla="val 6031"/>
                  </a:avLst>
                </a:prstGeom>
                <a:solidFill>
                  <a:srgbClr val="29756E"/>
                </a:solid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defRPr>
                      <a:solidFill>
                        <a:srgbClr val="FFFFFF"/>
                      </a:solidFill>
                      <a:latin typeface="Avenir Next"/>
                      <a:ea typeface="Avenir Next"/>
                      <a:cs typeface="Avenir Next"/>
                      <a:sym typeface="Avenir Next"/>
                    </a:defRPr>
                  </a:lvl1pPr>
                </a:lstStyle>
                <a:p>
                  <a:pPr lvl="0">
                    <a:defRPr>
                      <a:solidFill>
                        <a:srgbClr val="000000"/>
                      </a:solidFill>
                      <a:uFillTx/>
                    </a:defRPr>
                  </a:pPr>
                  <a:r>
                    <a:rPr>
                      <a:solidFill>
                        <a:srgbClr val="FFFFFF"/>
                      </a:solidFill>
                      <a:uFill>
                        <a:solidFill>
                          <a:srgbClr val="4D4D4D"/>
                        </a:solidFill>
                      </a:uFill>
                    </a:rPr>
                    <a:t>       DEA</a:t>
                  </a:r>
                </a:p>
              </p:txBody>
            </p:sp>
            <p:sp>
              <p:nvSpPr>
                <p:cNvPr id="1478" name="Shape 1478"/>
                <p:cNvSpPr/>
                <p:nvPr/>
              </p:nvSpPr>
              <p:spPr>
                <a:xfrm rot="5400000">
                  <a:off x="606422" y="68763"/>
                  <a:ext cx="382604" cy="978672"/>
                </a:xfrm>
                <a:custGeom>
                  <a:avLst/>
                  <a:gdLst/>
                  <a:ahLst/>
                  <a:cxnLst>
                    <a:cxn ang="0">
                      <a:pos x="wd2" y="hd2"/>
                    </a:cxn>
                    <a:cxn ang="5400000">
                      <a:pos x="wd2" y="hd2"/>
                    </a:cxn>
                    <a:cxn ang="10800000">
                      <a:pos x="wd2" y="hd2"/>
                    </a:cxn>
                    <a:cxn ang="16200000">
                      <a:pos x="wd2" y="hd2"/>
                    </a:cxn>
                  </a:cxnLst>
                  <a:rect l="0" t="0" r="r" b="b"/>
                  <a:pathLst>
                    <a:path w="21600" h="21600" extrusionOk="0">
                      <a:moveTo>
                        <a:pt x="1380" y="2320"/>
                      </a:moveTo>
                      <a:lnTo>
                        <a:pt x="20220" y="2320"/>
                      </a:lnTo>
                      <a:lnTo>
                        <a:pt x="20220" y="717"/>
                      </a:lnTo>
                      <a:lnTo>
                        <a:pt x="1380" y="717"/>
                      </a:lnTo>
                      <a:close/>
                      <a:moveTo>
                        <a:pt x="1380" y="4641"/>
                      </a:moveTo>
                      <a:lnTo>
                        <a:pt x="20220" y="4641"/>
                      </a:lnTo>
                      <a:lnTo>
                        <a:pt x="20220" y="3037"/>
                      </a:lnTo>
                      <a:lnTo>
                        <a:pt x="1380" y="3037"/>
                      </a:lnTo>
                      <a:close/>
                      <a:moveTo>
                        <a:pt x="1380" y="6961"/>
                      </a:moveTo>
                      <a:lnTo>
                        <a:pt x="20220" y="6961"/>
                      </a:lnTo>
                      <a:lnTo>
                        <a:pt x="20220" y="5358"/>
                      </a:lnTo>
                      <a:lnTo>
                        <a:pt x="1380" y="5358"/>
                      </a:lnTo>
                      <a:close/>
                      <a:moveTo>
                        <a:pt x="1380" y="9281"/>
                      </a:moveTo>
                      <a:lnTo>
                        <a:pt x="20220" y="9281"/>
                      </a:lnTo>
                      <a:lnTo>
                        <a:pt x="20220" y="7678"/>
                      </a:lnTo>
                      <a:lnTo>
                        <a:pt x="1380" y="7678"/>
                      </a:lnTo>
                      <a:close/>
                      <a:moveTo>
                        <a:pt x="1380" y="11602"/>
                      </a:moveTo>
                      <a:lnTo>
                        <a:pt x="20220" y="11602"/>
                      </a:lnTo>
                      <a:lnTo>
                        <a:pt x="20220" y="9998"/>
                      </a:lnTo>
                      <a:lnTo>
                        <a:pt x="1380" y="9998"/>
                      </a:lnTo>
                      <a:close/>
                      <a:moveTo>
                        <a:pt x="1380" y="13922"/>
                      </a:moveTo>
                      <a:lnTo>
                        <a:pt x="20220" y="13922"/>
                      </a:lnTo>
                      <a:lnTo>
                        <a:pt x="20220" y="12319"/>
                      </a:lnTo>
                      <a:lnTo>
                        <a:pt x="1380" y="12319"/>
                      </a:lnTo>
                      <a:close/>
                      <a:moveTo>
                        <a:pt x="1380" y="16242"/>
                      </a:moveTo>
                      <a:lnTo>
                        <a:pt x="20220" y="16242"/>
                      </a:lnTo>
                      <a:lnTo>
                        <a:pt x="20220" y="14639"/>
                      </a:lnTo>
                      <a:lnTo>
                        <a:pt x="1380" y="14639"/>
                      </a:lnTo>
                      <a:close/>
                      <a:moveTo>
                        <a:pt x="1380" y="18562"/>
                      </a:moveTo>
                      <a:lnTo>
                        <a:pt x="20220" y="18562"/>
                      </a:lnTo>
                      <a:lnTo>
                        <a:pt x="20220" y="16959"/>
                      </a:lnTo>
                      <a:lnTo>
                        <a:pt x="1380" y="16959"/>
                      </a:lnTo>
                      <a:close/>
                      <a:moveTo>
                        <a:pt x="1380" y="20883"/>
                      </a:moveTo>
                      <a:lnTo>
                        <a:pt x="20220" y="20883"/>
                      </a:lnTo>
                      <a:lnTo>
                        <a:pt x="20220" y="19280"/>
                      </a:lnTo>
                      <a:lnTo>
                        <a:pt x="1380" y="19280"/>
                      </a:lnTo>
                      <a:close/>
                      <a:moveTo>
                        <a:pt x="0" y="21600"/>
                      </a:moveTo>
                      <a:lnTo>
                        <a:pt x="0" y="0"/>
                      </a:lnTo>
                      <a:lnTo>
                        <a:pt x="21600" y="0"/>
                      </a:lnTo>
                      <a:lnTo>
                        <a:pt x="21600" y="21600"/>
                      </a:lnTo>
                      <a:lnTo>
                        <a:pt x="20565" y="21600"/>
                      </a:lnTo>
                      <a:lnTo>
                        <a:pt x="20565" y="21600"/>
                      </a:lnTo>
                      <a:lnTo>
                        <a:pt x="345" y="21600"/>
                      </a:lnTo>
                      <a:lnTo>
                        <a:pt x="345" y="21600"/>
                      </a:lnTo>
                      <a:close/>
                    </a:path>
                  </a:pathLst>
                </a:custGeom>
                <a:solidFill>
                  <a:srgbClr val="000000">
                    <a:alpha val="40000"/>
                  </a:srgbClr>
                </a:solidFill>
                <a:ln w="12700" cap="flat">
                  <a:noFill/>
                  <a:miter lim="400000"/>
                  <a:tailEnd type="triangle" w="med" len="med"/>
                </a:ln>
                <a:effectLst/>
              </p:spPr>
              <p:txBody>
                <a:bodyPr wrap="square" lIns="0" tIns="0" rIns="0" bIns="0" numCol="1" anchor="ctr">
                  <a:noAutofit/>
                </a:bodyPr>
                <a:lstStyle/>
                <a:p>
                  <a:pPr lvl="0" algn="ctr">
                    <a:defRPr>
                      <a:solidFill>
                        <a:srgbClr val="FFFFFF"/>
                      </a:solidFill>
                      <a:uFillTx/>
                    </a:defRPr>
                  </a:pPr>
                  <a:endParaRPr/>
                </a:p>
              </p:txBody>
            </p:sp>
            <p:pic>
              <p:nvPicPr>
                <p:cNvPr id="1479" name="pasted-image.pdf"/>
                <p:cNvPicPr/>
                <p:nvPr/>
              </p:nvPicPr>
              <p:blipFill>
                <a:blip r:embed="rId2">
                  <a:extLst/>
                </a:blip>
                <a:stretch>
                  <a:fillRect/>
                </a:stretch>
              </p:blipFill>
              <p:spPr>
                <a:xfrm>
                  <a:off x="104270" y="55033"/>
                  <a:ext cx="241301" cy="228601"/>
                </a:xfrm>
                <a:prstGeom prst="rect">
                  <a:avLst/>
                </a:prstGeom>
                <a:ln w="3175" cap="flat">
                  <a:noFill/>
                  <a:miter lim="400000"/>
                </a:ln>
                <a:effectLst/>
              </p:spPr>
            </p:pic>
          </p:grpSp>
          <p:sp>
            <p:nvSpPr>
              <p:cNvPr id="1481" name="Shape 1481"/>
              <p:cNvSpPr/>
              <p:nvPr/>
            </p:nvSpPr>
            <p:spPr>
              <a:xfrm>
                <a:off x="1036706" y="429030"/>
                <a:ext cx="177449" cy="226653"/>
              </a:xfrm>
              <a:custGeom>
                <a:avLst/>
                <a:gdLst/>
                <a:ahLst/>
                <a:cxnLst>
                  <a:cxn ang="0">
                    <a:pos x="wd2" y="hd2"/>
                  </a:cxn>
                  <a:cxn ang="5400000">
                    <a:pos x="wd2" y="hd2"/>
                  </a:cxn>
                  <a:cxn ang="10800000">
                    <a:pos x="wd2" y="hd2"/>
                  </a:cxn>
                  <a:cxn ang="16200000">
                    <a:pos x="wd2" y="hd2"/>
                  </a:cxn>
                </a:cxnLst>
                <a:rect l="0" t="0" r="r" b="b"/>
                <a:pathLst>
                  <a:path w="21600" h="21600" extrusionOk="0">
                    <a:moveTo>
                      <a:pt x="10800" y="10615"/>
                    </a:moveTo>
                    <a:cubicBezTo>
                      <a:pt x="9309" y="10615"/>
                      <a:pt x="8100" y="11561"/>
                      <a:pt x="8100" y="12728"/>
                    </a:cubicBezTo>
                    <a:cubicBezTo>
                      <a:pt x="8100" y="13666"/>
                      <a:pt x="8879" y="14461"/>
                      <a:pt x="9969" y="14711"/>
                    </a:cubicBezTo>
                    <a:lnTo>
                      <a:pt x="9969" y="18845"/>
                    </a:lnTo>
                    <a:cubicBezTo>
                      <a:pt x="9969" y="19205"/>
                      <a:pt x="10341" y="19496"/>
                      <a:pt x="10800" y="19496"/>
                    </a:cubicBezTo>
                    <a:cubicBezTo>
                      <a:pt x="11259" y="19496"/>
                      <a:pt x="11631" y="19205"/>
                      <a:pt x="11631" y="18845"/>
                    </a:cubicBezTo>
                    <a:lnTo>
                      <a:pt x="11631" y="14711"/>
                    </a:lnTo>
                    <a:cubicBezTo>
                      <a:pt x="12721" y="14461"/>
                      <a:pt x="13500" y="13666"/>
                      <a:pt x="13500" y="12728"/>
                    </a:cubicBezTo>
                    <a:cubicBezTo>
                      <a:pt x="13500" y="11561"/>
                      <a:pt x="12291" y="10615"/>
                      <a:pt x="10800" y="10615"/>
                    </a:cubicBezTo>
                    <a:close/>
                    <a:moveTo>
                      <a:pt x="10800" y="2911"/>
                    </a:moveTo>
                    <a:cubicBezTo>
                      <a:pt x="8542" y="2911"/>
                      <a:pt x="6712" y="4344"/>
                      <a:pt x="6712" y="6111"/>
                    </a:cubicBezTo>
                    <a:lnTo>
                      <a:pt x="6712" y="6111"/>
                    </a:lnTo>
                    <a:lnTo>
                      <a:pt x="6706" y="6111"/>
                    </a:lnTo>
                    <a:lnTo>
                      <a:pt x="6706" y="9188"/>
                    </a:lnTo>
                    <a:lnTo>
                      <a:pt x="14894" y="9188"/>
                    </a:lnTo>
                    <a:lnTo>
                      <a:pt x="14894" y="6111"/>
                    </a:lnTo>
                    <a:lnTo>
                      <a:pt x="14888" y="6111"/>
                    </a:lnTo>
                    <a:cubicBezTo>
                      <a:pt x="14888" y="6111"/>
                      <a:pt x="14888" y="6111"/>
                      <a:pt x="14888" y="6111"/>
                    </a:cubicBezTo>
                    <a:cubicBezTo>
                      <a:pt x="14888" y="4344"/>
                      <a:pt x="13058" y="2911"/>
                      <a:pt x="10800" y="2911"/>
                    </a:cubicBezTo>
                    <a:close/>
                    <a:moveTo>
                      <a:pt x="10800" y="0"/>
                    </a:moveTo>
                    <a:cubicBezTo>
                      <a:pt x="14973" y="0"/>
                      <a:pt x="18355" y="2648"/>
                      <a:pt x="18355" y="5915"/>
                    </a:cubicBezTo>
                    <a:lnTo>
                      <a:pt x="18355" y="9188"/>
                    </a:lnTo>
                    <a:lnTo>
                      <a:pt x="18958" y="9188"/>
                    </a:lnTo>
                    <a:cubicBezTo>
                      <a:pt x="20417" y="9188"/>
                      <a:pt x="21600" y="10114"/>
                      <a:pt x="21600" y="11257"/>
                    </a:cubicBezTo>
                    <a:lnTo>
                      <a:pt x="21600" y="19531"/>
                    </a:lnTo>
                    <a:cubicBezTo>
                      <a:pt x="21600" y="20674"/>
                      <a:pt x="20417" y="21600"/>
                      <a:pt x="18958" y="21600"/>
                    </a:cubicBezTo>
                    <a:lnTo>
                      <a:pt x="2642" y="21600"/>
                    </a:lnTo>
                    <a:cubicBezTo>
                      <a:pt x="1183" y="21600"/>
                      <a:pt x="0" y="20674"/>
                      <a:pt x="0" y="19531"/>
                    </a:cubicBezTo>
                    <a:lnTo>
                      <a:pt x="0" y="11257"/>
                    </a:lnTo>
                    <a:cubicBezTo>
                      <a:pt x="0" y="10114"/>
                      <a:pt x="1183" y="9188"/>
                      <a:pt x="2642" y="9188"/>
                    </a:cubicBezTo>
                    <a:lnTo>
                      <a:pt x="3245" y="9188"/>
                    </a:lnTo>
                    <a:lnTo>
                      <a:pt x="3245" y="5915"/>
                    </a:lnTo>
                    <a:cubicBezTo>
                      <a:pt x="3245" y="2648"/>
                      <a:pt x="6627" y="0"/>
                      <a:pt x="10800" y="0"/>
                    </a:cubicBezTo>
                    <a:close/>
                  </a:path>
                </a:pathLst>
              </a:custGeom>
              <a:solidFill>
                <a:srgbClr val="FFFFFF"/>
              </a:solidFill>
              <a:ln w="12700" cap="flat">
                <a:noFill/>
                <a:miter lim="400000"/>
                <a:tailEnd type="triangle" w="med" len="med"/>
              </a:ln>
              <a:effectLst/>
            </p:spPr>
            <p:txBody>
              <a:bodyPr wrap="square" lIns="0" tIns="0" rIns="0" bIns="0" numCol="1" anchor="ctr">
                <a:noAutofit/>
              </a:bodyPr>
              <a:lstStyle/>
              <a:p>
                <a:pPr lvl="0" algn="ctr">
                  <a:defRPr>
                    <a:solidFill>
                      <a:srgbClr val="FFFFFF"/>
                    </a:solidFill>
                    <a:uFillTx/>
                  </a:defRPr>
                </a:pPr>
                <a:endParaRPr/>
              </a:p>
            </p:txBody>
          </p:sp>
        </p:grpSp>
        <p:grpSp>
          <p:nvGrpSpPr>
            <p:cNvPr id="1488" name="Group 1488"/>
            <p:cNvGrpSpPr/>
            <p:nvPr/>
          </p:nvGrpSpPr>
          <p:grpSpPr>
            <a:xfrm>
              <a:off x="299188" y="1992359"/>
              <a:ext cx="1595449" cy="842351"/>
              <a:chOff x="0" y="0"/>
              <a:chExt cx="1595447" cy="842349"/>
            </a:xfrm>
          </p:grpSpPr>
          <p:grpSp>
            <p:nvGrpSpPr>
              <p:cNvPr id="1486" name="Group 1486"/>
              <p:cNvGrpSpPr/>
              <p:nvPr/>
            </p:nvGrpSpPr>
            <p:grpSpPr>
              <a:xfrm>
                <a:off x="0" y="0"/>
                <a:ext cx="1595448" cy="842350"/>
                <a:chOff x="0" y="0"/>
                <a:chExt cx="1595447" cy="842349"/>
              </a:xfrm>
            </p:grpSpPr>
            <p:sp>
              <p:nvSpPr>
                <p:cNvPr id="1483" name="Shape 1483"/>
                <p:cNvSpPr/>
                <p:nvPr/>
              </p:nvSpPr>
              <p:spPr>
                <a:xfrm>
                  <a:off x="0" y="0"/>
                  <a:ext cx="1595448" cy="842350"/>
                </a:xfrm>
                <a:prstGeom prst="roundRect">
                  <a:avLst>
                    <a:gd name="adj" fmla="val 6031"/>
                  </a:avLst>
                </a:prstGeom>
                <a:solidFill>
                  <a:srgbClr val="29756E"/>
                </a:solid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defRPr>
                      <a:solidFill>
                        <a:srgbClr val="FFFFFF"/>
                      </a:solidFill>
                      <a:latin typeface="Avenir Next"/>
                      <a:ea typeface="Avenir Next"/>
                      <a:cs typeface="Avenir Next"/>
                      <a:sym typeface="Avenir Next"/>
                    </a:defRPr>
                  </a:lvl1pPr>
                </a:lstStyle>
                <a:p>
                  <a:pPr lvl="0">
                    <a:defRPr>
                      <a:solidFill>
                        <a:srgbClr val="000000"/>
                      </a:solidFill>
                      <a:uFillTx/>
                    </a:defRPr>
                  </a:pPr>
                  <a:r>
                    <a:rPr>
                      <a:solidFill>
                        <a:srgbClr val="FFFFFF"/>
                      </a:solidFill>
                      <a:uFill>
                        <a:solidFill>
                          <a:srgbClr val="4D4D4D"/>
                        </a:solidFill>
                      </a:uFill>
                    </a:rPr>
                    <a:t>       DEA</a:t>
                  </a:r>
                </a:p>
              </p:txBody>
            </p:sp>
            <p:sp>
              <p:nvSpPr>
                <p:cNvPr id="1484" name="Shape 1484"/>
                <p:cNvSpPr/>
                <p:nvPr/>
              </p:nvSpPr>
              <p:spPr>
                <a:xfrm rot="5400000">
                  <a:off x="606422" y="68763"/>
                  <a:ext cx="382604" cy="978672"/>
                </a:xfrm>
                <a:custGeom>
                  <a:avLst/>
                  <a:gdLst/>
                  <a:ahLst/>
                  <a:cxnLst>
                    <a:cxn ang="0">
                      <a:pos x="wd2" y="hd2"/>
                    </a:cxn>
                    <a:cxn ang="5400000">
                      <a:pos x="wd2" y="hd2"/>
                    </a:cxn>
                    <a:cxn ang="10800000">
                      <a:pos x="wd2" y="hd2"/>
                    </a:cxn>
                    <a:cxn ang="16200000">
                      <a:pos x="wd2" y="hd2"/>
                    </a:cxn>
                  </a:cxnLst>
                  <a:rect l="0" t="0" r="r" b="b"/>
                  <a:pathLst>
                    <a:path w="21600" h="21600" extrusionOk="0">
                      <a:moveTo>
                        <a:pt x="1380" y="2320"/>
                      </a:moveTo>
                      <a:lnTo>
                        <a:pt x="20220" y="2320"/>
                      </a:lnTo>
                      <a:lnTo>
                        <a:pt x="20220" y="717"/>
                      </a:lnTo>
                      <a:lnTo>
                        <a:pt x="1380" y="717"/>
                      </a:lnTo>
                      <a:close/>
                      <a:moveTo>
                        <a:pt x="1380" y="4641"/>
                      </a:moveTo>
                      <a:lnTo>
                        <a:pt x="20220" y="4641"/>
                      </a:lnTo>
                      <a:lnTo>
                        <a:pt x="20220" y="3037"/>
                      </a:lnTo>
                      <a:lnTo>
                        <a:pt x="1380" y="3037"/>
                      </a:lnTo>
                      <a:close/>
                      <a:moveTo>
                        <a:pt x="1380" y="6961"/>
                      </a:moveTo>
                      <a:lnTo>
                        <a:pt x="20220" y="6961"/>
                      </a:lnTo>
                      <a:lnTo>
                        <a:pt x="20220" y="5358"/>
                      </a:lnTo>
                      <a:lnTo>
                        <a:pt x="1380" y="5358"/>
                      </a:lnTo>
                      <a:close/>
                      <a:moveTo>
                        <a:pt x="1380" y="9281"/>
                      </a:moveTo>
                      <a:lnTo>
                        <a:pt x="20220" y="9281"/>
                      </a:lnTo>
                      <a:lnTo>
                        <a:pt x="20220" y="7678"/>
                      </a:lnTo>
                      <a:lnTo>
                        <a:pt x="1380" y="7678"/>
                      </a:lnTo>
                      <a:close/>
                      <a:moveTo>
                        <a:pt x="1380" y="11602"/>
                      </a:moveTo>
                      <a:lnTo>
                        <a:pt x="20220" y="11602"/>
                      </a:lnTo>
                      <a:lnTo>
                        <a:pt x="20220" y="9998"/>
                      </a:lnTo>
                      <a:lnTo>
                        <a:pt x="1380" y="9998"/>
                      </a:lnTo>
                      <a:close/>
                      <a:moveTo>
                        <a:pt x="1380" y="13922"/>
                      </a:moveTo>
                      <a:lnTo>
                        <a:pt x="20220" y="13922"/>
                      </a:lnTo>
                      <a:lnTo>
                        <a:pt x="20220" y="12319"/>
                      </a:lnTo>
                      <a:lnTo>
                        <a:pt x="1380" y="12319"/>
                      </a:lnTo>
                      <a:close/>
                      <a:moveTo>
                        <a:pt x="1380" y="16242"/>
                      </a:moveTo>
                      <a:lnTo>
                        <a:pt x="20220" y="16242"/>
                      </a:lnTo>
                      <a:lnTo>
                        <a:pt x="20220" y="14639"/>
                      </a:lnTo>
                      <a:lnTo>
                        <a:pt x="1380" y="14639"/>
                      </a:lnTo>
                      <a:close/>
                      <a:moveTo>
                        <a:pt x="1380" y="18562"/>
                      </a:moveTo>
                      <a:lnTo>
                        <a:pt x="20220" y="18562"/>
                      </a:lnTo>
                      <a:lnTo>
                        <a:pt x="20220" y="16959"/>
                      </a:lnTo>
                      <a:lnTo>
                        <a:pt x="1380" y="16959"/>
                      </a:lnTo>
                      <a:close/>
                      <a:moveTo>
                        <a:pt x="1380" y="20883"/>
                      </a:moveTo>
                      <a:lnTo>
                        <a:pt x="20220" y="20883"/>
                      </a:lnTo>
                      <a:lnTo>
                        <a:pt x="20220" y="19280"/>
                      </a:lnTo>
                      <a:lnTo>
                        <a:pt x="1380" y="19280"/>
                      </a:lnTo>
                      <a:close/>
                      <a:moveTo>
                        <a:pt x="0" y="21600"/>
                      </a:moveTo>
                      <a:lnTo>
                        <a:pt x="0" y="0"/>
                      </a:lnTo>
                      <a:lnTo>
                        <a:pt x="21600" y="0"/>
                      </a:lnTo>
                      <a:lnTo>
                        <a:pt x="21600" y="21600"/>
                      </a:lnTo>
                      <a:lnTo>
                        <a:pt x="20565" y="21600"/>
                      </a:lnTo>
                      <a:lnTo>
                        <a:pt x="20565" y="21600"/>
                      </a:lnTo>
                      <a:lnTo>
                        <a:pt x="345" y="21600"/>
                      </a:lnTo>
                      <a:lnTo>
                        <a:pt x="345" y="21600"/>
                      </a:lnTo>
                      <a:close/>
                    </a:path>
                  </a:pathLst>
                </a:custGeom>
                <a:solidFill>
                  <a:srgbClr val="000000">
                    <a:alpha val="40000"/>
                  </a:srgbClr>
                </a:solidFill>
                <a:ln w="12700" cap="flat">
                  <a:noFill/>
                  <a:miter lim="400000"/>
                  <a:tailEnd type="triangle" w="med" len="med"/>
                </a:ln>
                <a:effectLst/>
              </p:spPr>
              <p:txBody>
                <a:bodyPr wrap="square" lIns="0" tIns="0" rIns="0" bIns="0" numCol="1" anchor="ctr">
                  <a:noAutofit/>
                </a:bodyPr>
                <a:lstStyle/>
                <a:p>
                  <a:pPr lvl="0" algn="ctr">
                    <a:defRPr>
                      <a:solidFill>
                        <a:srgbClr val="FFFFFF"/>
                      </a:solidFill>
                      <a:uFillTx/>
                    </a:defRPr>
                  </a:pPr>
                  <a:endParaRPr/>
                </a:p>
              </p:txBody>
            </p:sp>
            <p:pic>
              <p:nvPicPr>
                <p:cNvPr id="1485" name="pasted-image.pdf"/>
                <p:cNvPicPr/>
                <p:nvPr/>
              </p:nvPicPr>
              <p:blipFill>
                <a:blip r:embed="rId2">
                  <a:extLst/>
                </a:blip>
                <a:stretch>
                  <a:fillRect/>
                </a:stretch>
              </p:blipFill>
              <p:spPr>
                <a:xfrm>
                  <a:off x="104270" y="55033"/>
                  <a:ext cx="241301" cy="228601"/>
                </a:xfrm>
                <a:prstGeom prst="rect">
                  <a:avLst/>
                </a:prstGeom>
                <a:ln w="3175" cap="flat">
                  <a:noFill/>
                  <a:miter lim="400000"/>
                </a:ln>
                <a:effectLst/>
              </p:spPr>
            </p:pic>
          </p:grpSp>
          <p:sp>
            <p:nvSpPr>
              <p:cNvPr id="1487" name="Shape 1487"/>
              <p:cNvSpPr/>
              <p:nvPr/>
            </p:nvSpPr>
            <p:spPr>
              <a:xfrm>
                <a:off x="1036706" y="429030"/>
                <a:ext cx="177449" cy="226653"/>
              </a:xfrm>
              <a:custGeom>
                <a:avLst/>
                <a:gdLst/>
                <a:ahLst/>
                <a:cxnLst>
                  <a:cxn ang="0">
                    <a:pos x="wd2" y="hd2"/>
                  </a:cxn>
                  <a:cxn ang="5400000">
                    <a:pos x="wd2" y="hd2"/>
                  </a:cxn>
                  <a:cxn ang="10800000">
                    <a:pos x="wd2" y="hd2"/>
                  </a:cxn>
                  <a:cxn ang="16200000">
                    <a:pos x="wd2" y="hd2"/>
                  </a:cxn>
                </a:cxnLst>
                <a:rect l="0" t="0" r="r" b="b"/>
                <a:pathLst>
                  <a:path w="21600" h="21600" extrusionOk="0">
                    <a:moveTo>
                      <a:pt x="10800" y="10615"/>
                    </a:moveTo>
                    <a:cubicBezTo>
                      <a:pt x="9309" y="10615"/>
                      <a:pt x="8100" y="11561"/>
                      <a:pt x="8100" y="12728"/>
                    </a:cubicBezTo>
                    <a:cubicBezTo>
                      <a:pt x="8100" y="13666"/>
                      <a:pt x="8879" y="14461"/>
                      <a:pt x="9969" y="14711"/>
                    </a:cubicBezTo>
                    <a:lnTo>
                      <a:pt x="9969" y="18845"/>
                    </a:lnTo>
                    <a:cubicBezTo>
                      <a:pt x="9969" y="19205"/>
                      <a:pt x="10341" y="19496"/>
                      <a:pt x="10800" y="19496"/>
                    </a:cubicBezTo>
                    <a:cubicBezTo>
                      <a:pt x="11259" y="19496"/>
                      <a:pt x="11631" y="19205"/>
                      <a:pt x="11631" y="18845"/>
                    </a:cubicBezTo>
                    <a:lnTo>
                      <a:pt x="11631" y="14711"/>
                    </a:lnTo>
                    <a:cubicBezTo>
                      <a:pt x="12721" y="14461"/>
                      <a:pt x="13500" y="13666"/>
                      <a:pt x="13500" y="12728"/>
                    </a:cubicBezTo>
                    <a:cubicBezTo>
                      <a:pt x="13500" y="11561"/>
                      <a:pt x="12291" y="10615"/>
                      <a:pt x="10800" y="10615"/>
                    </a:cubicBezTo>
                    <a:close/>
                    <a:moveTo>
                      <a:pt x="10800" y="2911"/>
                    </a:moveTo>
                    <a:cubicBezTo>
                      <a:pt x="8542" y="2911"/>
                      <a:pt x="6712" y="4344"/>
                      <a:pt x="6712" y="6111"/>
                    </a:cubicBezTo>
                    <a:lnTo>
                      <a:pt x="6712" y="6111"/>
                    </a:lnTo>
                    <a:lnTo>
                      <a:pt x="6706" y="6111"/>
                    </a:lnTo>
                    <a:lnTo>
                      <a:pt x="6706" y="9188"/>
                    </a:lnTo>
                    <a:lnTo>
                      <a:pt x="14894" y="9188"/>
                    </a:lnTo>
                    <a:lnTo>
                      <a:pt x="14894" y="6111"/>
                    </a:lnTo>
                    <a:lnTo>
                      <a:pt x="14888" y="6111"/>
                    </a:lnTo>
                    <a:cubicBezTo>
                      <a:pt x="14888" y="6111"/>
                      <a:pt x="14888" y="6111"/>
                      <a:pt x="14888" y="6111"/>
                    </a:cubicBezTo>
                    <a:cubicBezTo>
                      <a:pt x="14888" y="4344"/>
                      <a:pt x="13058" y="2911"/>
                      <a:pt x="10800" y="2911"/>
                    </a:cubicBezTo>
                    <a:close/>
                    <a:moveTo>
                      <a:pt x="10800" y="0"/>
                    </a:moveTo>
                    <a:cubicBezTo>
                      <a:pt x="14973" y="0"/>
                      <a:pt x="18355" y="2648"/>
                      <a:pt x="18355" y="5915"/>
                    </a:cubicBezTo>
                    <a:lnTo>
                      <a:pt x="18355" y="9188"/>
                    </a:lnTo>
                    <a:lnTo>
                      <a:pt x="18958" y="9188"/>
                    </a:lnTo>
                    <a:cubicBezTo>
                      <a:pt x="20417" y="9188"/>
                      <a:pt x="21600" y="10114"/>
                      <a:pt x="21600" y="11257"/>
                    </a:cubicBezTo>
                    <a:lnTo>
                      <a:pt x="21600" y="19531"/>
                    </a:lnTo>
                    <a:cubicBezTo>
                      <a:pt x="21600" y="20674"/>
                      <a:pt x="20417" y="21600"/>
                      <a:pt x="18958" y="21600"/>
                    </a:cubicBezTo>
                    <a:lnTo>
                      <a:pt x="2642" y="21600"/>
                    </a:lnTo>
                    <a:cubicBezTo>
                      <a:pt x="1183" y="21600"/>
                      <a:pt x="0" y="20674"/>
                      <a:pt x="0" y="19531"/>
                    </a:cubicBezTo>
                    <a:lnTo>
                      <a:pt x="0" y="11257"/>
                    </a:lnTo>
                    <a:cubicBezTo>
                      <a:pt x="0" y="10114"/>
                      <a:pt x="1183" y="9188"/>
                      <a:pt x="2642" y="9188"/>
                    </a:cubicBezTo>
                    <a:lnTo>
                      <a:pt x="3245" y="9188"/>
                    </a:lnTo>
                    <a:lnTo>
                      <a:pt x="3245" y="5915"/>
                    </a:lnTo>
                    <a:cubicBezTo>
                      <a:pt x="3245" y="2648"/>
                      <a:pt x="6627" y="0"/>
                      <a:pt x="10800" y="0"/>
                    </a:cubicBezTo>
                    <a:close/>
                  </a:path>
                </a:pathLst>
              </a:custGeom>
              <a:solidFill>
                <a:srgbClr val="FFFFFF"/>
              </a:solidFill>
              <a:ln w="12700" cap="flat">
                <a:noFill/>
                <a:miter lim="400000"/>
                <a:tailEnd type="triangle" w="med" len="med"/>
              </a:ln>
              <a:effectLst/>
            </p:spPr>
            <p:txBody>
              <a:bodyPr wrap="square" lIns="0" tIns="0" rIns="0" bIns="0" numCol="1" anchor="ctr">
                <a:noAutofit/>
              </a:bodyPr>
              <a:lstStyle/>
              <a:p>
                <a:pPr lvl="0" algn="ctr">
                  <a:defRPr>
                    <a:solidFill>
                      <a:srgbClr val="FFFFFF"/>
                    </a:solidFill>
                    <a:uFillTx/>
                  </a:defRPr>
                </a:pPr>
                <a:endParaRPr/>
              </a:p>
            </p:txBody>
          </p:sp>
        </p:grpSp>
      </p:grpSp>
      <p:pic>
        <p:nvPicPr>
          <p:cNvPr id="1490" name="Picture 1489"/>
          <p:cNvPicPr/>
          <p:nvPr/>
        </p:nvPicPr>
        <p:blipFill>
          <a:blip r:embed="rId8">
            <a:extLst/>
          </a:blip>
          <a:stretch>
            <a:fillRect/>
          </a:stretch>
        </p:blipFill>
        <p:spPr>
          <a:xfrm rot="17992495">
            <a:off x="3189241" y="2504245"/>
            <a:ext cx="3732615" cy="76201"/>
          </a:xfrm>
          <a:prstGeom prst="rect">
            <a:avLst/>
          </a:prstGeom>
          <a:effectLst>
            <a:outerShdw blurRad="38100" dist="20000" dir="5400000" rotWithShape="0">
              <a:srgbClr val="000000">
                <a:alpha val="38000"/>
              </a:srgbClr>
            </a:outerShdw>
          </a:effectLst>
        </p:spPr>
      </p:pic>
      <p:pic>
        <p:nvPicPr>
          <p:cNvPr id="1491" name="Picture 1490"/>
          <p:cNvPicPr/>
          <p:nvPr/>
        </p:nvPicPr>
        <p:blipFill>
          <a:blip r:embed="rId9">
            <a:extLst/>
          </a:blip>
          <a:stretch>
            <a:fillRect/>
          </a:stretch>
        </p:blipFill>
        <p:spPr>
          <a:xfrm rot="14476100">
            <a:off x="3192143" y="2462778"/>
            <a:ext cx="3598951" cy="76201"/>
          </a:xfrm>
          <a:prstGeom prst="rect">
            <a:avLst/>
          </a:prstGeom>
          <a:effectLst>
            <a:outerShdw blurRad="38100" dist="20000" dir="5400000" rotWithShape="0">
              <a:srgbClr val="000000">
                <a:alpha val="38000"/>
              </a:srgbClr>
            </a:outerShdw>
          </a:effectLst>
        </p:spPr>
      </p:pic>
      <p:sp>
        <p:nvSpPr>
          <p:cNvPr id="1492" name="Shape 1492"/>
          <p:cNvSpPr/>
          <p:nvPr/>
        </p:nvSpPr>
        <p:spPr>
          <a:xfrm rot="18900000">
            <a:off x="3264319" y="1236699"/>
            <a:ext cx="190952" cy="190952"/>
          </a:xfrm>
          <a:custGeom>
            <a:avLst/>
            <a:gdLst/>
            <a:ahLst/>
            <a:cxnLst>
              <a:cxn ang="0">
                <a:pos x="wd2" y="hd2"/>
              </a:cxn>
              <a:cxn ang="5400000">
                <a:pos x="wd2" y="hd2"/>
              </a:cxn>
              <a:cxn ang="10800000">
                <a:pos x="wd2" y="hd2"/>
              </a:cxn>
              <a:cxn ang="16200000">
                <a:pos x="wd2" y="hd2"/>
              </a:cxn>
            </a:cxnLst>
            <a:rect l="0" t="0" r="r" b="b"/>
            <a:pathLst>
              <a:path w="21600" h="21600" extrusionOk="0">
                <a:moveTo>
                  <a:pt x="0" y="12945"/>
                </a:moveTo>
                <a:cubicBezTo>
                  <a:pt x="0" y="8165"/>
                  <a:pt x="3875" y="4290"/>
                  <a:pt x="8655" y="4290"/>
                </a:cubicBezTo>
                <a:cubicBezTo>
                  <a:pt x="12970" y="4290"/>
                  <a:pt x="17285" y="2860"/>
                  <a:pt x="21600" y="0"/>
                </a:cubicBezTo>
                <a:cubicBezTo>
                  <a:pt x="18740" y="4315"/>
                  <a:pt x="17310" y="8630"/>
                  <a:pt x="17310" y="12945"/>
                </a:cubicBezTo>
                <a:cubicBezTo>
                  <a:pt x="17310" y="17725"/>
                  <a:pt x="13435" y="21600"/>
                  <a:pt x="8655" y="21600"/>
                </a:cubicBezTo>
                <a:cubicBezTo>
                  <a:pt x="3875" y="21600"/>
                  <a:pt x="0" y="17725"/>
                  <a:pt x="0" y="12945"/>
                </a:cubicBezTo>
                <a:close/>
              </a:path>
            </a:pathLst>
          </a:custGeom>
          <a:solidFill>
            <a:srgbClr val="FFFFFF"/>
          </a:solidFill>
          <a:ln w="12700">
            <a:miter lim="400000"/>
            <a:tailEnd type="triangle"/>
          </a:ln>
        </p:spPr>
        <p:txBody>
          <a:bodyPr lIns="0" tIns="0" rIns="0" bIns="0" anchor="ctr"/>
          <a:lstStyle/>
          <a:p>
            <a:pPr lvl="0" algn="ctr">
              <a:defRPr>
                <a:solidFill>
                  <a:srgbClr val="FFFFFF"/>
                </a:solidFill>
                <a:uFillTx/>
              </a:defRPr>
            </a:pPr>
            <a:endParaRPr/>
          </a:p>
        </p:txBody>
      </p:sp>
      <p:sp>
        <p:nvSpPr>
          <p:cNvPr id="1493" name="Shape 1493"/>
          <p:cNvSpPr/>
          <p:nvPr/>
        </p:nvSpPr>
        <p:spPr>
          <a:xfrm rot="18900000">
            <a:off x="3264778" y="1238918"/>
            <a:ext cx="190952" cy="190952"/>
          </a:xfrm>
          <a:custGeom>
            <a:avLst/>
            <a:gdLst/>
            <a:ahLst/>
            <a:cxnLst>
              <a:cxn ang="0">
                <a:pos x="wd2" y="hd2"/>
              </a:cxn>
              <a:cxn ang="5400000">
                <a:pos x="wd2" y="hd2"/>
              </a:cxn>
              <a:cxn ang="10800000">
                <a:pos x="wd2" y="hd2"/>
              </a:cxn>
              <a:cxn ang="16200000">
                <a:pos x="wd2" y="hd2"/>
              </a:cxn>
            </a:cxnLst>
            <a:rect l="0" t="0" r="r" b="b"/>
            <a:pathLst>
              <a:path w="21600" h="21600" extrusionOk="0">
                <a:moveTo>
                  <a:pt x="0" y="12945"/>
                </a:moveTo>
                <a:cubicBezTo>
                  <a:pt x="0" y="8165"/>
                  <a:pt x="3875" y="4290"/>
                  <a:pt x="8655" y="4290"/>
                </a:cubicBezTo>
                <a:cubicBezTo>
                  <a:pt x="12970" y="4290"/>
                  <a:pt x="17285" y="2860"/>
                  <a:pt x="21600" y="0"/>
                </a:cubicBezTo>
                <a:cubicBezTo>
                  <a:pt x="18740" y="4315"/>
                  <a:pt x="17310" y="8630"/>
                  <a:pt x="17310" y="12945"/>
                </a:cubicBezTo>
                <a:cubicBezTo>
                  <a:pt x="17310" y="17725"/>
                  <a:pt x="13435" y="21600"/>
                  <a:pt x="8655" y="21600"/>
                </a:cubicBezTo>
                <a:cubicBezTo>
                  <a:pt x="3875" y="21600"/>
                  <a:pt x="0" y="17725"/>
                  <a:pt x="0" y="12945"/>
                </a:cubicBezTo>
                <a:close/>
              </a:path>
            </a:pathLst>
          </a:custGeom>
          <a:solidFill>
            <a:srgbClr val="FFFFFF"/>
          </a:solidFill>
          <a:ln w="12700">
            <a:miter lim="400000"/>
            <a:tailEnd type="triangle"/>
          </a:ln>
        </p:spPr>
        <p:txBody>
          <a:bodyPr lIns="0" tIns="0" rIns="0" bIns="0" anchor="ctr"/>
          <a:lstStyle/>
          <a:p>
            <a:pPr lvl="0" algn="ctr">
              <a:defRPr>
                <a:solidFill>
                  <a:srgbClr val="FFFFFF"/>
                </a:solidFill>
                <a:uFillTx/>
              </a:defRPr>
            </a:pPr>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3" presetClass="entr" presetSubtype="16" fill="hold" grpId="1" nodeType="clickEffect">
                                  <p:stCondLst>
                                    <p:cond delay="0"/>
                                  </p:stCondLst>
                                  <p:iterate>
                                    <p:tmAbs val="0"/>
                                  </p:iterate>
                                  <p:childTnLst>
                                    <p:set>
                                      <p:cBhvr>
                                        <p:cTn id="6" fill="hold"/>
                                        <p:tgtEl>
                                          <p:spTgt spid="1473"/>
                                        </p:tgtEl>
                                        <p:attrNameLst>
                                          <p:attrName>style.visibility</p:attrName>
                                        </p:attrNameLst>
                                      </p:cBhvr>
                                      <p:to>
                                        <p:strVal val="visible"/>
                                      </p:to>
                                    </p:set>
                                    <p:anim calcmode="lin" valueType="num">
                                      <p:cBhvr>
                                        <p:cTn id="7" dur="750" fill="hold"/>
                                        <p:tgtEl>
                                          <p:spTgt spid="1473"/>
                                        </p:tgtEl>
                                        <p:attrNameLst>
                                          <p:attrName>ppt_w</p:attrName>
                                        </p:attrNameLst>
                                      </p:cBhvr>
                                      <p:tavLst>
                                        <p:tav tm="0">
                                          <p:val>
                                            <p:fltVal val="0"/>
                                          </p:val>
                                        </p:tav>
                                        <p:tav tm="100000">
                                          <p:val>
                                            <p:strVal val="#ppt_w"/>
                                          </p:val>
                                        </p:tav>
                                      </p:tavLst>
                                    </p:anim>
                                    <p:anim calcmode="lin" valueType="num">
                                      <p:cBhvr>
                                        <p:cTn id="8" dur="750" fill="hold"/>
                                        <p:tgtEl>
                                          <p:spTgt spid="1473"/>
                                        </p:tgtEl>
                                        <p:attrNameLst>
                                          <p:attrName>ppt_h</p:attrName>
                                        </p:attrNameLst>
                                      </p:cBhvr>
                                      <p:tavLst>
                                        <p:tav tm="0">
                                          <p:val>
                                            <p:fltVal val="0"/>
                                          </p:val>
                                        </p:tav>
                                        <p:tav tm="100000">
                                          <p:val>
                                            <p:strVal val="#ppt_h"/>
                                          </p:val>
                                        </p:tav>
                                      </p:tavLst>
                                    </p:anim>
                                  </p:childTnLst>
                                </p:cTn>
                              </p:par>
                            </p:childTnLst>
                          </p:cTn>
                        </p:par>
                        <p:par>
                          <p:cTn id="9" fill="hold">
                            <p:stCondLst>
                              <p:cond delay="750"/>
                            </p:stCondLst>
                            <p:childTnLst>
                              <p:par>
                                <p:cTn id="10" presetID="22" presetClass="entr" presetSubtype="8" fill="hold" grpId="2" nodeType="afterEffect">
                                  <p:stCondLst>
                                    <p:cond delay="0"/>
                                  </p:stCondLst>
                                  <p:iterate>
                                    <p:tmAbs val="0"/>
                                  </p:iterate>
                                  <p:childTnLst>
                                    <p:set>
                                      <p:cBhvr>
                                        <p:cTn id="11" fill="hold"/>
                                        <p:tgtEl>
                                          <p:spTgt spid="1495"/>
                                        </p:tgtEl>
                                        <p:attrNameLst>
                                          <p:attrName>style.visibility</p:attrName>
                                        </p:attrNameLst>
                                      </p:cBhvr>
                                      <p:to>
                                        <p:strVal val="visible"/>
                                      </p:to>
                                    </p:set>
                                    <p:animEffect transition="in" filter="wipe(left)">
                                      <p:cBhvr>
                                        <p:cTn id="12" dur="1000"/>
                                        <p:tgtEl>
                                          <p:spTgt spid="1495"/>
                                        </p:tgtEl>
                                      </p:cBhvr>
                                    </p:animEffect>
                                  </p:childTnLst>
                                </p:cTn>
                              </p:par>
                            </p:childTnLst>
                          </p:cTn>
                        </p:par>
                        <p:par>
                          <p:cTn id="13" fill="hold">
                            <p:stCondLst>
                              <p:cond delay="1750"/>
                            </p:stCondLst>
                            <p:childTnLst>
                              <p:par>
                                <p:cTn id="14" presetID="9" presetClass="exit" presetSubtype="0" fill="hold" grpId="3" nodeType="afterEffect">
                                  <p:stCondLst>
                                    <p:cond delay="0"/>
                                  </p:stCondLst>
                                  <p:iterate>
                                    <p:tmAbs val="0"/>
                                  </p:iterate>
                                  <p:childTnLst>
                                    <p:animEffect transition="out" filter="dissolve">
                                      <p:cBhvr>
                                        <p:cTn id="15" dur="1000" fill="hold"/>
                                        <p:tgtEl>
                                          <p:spTgt spid="1473"/>
                                        </p:tgtEl>
                                      </p:cBhvr>
                                    </p:animEffect>
                                    <p:set>
                                      <p:cBhvr>
                                        <p:cTn id="16" fill="hold">
                                          <p:stCondLst>
                                            <p:cond delay="999"/>
                                          </p:stCondLst>
                                        </p:cTn>
                                        <p:tgtEl>
                                          <p:spTgt spid="1473"/>
                                        </p:tgtEl>
                                        <p:attrNameLst>
                                          <p:attrName>style.visibility</p:attrName>
                                        </p:attrNameLst>
                                      </p:cBhvr>
                                      <p:to>
                                        <p:strVal val="hidden"/>
                                      </p:to>
                                    </p:set>
                                  </p:childTnLst>
                                </p:cTn>
                              </p:par>
                            </p:childTnLst>
                          </p:cTn>
                        </p:par>
                        <p:par>
                          <p:cTn id="17" fill="hold">
                            <p:stCondLst>
                              <p:cond delay="2750"/>
                            </p:stCondLst>
                            <p:childTnLst>
                              <p:par>
                                <p:cTn id="18" presetID="22" presetClass="exit" presetSubtype="8" fill="hold" grpId="4" nodeType="afterEffect">
                                  <p:stCondLst>
                                    <p:cond delay="0"/>
                                  </p:stCondLst>
                                  <p:iterate>
                                    <p:tmAbs val="0"/>
                                  </p:iterate>
                                  <p:childTnLst>
                                    <p:animEffect transition="out" filter="wipe(left)">
                                      <p:cBhvr>
                                        <p:cTn id="19" dur="1000" fill="hold"/>
                                        <p:tgtEl>
                                          <p:spTgt spid="1495"/>
                                        </p:tgtEl>
                                      </p:cBhvr>
                                    </p:animEffect>
                                    <p:set>
                                      <p:cBhvr>
                                        <p:cTn id="20" fill="hold">
                                          <p:stCondLst>
                                            <p:cond delay="999"/>
                                          </p:stCondLst>
                                        </p:cTn>
                                        <p:tgtEl>
                                          <p:spTgt spid="1495"/>
                                        </p:tgtEl>
                                        <p:attrNameLst>
                                          <p:attrName>style.visibility</p:attrName>
                                        </p:attrNameLst>
                                      </p:cBhvr>
                                      <p:to>
                                        <p:strVal val="hidden"/>
                                      </p:to>
                                    </p:set>
                                  </p:childTnLst>
                                </p:cTn>
                              </p:par>
                            </p:childTnLst>
                          </p:cTn>
                        </p:par>
                        <p:par>
                          <p:cTn id="21" fill="hold">
                            <p:stCondLst>
                              <p:cond delay="3750"/>
                            </p:stCondLst>
                            <p:childTnLst>
                              <p:par>
                                <p:cTn id="22" presetID="22" presetClass="entr" presetSubtype="8" fill="hold" grpId="5" nodeType="afterEffect">
                                  <p:stCondLst>
                                    <p:cond delay="2000"/>
                                  </p:stCondLst>
                                  <p:iterate>
                                    <p:tmAbs val="0"/>
                                  </p:iterate>
                                  <p:childTnLst>
                                    <p:set>
                                      <p:cBhvr>
                                        <p:cTn id="23" fill="hold"/>
                                        <p:tgtEl>
                                          <p:spTgt spid="1491"/>
                                        </p:tgtEl>
                                        <p:attrNameLst>
                                          <p:attrName>style.visibility</p:attrName>
                                        </p:attrNameLst>
                                      </p:cBhvr>
                                      <p:to>
                                        <p:strVal val="visible"/>
                                      </p:to>
                                    </p:set>
                                    <p:animEffect transition="in" filter="wipe(left)">
                                      <p:cBhvr>
                                        <p:cTn id="24" dur="1000"/>
                                        <p:tgtEl>
                                          <p:spTgt spid="1491"/>
                                        </p:tgtEl>
                                      </p:cBhvr>
                                    </p:animEffect>
                                  </p:childTnLst>
                                </p:cTn>
                              </p:par>
                            </p:childTnLst>
                          </p:cTn>
                        </p:par>
                        <p:par>
                          <p:cTn id="25" fill="hold">
                            <p:stCondLst>
                              <p:cond delay="6750"/>
                            </p:stCondLst>
                            <p:childTnLst>
                              <p:par>
                                <p:cTn id="26" presetID="22" presetClass="entr" presetSubtype="8" fill="hold" grpId="6" nodeType="afterEffect">
                                  <p:stCondLst>
                                    <p:cond delay="0"/>
                                  </p:stCondLst>
                                  <p:iterate>
                                    <p:tmAbs val="0"/>
                                  </p:iterate>
                                  <p:childTnLst>
                                    <p:set>
                                      <p:cBhvr>
                                        <p:cTn id="27" fill="hold"/>
                                        <p:tgtEl>
                                          <p:spTgt spid="1490"/>
                                        </p:tgtEl>
                                        <p:attrNameLst>
                                          <p:attrName>style.visibility</p:attrName>
                                        </p:attrNameLst>
                                      </p:cBhvr>
                                      <p:to>
                                        <p:strVal val="visible"/>
                                      </p:to>
                                    </p:set>
                                    <p:animEffect transition="in" filter="wipe(left)">
                                      <p:cBhvr>
                                        <p:cTn id="28" dur="1000"/>
                                        <p:tgtEl>
                                          <p:spTgt spid="1490"/>
                                        </p:tgtEl>
                                      </p:cBhvr>
                                    </p:animEffect>
                                  </p:childTnLst>
                                </p:cTn>
                              </p:par>
                            </p:childTnLst>
                          </p:cTn>
                        </p:par>
                        <p:par>
                          <p:cTn id="29" fill="hold">
                            <p:stCondLst>
                              <p:cond delay="7750"/>
                            </p:stCondLst>
                            <p:childTnLst>
                              <p:par>
                                <p:cTn id="30" presetID="1" presetClass="exit" presetSubtype="0" fill="hold" grpId="7" nodeType="afterEffect">
                                  <p:stCondLst>
                                    <p:cond delay="0"/>
                                  </p:stCondLst>
                                  <p:iterate>
                                    <p:tmAbs val="0"/>
                                  </p:iterate>
                                  <p:childTnLst>
                                    <p:set>
                                      <p:cBhvr>
                                        <p:cTn id="31" fill="hold">
                                          <p:stCondLst>
                                            <p:cond delay="0"/>
                                          </p:stCondLst>
                                        </p:cTn>
                                        <p:tgtEl>
                                          <p:spTgt spid="1491"/>
                                        </p:tgtEl>
                                        <p:attrNameLst>
                                          <p:attrName>style.visibility</p:attrName>
                                        </p:attrNameLst>
                                      </p:cBhvr>
                                      <p:to>
                                        <p:strVal val="hidden"/>
                                      </p:to>
                                    </p:set>
                                  </p:childTnLst>
                                </p:cTn>
                              </p:par>
                            </p:childTnLst>
                          </p:cTn>
                        </p:par>
                        <p:par>
                          <p:cTn id="32" fill="hold">
                            <p:stCondLst>
                              <p:cond delay="7750"/>
                            </p:stCondLst>
                            <p:childTnLst>
                              <p:par>
                                <p:cTn id="33" presetID="1" presetClass="exit" presetSubtype="0" fill="hold" grpId="8" nodeType="afterEffect">
                                  <p:stCondLst>
                                    <p:cond delay="0"/>
                                  </p:stCondLst>
                                  <p:iterate>
                                    <p:tmAbs val="0"/>
                                  </p:iterate>
                                  <p:childTnLst>
                                    <p:set>
                                      <p:cBhvr>
                                        <p:cTn id="34" fill="hold">
                                          <p:stCondLst>
                                            <p:cond delay="0"/>
                                          </p:stCondLst>
                                        </p:cTn>
                                        <p:tgtEl>
                                          <p:spTgt spid="1490"/>
                                        </p:tgtEl>
                                        <p:attrNameLst>
                                          <p:attrName>style.visibility</p:attrName>
                                        </p:attrNameLst>
                                      </p:cBhvr>
                                      <p:to>
                                        <p:strVal val="hidden"/>
                                      </p:to>
                                    </p:set>
                                  </p:childTnLst>
                                </p:cTn>
                              </p:par>
                            </p:childTnLst>
                          </p:cTn>
                        </p:par>
                        <p:par>
                          <p:cTn id="35" fill="hold">
                            <p:stCondLst>
                              <p:cond delay="7750"/>
                            </p:stCondLst>
                            <p:childTnLst>
                              <p:par>
                                <p:cTn id="36" presetID="23" presetClass="exit" presetSubtype="16" fill="hold" grpId="9" nodeType="afterEffect">
                                  <p:stCondLst>
                                    <p:cond delay="0"/>
                                  </p:stCondLst>
                                  <p:iterate>
                                    <p:tmAbs val="0"/>
                                  </p:iterate>
                                  <p:childTnLst>
                                    <p:anim calcmode="lin" valueType="num">
                                      <p:cBhvr>
                                        <p:cTn id="37" dur="2500" fill="hold"/>
                                        <p:tgtEl>
                                          <p:spTgt spid="1489"/>
                                        </p:tgtEl>
                                        <p:attrNameLst>
                                          <p:attrName>ppt_w</p:attrName>
                                        </p:attrNameLst>
                                      </p:cBhvr>
                                      <p:tavLst>
                                        <p:tav tm="0">
                                          <p:val>
                                            <p:strVal val="ppt_w"/>
                                          </p:val>
                                        </p:tav>
                                        <p:tav tm="100000">
                                          <p:val>
                                            <p:fltVal val="0"/>
                                          </p:val>
                                        </p:tav>
                                      </p:tavLst>
                                    </p:anim>
                                    <p:anim calcmode="lin" valueType="num">
                                      <p:cBhvr>
                                        <p:cTn id="38" dur="2500" fill="hold"/>
                                        <p:tgtEl>
                                          <p:spTgt spid="1489"/>
                                        </p:tgtEl>
                                        <p:attrNameLst>
                                          <p:attrName>ppt_h</p:attrName>
                                        </p:attrNameLst>
                                      </p:cBhvr>
                                      <p:tavLst>
                                        <p:tav tm="0">
                                          <p:val>
                                            <p:strVal val="ppt_h"/>
                                          </p:val>
                                        </p:tav>
                                        <p:tav tm="100000">
                                          <p:val>
                                            <p:fltVal val="0"/>
                                          </p:val>
                                        </p:tav>
                                      </p:tavLst>
                                    </p:anim>
                                    <p:set>
                                      <p:cBhvr>
                                        <p:cTn id="39" fill="hold">
                                          <p:stCondLst>
                                            <p:cond delay="2499"/>
                                          </p:stCondLst>
                                        </p:cTn>
                                        <p:tgtEl>
                                          <p:spTgt spid="148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95" grpId="2" animBg="1" advAuto="0"/>
      <p:bldP spid="1495" grpId="4" animBg="1" advAuto="0"/>
      <p:bldP spid="1473" grpId="1" animBg="1" advAuto="0"/>
      <p:bldP spid="1473" grpId="3" animBg="1" advAuto="0"/>
      <p:bldP spid="1489" grpId="9" animBg="1" advAuto="0"/>
      <p:bldP spid="1490" grpId="6" animBg="1" advAuto="0"/>
      <p:bldP spid="1490" grpId="8" animBg="1" advAuto="0"/>
      <p:bldP spid="1491" grpId="5" animBg="1" advAuto="0"/>
      <p:bldP spid="1491" grpId="7" animBg="1" advAuto="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7" name="Shape 1497"/>
          <p:cNvSpPr/>
          <p:nvPr/>
        </p:nvSpPr>
        <p:spPr>
          <a:xfrm>
            <a:off x="2064368" y="6974"/>
            <a:ext cx="7085117" cy="4622945"/>
          </a:xfrm>
          <a:prstGeom prst="rect">
            <a:avLst/>
          </a:prstGeom>
          <a:gradFill>
            <a:gsLst>
              <a:gs pos="0">
                <a:srgbClr val="FFFFFF"/>
              </a:gs>
              <a:gs pos="100000">
                <a:srgbClr val="DDDDDD"/>
              </a:gs>
            </a:gsLst>
            <a:lin ang="20987188"/>
          </a:gradFill>
          <a:ln w="12700">
            <a:miter lim="400000"/>
          </a:ln>
        </p:spPr>
        <p:txBody>
          <a:bodyPr lIns="0" tIns="0" rIns="0" bIns="0" anchor="ctr"/>
          <a:lstStyle/>
          <a:p>
            <a:pPr lvl="0"/>
            <a:endParaRPr/>
          </a:p>
        </p:txBody>
      </p:sp>
      <p:sp>
        <p:nvSpPr>
          <p:cNvPr id="1498" name="Shape 1498"/>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53</a:t>
            </a:fld>
            <a:endParaRPr sz="800">
              <a:solidFill>
                <a:srgbClr val="808080"/>
              </a:solidFill>
              <a:uFill>
                <a:solidFill>
                  <a:srgbClr val="808080"/>
                </a:solidFill>
              </a:uFill>
            </a:endParaRPr>
          </a:p>
        </p:txBody>
      </p:sp>
      <p:pic>
        <p:nvPicPr>
          <p:cNvPr id="1499" name="pasted-image.png"/>
          <p:cNvPicPr/>
          <p:nvPr/>
        </p:nvPicPr>
        <p:blipFill>
          <a:blip r:embed="rId2">
            <a:extLst/>
          </a:blip>
          <a:stretch>
            <a:fillRect/>
          </a:stretch>
        </p:blipFill>
        <p:spPr>
          <a:xfrm>
            <a:off x="174016" y="1282550"/>
            <a:ext cx="1553845" cy="2071793"/>
          </a:xfrm>
          <a:prstGeom prst="rect">
            <a:avLst/>
          </a:prstGeom>
          <a:ln w="12700">
            <a:miter lim="400000"/>
          </a:ln>
        </p:spPr>
      </p:pic>
      <p:sp>
        <p:nvSpPr>
          <p:cNvPr id="1500" name="Shape 1500"/>
          <p:cNvSpPr/>
          <p:nvPr/>
        </p:nvSpPr>
        <p:spPr>
          <a:xfrm>
            <a:off x="244422" y="3152230"/>
            <a:ext cx="1673992" cy="62752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defTabSz="825500">
              <a:defRPr>
                <a:solidFill>
                  <a:srgbClr val="000000"/>
                </a:solidFill>
                <a:uFillTx/>
              </a:defRPr>
            </a:lvl1pPr>
          </a:lstStyle>
          <a:p>
            <a:pPr lvl="0"/>
            <a:r>
              <a:t>Operator Concerns</a:t>
            </a:r>
          </a:p>
        </p:txBody>
      </p:sp>
      <p:grpSp>
        <p:nvGrpSpPr>
          <p:cNvPr id="1503" name="Group 1503"/>
          <p:cNvGrpSpPr/>
          <p:nvPr/>
        </p:nvGrpSpPr>
        <p:grpSpPr>
          <a:xfrm>
            <a:off x="7353540" y="2380969"/>
            <a:ext cx="1454663" cy="1914039"/>
            <a:chOff x="0" y="0"/>
            <a:chExt cx="1454662" cy="1914038"/>
          </a:xfrm>
        </p:grpSpPr>
        <p:pic>
          <p:nvPicPr>
            <p:cNvPr id="1501" name="pasted-image.png"/>
            <p:cNvPicPr/>
            <p:nvPr/>
          </p:nvPicPr>
          <p:blipFill>
            <a:blip r:embed="rId3">
              <a:extLst/>
            </a:blip>
            <a:srcRect/>
            <a:stretch>
              <a:fillRect/>
            </a:stretch>
          </p:blipFill>
          <p:spPr>
            <a:xfrm>
              <a:off x="212553" y="0"/>
              <a:ext cx="1242110" cy="1419553"/>
            </a:xfrm>
            <a:prstGeom prst="rect">
              <a:avLst/>
            </a:prstGeom>
            <a:ln w="12700" cap="flat">
              <a:noFill/>
              <a:miter lim="400000"/>
            </a:ln>
            <a:effectLst/>
          </p:spPr>
        </p:pic>
        <p:sp>
          <p:nvSpPr>
            <p:cNvPr id="1502" name="Shape 1502"/>
            <p:cNvSpPr/>
            <p:nvPr/>
          </p:nvSpPr>
          <p:spPr>
            <a:xfrm>
              <a:off x="0" y="1397030"/>
              <a:ext cx="1407387"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Monitor the platform</a:t>
              </a:r>
            </a:p>
          </p:txBody>
        </p:sp>
      </p:grpSp>
      <p:grpSp>
        <p:nvGrpSpPr>
          <p:cNvPr id="1506" name="Group 1506"/>
          <p:cNvGrpSpPr/>
          <p:nvPr/>
        </p:nvGrpSpPr>
        <p:grpSpPr>
          <a:xfrm>
            <a:off x="5308936" y="2652585"/>
            <a:ext cx="1877993" cy="1626811"/>
            <a:chOff x="0" y="0"/>
            <a:chExt cx="1877991" cy="1626809"/>
          </a:xfrm>
        </p:grpSpPr>
        <p:sp>
          <p:nvSpPr>
            <p:cNvPr id="1504" name="Shape 1504"/>
            <p:cNvSpPr/>
            <p:nvPr/>
          </p:nvSpPr>
          <p:spPr>
            <a:xfrm>
              <a:off x="0" y="1109801"/>
              <a:ext cx="1877992"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Handle upgrades and updates</a:t>
              </a:r>
            </a:p>
          </p:txBody>
        </p:sp>
        <p:pic>
          <p:nvPicPr>
            <p:cNvPr id="1505" name="pasted-image.png"/>
            <p:cNvPicPr/>
            <p:nvPr/>
          </p:nvPicPr>
          <p:blipFill>
            <a:blip r:embed="rId4">
              <a:extLst/>
            </a:blip>
            <a:stretch>
              <a:fillRect/>
            </a:stretch>
          </p:blipFill>
          <p:spPr>
            <a:xfrm>
              <a:off x="100449" y="0"/>
              <a:ext cx="1529596" cy="1108957"/>
            </a:xfrm>
            <a:prstGeom prst="rect">
              <a:avLst/>
            </a:prstGeom>
            <a:ln w="12700" cap="flat">
              <a:noFill/>
              <a:miter lim="400000"/>
            </a:ln>
            <a:effectLst/>
          </p:spPr>
        </p:pic>
      </p:grpSp>
      <p:grpSp>
        <p:nvGrpSpPr>
          <p:cNvPr id="1509" name="Group 1509"/>
          <p:cNvGrpSpPr/>
          <p:nvPr/>
        </p:nvGrpSpPr>
        <p:grpSpPr>
          <a:xfrm>
            <a:off x="3355680" y="603464"/>
            <a:ext cx="1529667" cy="1258473"/>
            <a:chOff x="0" y="0"/>
            <a:chExt cx="1529665" cy="1258471"/>
          </a:xfrm>
        </p:grpSpPr>
        <p:sp>
          <p:nvSpPr>
            <p:cNvPr id="1507" name="Shape 1507"/>
            <p:cNvSpPr/>
            <p:nvPr/>
          </p:nvSpPr>
          <p:spPr>
            <a:xfrm>
              <a:off x="0" y="945079"/>
              <a:ext cx="1403013" cy="31339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defRPr sz="1600" b="1"/>
              </a:lvl1pPr>
            </a:lstStyle>
            <a:p>
              <a:pPr lvl="0">
                <a:defRPr sz="1800" b="0">
                  <a:solidFill>
                    <a:srgbClr val="000000"/>
                  </a:solidFill>
                  <a:uFillTx/>
                </a:defRPr>
              </a:pPr>
              <a:r>
                <a:rPr sz="1600" b="1">
                  <a:solidFill>
                    <a:srgbClr val="4D4D4D"/>
                  </a:solidFill>
                  <a:uFill>
                    <a:solidFill>
                      <a:srgbClr val="4D4D4D"/>
                    </a:solidFill>
                  </a:uFill>
                </a:rPr>
                <a:t>Plan capacity</a:t>
              </a:r>
            </a:p>
          </p:txBody>
        </p:sp>
        <p:pic>
          <p:nvPicPr>
            <p:cNvPr id="1508" name="pasted-image.png"/>
            <p:cNvPicPr/>
            <p:nvPr/>
          </p:nvPicPr>
          <p:blipFill>
            <a:blip r:embed="rId5">
              <a:extLst/>
            </a:blip>
            <a:stretch>
              <a:fillRect/>
            </a:stretch>
          </p:blipFill>
          <p:spPr>
            <a:xfrm>
              <a:off x="70" y="0"/>
              <a:ext cx="1529596" cy="1147197"/>
            </a:xfrm>
            <a:prstGeom prst="rect">
              <a:avLst/>
            </a:prstGeom>
            <a:ln w="12700" cap="flat">
              <a:noFill/>
              <a:miter lim="400000"/>
            </a:ln>
            <a:effectLst/>
          </p:spPr>
        </p:pic>
      </p:grpSp>
      <p:grpSp>
        <p:nvGrpSpPr>
          <p:cNvPr id="1512" name="Group 1512"/>
          <p:cNvGrpSpPr/>
          <p:nvPr/>
        </p:nvGrpSpPr>
        <p:grpSpPr>
          <a:xfrm>
            <a:off x="3291027" y="2433975"/>
            <a:ext cx="1658973" cy="1808026"/>
            <a:chOff x="0" y="0"/>
            <a:chExt cx="1658971" cy="1808025"/>
          </a:xfrm>
        </p:grpSpPr>
        <p:sp>
          <p:nvSpPr>
            <p:cNvPr id="1510" name="Shape 1510"/>
            <p:cNvSpPr/>
            <p:nvPr/>
          </p:nvSpPr>
          <p:spPr>
            <a:xfrm>
              <a:off x="89225" y="1291017"/>
              <a:ext cx="1480522"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p>
              <a:pPr lvl="0">
                <a:defRPr>
                  <a:solidFill>
                    <a:srgbClr val="000000"/>
                  </a:solidFill>
                  <a:uFillTx/>
                </a:defRPr>
              </a:pPr>
              <a:r>
                <a:rPr sz="1500" b="1">
                  <a:solidFill>
                    <a:srgbClr val="4D4D4D"/>
                  </a:solidFill>
                  <a:uFill>
                    <a:solidFill>
                      <a:srgbClr val="4D4D4D"/>
                    </a:solidFill>
                  </a:uFill>
                </a:rPr>
                <a:t>Manage users </a:t>
              </a:r>
            </a:p>
            <a:p>
              <a:pPr lvl="0" algn="ctr">
                <a:defRPr>
                  <a:solidFill>
                    <a:srgbClr val="000000"/>
                  </a:solidFill>
                  <a:uFillTx/>
                </a:defRPr>
              </a:pPr>
              <a:r>
                <a:rPr sz="1500" b="1">
                  <a:solidFill>
                    <a:srgbClr val="4D4D4D"/>
                  </a:solidFill>
                  <a:uFill>
                    <a:solidFill>
                      <a:srgbClr val="4D4D4D"/>
                    </a:solidFill>
                  </a:uFill>
                </a:rPr>
                <a:t>and quotas</a:t>
              </a:r>
            </a:p>
          </p:txBody>
        </p:sp>
        <p:pic>
          <p:nvPicPr>
            <p:cNvPr id="1511" name="pasted-image.png"/>
            <p:cNvPicPr/>
            <p:nvPr/>
          </p:nvPicPr>
          <p:blipFill>
            <a:blip r:embed="rId6">
              <a:extLst/>
            </a:blip>
            <a:stretch>
              <a:fillRect/>
            </a:stretch>
          </p:blipFill>
          <p:spPr>
            <a:xfrm>
              <a:off x="0" y="0"/>
              <a:ext cx="1658972" cy="1244229"/>
            </a:xfrm>
            <a:prstGeom prst="rect">
              <a:avLst/>
            </a:prstGeom>
            <a:ln w="12700" cap="flat">
              <a:noFill/>
              <a:miter lim="400000"/>
            </a:ln>
            <a:effectLst/>
          </p:spPr>
        </p:pic>
      </p:grpSp>
      <p:grpSp>
        <p:nvGrpSpPr>
          <p:cNvPr id="1515" name="Group 1515"/>
          <p:cNvGrpSpPr/>
          <p:nvPr/>
        </p:nvGrpSpPr>
        <p:grpSpPr>
          <a:xfrm>
            <a:off x="5126013" y="308508"/>
            <a:ext cx="1735839" cy="1848385"/>
            <a:chOff x="0" y="0"/>
            <a:chExt cx="1735837" cy="1848384"/>
          </a:xfrm>
        </p:grpSpPr>
        <p:sp>
          <p:nvSpPr>
            <p:cNvPr id="1513" name="Shape 1513"/>
            <p:cNvSpPr/>
            <p:nvPr/>
          </p:nvSpPr>
          <p:spPr>
            <a:xfrm>
              <a:off x="164225" y="1331376"/>
              <a:ext cx="1407388"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Install the platform</a:t>
              </a:r>
            </a:p>
          </p:txBody>
        </p:sp>
        <p:pic>
          <p:nvPicPr>
            <p:cNvPr id="1514" name="pasted-image.png"/>
            <p:cNvPicPr/>
            <p:nvPr/>
          </p:nvPicPr>
          <p:blipFill>
            <a:blip r:embed="rId7">
              <a:extLst/>
            </a:blip>
            <a:stretch>
              <a:fillRect/>
            </a:stretch>
          </p:blipFill>
          <p:spPr>
            <a:xfrm>
              <a:off x="0" y="0"/>
              <a:ext cx="1735838" cy="1358294"/>
            </a:xfrm>
            <a:prstGeom prst="rect">
              <a:avLst/>
            </a:prstGeom>
            <a:ln w="12700" cap="flat">
              <a:noFill/>
              <a:miter lim="400000"/>
            </a:ln>
            <a:effectLst/>
          </p:spPr>
        </p:pic>
      </p:grpSp>
      <p:grpSp>
        <p:nvGrpSpPr>
          <p:cNvPr id="1518" name="Group 1518"/>
          <p:cNvGrpSpPr/>
          <p:nvPr/>
        </p:nvGrpSpPr>
        <p:grpSpPr>
          <a:xfrm>
            <a:off x="7236216" y="206908"/>
            <a:ext cx="1553845" cy="1839919"/>
            <a:chOff x="0" y="0"/>
            <a:chExt cx="1553844" cy="1839917"/>
          </a:xfrm>
        </p:grpSpPr>
        <p:pic>
          <p:nvPicPr>
            <p:cNvPr id="1516" name="pasted-image.png"/>
            <p:cNvPicPr/>
            <p:nvPr/>
          </p:nvPicPr>
          <p:blipFill>
            <a:blip r:embed="rId8">
              <a:extLst/>
            </a:blip>
            <a:stretch>
              <a:fillRect/>
            </a:stretch>
          </p:blipFill>
          <p:spPr>
            <a:xfrm>
              <a:off x="0" y="0"/>
              <a:ext cx="1553845" cy="1641249"/>
            </a:xfrm>
            <a:prstGeom prst="rect">
              <a:avLst/>
            </a:prstGeom>
            <a:ln w="12700" cap="flat">
              <a:noFill/>
              <a:miter lim="400000"/>
            </a:ln>
            <a:effectLst/>
          </p:spPr>
        </p:pic>
        <p:sp>
          <p:nvSpPr>
            <p:cNvPr id="1517" name="Shape 1517"/>
            <p:cNvSpPr/>
            <p:nvPr/>
          </p:nvSpPr>
          <p:spPr>
            <a:xfrm>
              <a:off x="73228" y="1322910"/>
              <a:ext cx="1407388" cy="51700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Setup High Availability</a:t>
              </a:r>
            </a:p>
          </p:txBody>
        </p:sp>
      </p:grpSp>
      <p:pic>
        <p:nvPicPr>
          <p:cNvPr id="1519" name="pasted-image.png"/>
          <p:cNvPicPr/>
          <p:nvPr/>
        </p:nvPicPr>
        <p:blipFill>
          <a:blip r:embed="rId9">
            <a:extLst/>
          </a:blip>
          <a:stretch>
            <a:fillRect/>
          </a:stretch>
        </p:blipFill>
        <p:spPr>
          <a:xfrm>
            <a:off x="6419320" y="168803"/>
            <a:ext cx="385764" cy="385764"/>
          </a:xfrm>
          <a:prstGeom prst="rect">
            <a:avLst/>
          </a:prstGeom>
          <a:ln w="12700">
            <a:miter lim="400000"/>
          </a:ln>
        </p:spPr>
      </p:pic>
      <p:pic>
        <p:nvPicPr>
          <p:cNvPr id="1520" name="pasted-image.png"/>
          <p:cNvPicPr/>
          <p:nvPr/>
        </p:nvPicPr>
        <p:blipFill>
          <a:blip r:embed="rId9">
            <a:extLst/>
          </a:blip>
          <a:stretch>
            <a:fillRect/>
          </a:stretch>
        </p:blipFill>
        <p:spPr>
          <a:xfrm>
            <a:off x="6419320" y="2276210"/>
            <a:ext cx="385764" cy="385764"/>
          </a:xfrm>
          <a:prstGeom prst="rect">
            <a:avLst/>
          </a:prstGeom>
          <a:ln w="12700">
            <a:miter lim="400000"/>
          </a:ln>
        </p:spPr>
      </p:pic>
      <p:pic>
        <p:nvPicPr>
          <p:cNvPr id="1521" name="pasted-image.png"/>
          <p:cNvPicPr/>
          <p:nvPr/>
        </p:nvPicPr>
        <p:blipFill>
          <a:blip r:embed="rId9">
            <a:extLst/>
          </a:blip>
          <a:stretch>
            <a:fillRect/>
          </a:stretch>
        </p:blipFill>
        <p:spPr>
          <a:xfrm>
            <a:off x="4347818" y="2209270"/>
            <a:ext cx="385764" cy="385764"/>
          </a:xfrm>
          <a:prstGeom prst="rect">
            <a:avLst/>
          </a:prstGeom>
          <a:ln w="12700">
            <a:miter lim="400000"/>
          </a:ln>
        </p:spPr>
      </p:pic>
      <p:pic>
        <p:nvPicPr>
          <p:cNvPr id="1522" name="pasted-image.png"/>
          <p:cNvPicPr/>
          <p:nvPr/>
        </p:nvPicPr>
        <p:blipFill>
          <a:blip r:embed="rId9">
            <a:extLst/>
          </a:blip>
          <a:stretch>
            <a:fillRect/>
          </a:stretch>
        </p:blipFill>
        <p:spPr>
          <a:xfrm>
            <a:off x="4347818" y="168803"/>
            <a:ext cx="385764" cy="385764"/>
          </a:xfrm>
          <a:prstGeom prst="rect">
            <a:avLst/>
          </a:prstGeom>
          <a:ln w="12700">
            <a:miter lim="400000"/>
          </a:ln>
        </p:spPr>
      </p:pic>
      <p:pic>
        <p:nvPicPr>
          <p:cNvPr id="1523" name="pasted-image.png"/>
          <p:cNvPicPr/>
          <p:nvPr/>
        </p:nvPicPr>
        <p:blipFill>
          <a:blip r:embed="rId9">
            <a:extLst/>
          </a:blip>
          <a:stretch>
            <a:fillRect/>
          </a:stretch>
        </p:blipFill>
        <p:spPr>
          <a:xfrm>
            <a:off x="8627268" y="2276210"/>
            <a:ext cx="385764" cy="385764"/>
          </a:xfrm>
          <a:prstGeom prst="rect">
            <a:avLst/>
          </a:prstGeom>
          <a:ln w="12700">
            <a:miter lim="400000"/>
          </a:ln>
        </p:spPr>
      </p:pic>
      <p:pic>
        <p:nvPicPr>
          <p:cNvPr id="1524" name="pasted-image.png"/>
          <p:cNvPicPr/>
          <p:nvPr/>
        </p:nvPicPr>
        <p:blipFill>
          <a:blip r:embed="rId9">
            <a:extLst/>
          </a:blip>
          <a:stretch>
            <a:fillRect/>
          </a:stretch>
        </p:blipFill>
        <p:spPr>
          <a:xfrm>
            <a:off x="8627268" y="168803"/>
            <a:ext cx="385764" cy="385764"/>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3" presetClass="entr" presetSubtype="16" fill="hold" grpId="1" nodeType="clickEffect">
                                  <p:stCondLst>
                                    <p:cond delay="0"/>
                                  </p:stCondLst>
                                  <p:iterate>
                                    <p:tmAbs val="0"/>
                                  </p:iterate>
                                  <p:childTnLst>
                                    <p:set>
                                      <p:cBhvr>
                                        <p:cTn id="6" fill="hold"/>
                                        <p:tgtEl>
                                          <p:spTgt spid="1524"/>
                                        </p:tgtEl>
                                        <p:attrNameLst>
                                          <p:attrName>style.visibility</p:attrName>
                                        </p:attrNameLst>
                                      </p:cBhvr>
                                      <p:to>
                                        <p:strVal val="visible"/>
                                      </p:to>
                                    </p:set>
                                    <p:anim calcmode="lin" valueType="num">
                                      <p:cBhvr>
                                        <p:cTn id="7" dur="750" fill="hold"/>
                                        <p:tgtEl>
                                          <p:spTgt spid="1524"/>
                                        </p:tgtEl>
                                        <p:attrNameLst>
                                          <p:attrName>ppt_w</p:attrName>
                                        </p:attrNameLst>
                                      </p:cBhvr>
                                      <p:tavLst>
                                        <p:tav tm="0">
                                          <p:val>
                                            <p:fltVal val="0"/>
                                          </p:val>
                                        </p:tav>
                                        <p:tav tm="100000">
                                          <p:val>
                                            <p:strVal val="#ppt_w"/>
                                          </p:val>
                                        </p:tav>
                                      </p:tavLst>
                                    </p:anim>
                                    <p:anim calcmode="lin" valueType="num">
                                      <p:cBhvr>
                                        <p:cTn id="8" dur="750" fill="hold"/>
                                        <p:tgtEl>
                                          <p:spTgt spid="1524"/>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24" grpId="1" animBg="1" advAuto="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 name="Shape 185"/>
          <p:cNvSpPr/>
          <p:nvPr/>
        </p:nvSpPr>
        <p:spPr>
          <a:xfrm>
            <a:off x="3331820" y="719622"/>
            <a:ext cx="5560814" cy="3704257"/>
          </a:xfrm>
          <a:prstGeom prst="roundRect">
            <a:avLst>
              <a:gd name="adj" fmla="val 0"/>
            </a:avLst>
          </a:prstGeom>
          <a:solidFill>
            <a:srgbClr val="A7A7A7">
              <a:alpha val="19118"/>
            </a:srgbClr>
          </a:solidFill>
          <a:ln w="12700">
            <a:miter lim="400000"/>
          </a:ln>
        </p:spPr>
        <p:txBody>
          <a:bodyPr lIns="50800" tIns="50800" rIns="50800" bIns="50800" anchor="ctr"/>
          <a:lstStyle/>
          <a:p>
            <a:pPr lvl="0" algn="ctr" defTabSz="825500">
              <a:defRPr sz="3200">
                <a:solidFill>
                  <a:srgbClr val="FFFFFF"/>
                </a:solidFill>
                <a:uFillTx/>
                <a:latin typeface="Helvetica Light"/>
                <a:ea typeface="Helvetica Light"/>
                <a:cs typeface="Helvetica Light"/>
                <a:sym typeface="Helvetica Light"/>
              </a:defRPr>
            </a:pPr>
            <a:endParaRPr/>
          </a:p>
        </p:txBody>
      </p:sp>
      <p:sp>
        <p:nvSpPr>
          <p:cNvPr id="186" name="Shape 186"/>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6</a:t>
            </a:fld>
            <a:endParaRPr sz="800">
              <a:solidFill>
                <a:srgbClr val="808080"/>
              </a:solidFill>
              <a:uFill>
                <a:solidFill>
                  <a:srgbClr val="808080"/>
                </a:solidFill>
              </a:uFill>
            </a:endParaRPr>
          </a:p>
        </p:txBody>
      </p:sp>
      <p:grpSp>
        <p:nvGrpSpPr>
          <p:cNvPr id="189" name="Group 189"/>
          <p:cNvGrpSpPr/>
          <p:nvPr/>
        </p:nvGrpSpPr>
        <p:grpSpPr>
          <a:xfrm>
            <a:off x="3466741" y="807151"/>
            <a:ext cx="367762" cy="3529198"/>
            <a:chOff x="0" y="0"/>
            <a:chExt cx="367761" cy="3529197"/>
          </a:xfrm>
        </p:grpSpPr>
        <p:sp>
          <p:nvSpPr>
            <p:cNvPr id="187" name="Shape 187"/>
            <p:cNvSpPr/>
            <p:nvPr/>
          </p:nvSpPr>
          <p:spPr>
            <a:xfrm rot="16200000">
              <a:off x="-1580718" y="1580718"/>
              <a:ext cx="3529198" cy="367762"/>
            </a:xfrm>
            <a:prstGeom prst="roundRect">
              <a:avLst>
                <a:gd name="adj" fmla="val 13079"/>
              </a:avLst>
            </a:prstGeom>
            <a:solidFill>
              <a:srgbClr val="5E5E5E"/>
            </a:solid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defRPr>
                  <a:solidFill>
                    <a:srgbClr val="FFFFFF"/>
                  </a:solidFill>
                  <a:latin typeface="Avenir Next"/>
                  <a:ea typeface="Avenir Next"/>
                  <a:cs typeface="Avenir Next"/>
                  <a:sym typeface="Avenir Next"/>
                </a:defRPr>
              </a:lvl1pPr>
            </a:lstStyle>
            <a:p>
              <a:pPr lvl="0">
                <a:defRPr>
                  <a:solidFill>
                    <a:srgbClr val="000000"/>
                  </a:solidFill>
                  <a:uFillTx/>
                </a:defRPr>
              </a:pPr>
              <a:r>
                <a:rPr>
                  <a:solidFill>
                    <a:srgbClr val="FFFFFF"/>
                  </a:solidFill>
                  <a:uFill>
                    <a:solidFill>
                      <a:srgbClr val="4D4D4D"/>
                    </a:solidFill>
                  </a:uFill>
                </a:rPr>
                <a:t>        Router</a:t>
              </a:r>
            </a:p>
          </p:txBody>
        </p:sp>
        <p:pic>
          <p:nvPicPr>
            <p:cNvPr id="188" name="pasted-image.pdf"/>
            <p:cNvPicPr/>
            <p:nvPr/>
          </p:nvPicPr>
          <p:blipFill>
            <a:blip r:embed="rId2">
              <a:extLst/>
            </a:blip>
            <a:stretch>
              <a:fillRect/>
            </a:stretch>
          </p:blipFill>
          <p:spPr>
            <a:xfrm rot="16200000">
              <a:off x="74044" y="3210348"/>
              <a:ext cx="228477" cy="228477"/>
            </a:xfrm>
            <a:prstGeom prst="rect">
              <a:avLst/>
            </a:prstGeom>
            <a:ln w="3175" cap="flat">
              <a:noFill/>
              <a:miter lim="400000"/>
            </a:ln>
            <a:effectLst/>
          </p:spPr>
        </p:pic>
      </p:grpSp>
      <p:sp>
        <p:nvSpPr>
          <p:cNvPr id="190" name="Shape 190"/>
          <p:cNvSpPr/>
          <p:nvPr/>
        </p:nvSpPr>
        <p:spPr>
          <a:xfrm>
            <a:off x="3965726" y="1573922"/>
            <a:ext cx="2361552" cy="774350"/>
          </a:xfrm>
          <a:prstGeom prst="roundRect">
            <a:avLst>
              <a:gd name="adj" fmla="val 6519"/>
            </a:avLst>
          </a:prstGeom>
          <a:solidFill>
            <a:srgbClr val="29756E"/>
          </a:solidFill>
          <a:ln w="3175">
            <a:miter lim="400000"/>
          </a:ln>
          <a:extLst>
            <a:ext uri="{C572A759-6A51-4108-AA02-DFA0A04FC94B}">
              <ma14:wrappingTextBoxFlag xmlns:ma14="http://schemas.microsoft.com/office/mac/drawingml/2011/main" val="1"/>
            </a:ext>
          </a:extLst>
        </p:spPr>
        <p:txBody>
          <a:bodyPr lIns="0" tIns="0" rIns="0" bIns="0" anchor="ctr"/>
          <a:lstStyle>
            <a:lvl1pPr>
              <a:defRPr>
                <a:solidFill>
                  <a:srgbClr val="FFFFFF"/>
                </a:solidFill>
                <a:latin typeface="Avenir Next"/>
                <a:ea typeface="Avenir Next"/>
                <a:cs typeface="Avenir Next"/>
                <a:sym typeface="Avenir Next"/>
              </a:defRPr>
            </a:lvl1pPr>
          </a:lstStyle>
          <a:p>
            <a:pPr lvl="0">
              <a:defRPr>
                <a:solidFill>
                  <a:srgbClr val="000000"/>
                </a:solidFill>
                <a:uFillTx/>
              </a:defRPr>
            </a:pPr>
            <a:r>
              <a:rPr>
                <a:solidFill>
                  <a:srgbClr val="FFFFFF"/>
                </a:solidFill>
                <a:uFill>
                  <a:solidFill>
                    <a:srgbClr val="4D4D4D"/>
                  </a:solidFill>
                </a:uFill>
              </a:rPr>
              <a:t>        Cloud Controller</a:t>
            </a:r>
          </a:p>
        </p:txBody>
      </p:sp>
      <p:pic>
        <p:nvPicPr>
          <p:cNvPr id="191" name="pasted-image.pdf"/>
          <p:cNvPicPr/>
          <p:nvPr/>
        </p:nvPicPr>
        <p:blipFill>
          <a:blip r:embed="rId3">
            <a:extLst/>
          </a:blip>
          <a:stretch>
            <a:fillRect/>
          </a:stretch>
        </p:blipFill>
        <p:spPr>
          <a:xfrm>
            <a:off x="4102967" y="1846975"/>
            <a:ext cx="213189" cy="274099"/>
          </a:xfrm>
          <a:prstGeom prst="rect">
            <a:avLst/>
          </a:prstGeom>
          <a:ln w="3175">
            <a:miter lim="400000"/>
          </a:ln>
        </p:spPr>
      </p:pic>
      <p:grpSp>
        <p:nvGrpSpPr>
          <p:cNvPr id="194" name="Group 194"/>
          <p:cNvGrpSpPr/>
          <p:nvPr/>
        </p:nvGrpSpPr>
        <p:grpSpPr>
          <a:xfrm>
            <a:off x="6717580" y="1573922"/>
            <a:ext cx="2061528" cy="774350"/>
            <a:chOff x="0" y="0"/>
            <a:chExt cx="2061526" cy="774348"/>
          </a:xfrm>
        </p:grpSpPr>
        <p:sp>
          <p:nvSpPr>
            <p:cNvPr id="192" name="Shape 192"/>
            <p:cNvSpPr/>
            <p:nvPr/>
          </p:nvSpPr>
          <p:spPr>
            <a:xfrm>
              <a:off x="0" y="0"/>
              <a:ext cx="2061527" cy="774349"/>
            </a:xfrm>
            <a:prstGeom prst="roundRect">
              <a:avLst>
                <a:gd name="adj" fmla="val 6560"/>
              </a:avLst>
            </a:prstGeom>
            <a:solidFill>
              <a:srgbClr val="29756E"/>
            </a:solid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p>
              <a:pPr lvl="0">
                <a:defRPr>
                  <a:solidFill>
                    <a:srgbClr val="000000"/>
                  </a:solidFill>
                  <a:uFillTx/>
                </a:defRPr>
              </a:pPr>
              <a:r>
                <a:rPr>
                  <a:solidFill>
                    <a:srgbClr val="FFFFFF"/>
                  </a:solidFill>
                  <a:uFill>
                    <a:solidFill>
                      <a:srgbClr val="4D4D4D"/>
                    </a:solidFill>
                  </a:uFill>
                  <a:latin typeface="Avenir Next"/>
                  <a:ea typeface="Avenir Next"/>
                  <a:cs typeface="Avenir Next"/>
                  <a:sym typeface="Avenir Next"/>
                </a:rPr>
                <a:t>        Service Broker</a:t>
              </a:r>
            </a:p>
            <a:p>
              <a:pPr lvl="0">
                <a:defRPr>
                  <a:solidFill>
                    <a:srgbClr val="000000"/>
                  </a:solidFill>
                  <a:uFillTx/>
                </a:defRPr>
              </a:pPr>
              <a:r>
                <a:rPr>
                  <a:solidFill>
                    <a:srgbClr val="FFFFFF"/>
                  </a:solidFill>
                  <a:uFill>
                    <a:solidFill>
                      <a:srgbClr val="4D4D4D"/>
                    </a:solidFill>
                  </a:uFill>
                  <a:latin typeface="Avenir Next"/>
                  <a:ea typeface="Avenir Next"/>
                  <a:cs typeface="Avenir Next"/>
                  <a:sym typeface="Avenir Next"/>
                </a:rPr>
                <a:t>        Node(s)</a:t>
              </a:r>
            </a:p>
          </p:txBody>
        </p:sp>
        <p:pic>
          <p:nvPicPr>
            <p:cNvPr id="193" name="pasted-image.pdf"/>
            <p:cNvPicPr/>
            <p:nvPr/>
          </p:nvPicPr>
          <p:blipFill>
            <a:blip r:embed="rId4">
              <a:extLst/>
            </a:blip>
            <a:stretch>
              <a:fillRect/>
            </a:stretch>
          </p:blipFill>
          <p:spPr>
            <a:xfrm>
              <a:off x="98424" y="122839"/>
              <a:ext cx="253869" cy="238936"/>
            </a:xfrm>
            <a:prstGeom prst="rect">
              <a:avLst/>
            </a:prstGeom>
            <a:ln w="3175" cap="flat">
              <a:noFill/>
              <a:miter lim="400000"/>
            </a:ln>
            <a:effectLst/>
          </p:spPr>
        </p:pic>
      </p:grpSp>
      <p:grpSp>
        <p:nvGrpSpPr>
          <p:cNvPr id="197" name="Group 197"/>
          <p:cNvGrpSpPr/>
          <p:nvPr/>
        </p:nvGrpSpPr>
        <p:grpSpPr>
          <a:xfrm>
            <a:off x="4316155" y="3405900"/>
            <a:ext cx="1140867" cy="917754"/>
            <a:chOff x="0" y="0"/>
            <a:chExt cx="1140866" cy="917752"/>
          </a:xfrm>
        </p:grpSpPr>
        <p:sp>
          <p:nvSpPr>
            <p:cNvPr id="195" name="Shape 195"/>
            <p:cNvSpPr/>
            <p:nvPr/>
          </p:nvSpPr>
          <p:spPr>
            <a:xfrm>
              <a:off x="0" y="0"/>
              <a:ext cx="1140867" cy="917753"/>
            </a:xfrm>
            <a:prstGeom prst="roundRect">
              <a:avLst>
                <a:gd name="adj" fmla="val 5535"/>
              </a:avLst>
            </a:prstGeom>
            <a:solidFill>
              <a:srgbClr val="29756E"/>
            </a:solidFill>
            <a:ln w="3175" cap="flat">
              <a:noFill/>
              <a:miter lim="400000"/>
            </a:ln>
            <a:effectLst>
              <a:outerShdw blurRad="101600" dist="25400" dir="5400000" rotWithShape="0">
                <a:srgbClr val="000000">
                  <a:alpha val="75000"/>
                </a:srgbClr>
              </a:outerShdw>
            </a:effectLst>
            <a:extLst>
              <a:ext uri="{C572A759-6A51-4108-AA02-DFA0A04FC94B}">
                <ma14:wrappingTextBoxFlag xmlns:ma14="http://schemas.microsoft.com/office/mac/drawingml/2011/main" val="1"/>
              </a:ext>
            </a:extLst>
          </p:spPr>
          <p:txBody>
            <a:bodyPr wrap="square" lIns="0" tIns="0" rIns="0" bIns="0" numCol="1" anchor="t">
              <a:noAutofit/>
            </a:bodyPr>
            <a:lstStyle>
              <a:lvl1pPr>
                <a:defRPr>
                  <a:solidFill>
                    <a:srgbClr val="FFFFFF"/>
                  </a:solidFill>
                  <a:latin typeface="Avenir Next"/>
                  <a:ea typeface="Avenir Next"/>
                  <a:cs typeface="Avenir Next"/>
                  <a:sym typeface="Avenir Next"/>
                </a:defRPr>
              </a:lvl1pPr>
            </a:lstStyle>
            <a:p>
              <a:pPr lvl="0">
                <a:defRPr>
                  <a:solidFill>
                    <a:srgbClr val="000000"/>
                  </a:solidFill>
                  <a:uFillTx/>
                </a:defRPr>
              </a:pPr>
              <a:r>
                <a:rPr>
                  <a:solidFill>
                    <a:srgbClr val="FFFFFF"/>
                  </a:solidFill>
                  <a:uFill>
                    <a:solidFill>
                      <a:srgbClr val="4D4D4D"/>
                    </a:solidFill>
                  </a:uFill>
                </a:rPr>
                <a:t>       DEA</a:t>
              </a:r>
            </a:p>
          </p:txBody>
        </p:sp>
        <p:pic>
          <p:nvPicPr>
            <p:cNvPr id="196" name="pasted-image.pdf"/>
            <p:cNvPicPr/>
            <p:nvPr/>
          </p:nvPicPr>
          <p:blipFill>
            <a:blip r:embed="rId5">
              <a:extLst/>
            </a:blip>
            <a:stretch>
              <a:fillRect/>
            </a:stretch>
          </p:blipFill>
          <p:spPr>
            <a:xfrm>
              <a:off x="128592" y="38100"/>
              <a:ext cx="241301" cy="228600"/>
            </a:xfrm>
            <a:prstGeom prst="rect">
              <a:avLst/>
            </a:prstGeom>
            <a:ln w="3175" cap="flat">
              <a:noFill/>
              <a:miter lim="400000"/>
            </a:ln>
            <a:effectLst/>
          </p:spPr>
        </p:pic>
      </p:grpSp>
      <p:grpSp>
        <p:nvGrpSpPr>
          <p:cNvPr id="200" name="Group 200"/>
          <p:cNvGrpSpPr/>
          <p:nvPr/>
        </p:nvGrpSpPr>
        <p:grpSpPr>
          <a:xfrm>
            <a:off x="4498259" y="3186744"/>
            <a:ext cx="1140868" cy="917754"/>
            <a:chOff x="0" y="0"/>
            <a:chExt cx="1140866" cy="917752"/>
          </a:xfrm>
        </p:grpSpPr>
        <p:sp>
          <p:nvSpPr>
            <p:cNvPr id="198" name="Shape 198"/>
            <p:cNvSpPr/>
            <p:nvPr/>
          </p:nvSpPr>
          <p:spPr>
            <a:xfrm>
              <a:off x="0" y="0"/>
              <a:ext cx="1140867" cy="917753"/>
            </a:xfrm>
            <a:prstGeom prst="roundRect">
              <a:avLst>
                <a:gd name="adj" fmla="val 5535"/>
              </a:avLst>
            </a:prstGeom>
            <a:solidFill>
              <a:srgbClr val="29756E"/>
            </a:solidFill>
            <a:ln w="3175" cap="flat">
              <a:noFill/>
              <a:miter lim="400000"/>
            </a:ln>
            <a:effectLst>
              <a:outerShdw blurRad="101600" dist="25400" dir="5400000" rotWithShape="0">
                <a:srgbClr val="000000">
                  <a:alpha val="75000"/>
                </a:srgbClr>
              </a:outerShdw>
            </a:effectLst>
            <a:extLst>
              <a:ext uri="{C572A759-6A51-4108-AA02-DFA0A04FC94B}">
                <ma14:wrappingTextBoxFlag xmlns:ma14="http://schemas.microsoft.com/office/mac/drawingml/2011/main" val="1"/>
              </a:ext>
            </a:extLst>
          </p:spPr>
          <p:txBody>
            <a:bodyPr wrap="square" lIns="0" tIns="0" rIns="0" bIns="0" numCol="1" anchor="t">
              <a:noAutofit/>
            </a:bodyPr>
            <a:lstStyle>
              <a:lvl1pPr>
                <a:defRPr>
                  <a:solidFill>
                    <a:srgbClr val="FFFFFF"/>
                  </a:solidFill>
                  <a:latin typeface="Avenir Next"/>
                  <a:ea typeface="Avenir Next"/>
                  <a:cs typeface="Avenir Next"/>
                  <a:sym typeface="Avenir Next"/>
                </a:defRPr>
              </a:lvl1pPr>
            </a:lstStyle>
            <a:p>
              <a:pPr lvl="0">
                <a:defRPr>
                  <a:solidFill>
                    <a:srgbClr val="000000"/>
                  </a:solidFill>
                  <a:uFillTx/>
                </a:defRPr>
              </a:pPr>
              <a:r>
                <a:rPr>
                  <a:solidFill>
                    <a:srgbClr val="FFFFFF"/>
                  </a:solidFill>
                  <a:uFill>
                    <a:solidFill>
                      <a:srgbClr val="4D4D4D"/>
                    </a:solidFill>
                  </a:uFill>
                </a:rPr>
                <a:t>       DEA</a:t>
              </a:r>
            </a:p>
          </p:txBody>
        </p:sp>
        <p:pic>
          <p:nvPicPr>
            <p:cNvPr id="199" name="pasted-image.pdf"/>
            <p:cNvPicPr/>
            <p:nvPr/>
          </p:nvPicPr>
          <p:blipFill>
            <a:blip r:embed="rId5">
              <a:extLst/>
            </a:blip>
            <a:stretch>
              <a:fillRect/>
            </a:stretch>
          </p:blipFill>
          <p:spPr>
            <a:xfrm>
              <a:off x="128592" y="38100"/>
              <a:ext cx="241301" cy="228600"/>
            </a:xfrm>
            <a:prstGeom prst="rect">
              <a:avLst/>
            </a:prstGeom>
            <a:ln w="3175" cap="flat">
              <a:noFill/>
              <a:miter lim="400000"/>
            </a:ln>
            <a:effectLst/>
          </p:spPr>
        </p:pic>
      </p:grpSp>
      <p:grpSp>
        <p:nvGrpSpPr>
          <p:cNvPr id="203" name="Group 203"/>
          <p:cNvGrpSpPr/>
          <p:nvPr/>
        </p:nvGrpSpPr>
        <p:grpSpPr>
          <a:xfrm>
            <a:off x="4711447" y="2947023"/>
            <a:ext cx="1140868" cy="917754"/>
            <a:chOff x="0" y="0"/>
            <a:chExt cx="1140866" cy="917752"/>
          </a:xfrm>
        </p:grpSpPr>
        <p:sp>
          <p:nvSpPr>
            <p:cNvPr id="201" name="Shape 201"/>
            <p:cNvSpPr/>
            <p:nvPr/>
          </p:nvSpPr>
          <p:spPr>
            <a:xfrm>
              <a:off x="0" y="0"/>
              <a:ext cx="1140867" cy="917753"/>
            </a:xfrm>
            <a:prstGeom prst="roundRect">
              <a:avLst>
                <a:gd name="adj" fmla="val 5535"/>
              </a:avLst>
            </a:prstGeom>
            <a:solidFill>
              <a:srgbClr val="29756E"/>
            </a:solidFill>
            <a:ln w="3175" cap="flat">
              <a:noFill/>
              <a:miter lim="400000"/>
            </a:ln>
            <a:effectLst>
              <a:outerShdw blurRad="101600" dist="25400" dir="5400000" rotWithShape="0">
                <a:srgbClr val="000000">
                  <a:alpha val="75000"/>
                </a:srgbClr>
              </a:outerShdw>
            </a:effectLst>
            <a:extLst>
              <a:ext uri="{C572A759-6A51-4108-AA02-DFA0A04FC94B}">
                <ma14:wrappingTextBoxFlag xmlns:ma14="http://schemas.microsoft.com/office/mac/drawingml/2011/main" val="1"/>
              </a:ext>
            </a:extLst>
          </p:spPr>
          <p:txBody>
            <a:bodyPr wrap="square" lIns="0" tIns="0" rIns="0" bIns="0" numCol="1" anchor="t">
              <a:noAutofit/>
            </a:bodyPr>
            <a:lstStyle>
              <a:lvl1pPr>
                <a:defRPr>
                  <a:solidFill>
                    <a:srgbClr val="FFFFFF"/>
                  </a:solidFill>
                  <a:latin typeface="Avenir Next"/>
                  <a:ea typeface="Avenir Next"/>
                  <a:cs typeface="Avenir Next"/>
                  <a:sym typeface="Avenir Next"/>
                </a:defRPr>
              </a:lvl1pPr>
            </a:lstStyle>
            <a:p>
              <a:pPr lvl="0">
                <a:defRPr>
                  <a:solidFill>
                    <a:srgbClr val="000000"/>
                  </a:solidFill>
                  <a:uFillTx/>
                </a:defRPr>
              </a:pPr>
              <a:r>
                <a:rPr>
                  <a:solidFill>
                    <a:srgbClr val="FFFFFF"/>
                  </a:solidFill>
                  <a:uFill>
                    <a:solidFill>
                      <a:srgbClr val="4D4D4D"/>
                    </a:solidFill>
                  </a:uFill>
                </a:rPr>
                <a:t>       DEA</a:t>
              </a:r>
            </a:p>
          </p:txBody>
        </p:sp>
        <p:pic>
          <p:nvPicPr>
            <p:cNvPr id="202" name="pasted-image.pdf"/>
            <p:cNvPicPr/>
            <p:nvPr/>
          </p:nvPicPr>
          <p:blipFill>
            <a:blip r:embed="rId5">
              <a:extLst/>
            </a:blip>
            <a:stretch>
              <a:fillRect/>
            </a:stretch>
          </p:blipFill>
          <p:spPr>
            <a:xfrm>
              <a:off x="128592" y="38100"/>
              <a:ext cx="241301" cy="228600"/>
            </a:xfrm>
            <a:prstGeom prst="rect">
              <a:avLst/>
            </a:prstGeom>
            <a:ln w="3175" cap="flat">
              <a:noFill/>
              <a:miter lim="400000"/>
            </a:ln>
            <a:effectLst/>
          </p:spPr>
        </p:pic>
      </p:grpSp>
      <p:grpSp>
        <p:nvGrpSpPr>
          <p:cNvPr id="206" name="Group 206"/>
          <p:cNvGrpSpPr/>
          <p:nvPr/>
        </p:nvGrpSpPr>
        <p:grpSpPr>
          <a:xfrm>
            <a:off x="4971360" y="2727868"/>
            <a:ext cx="1140868" cy="917754"/>
            <a:chOff x="0" y="0"/>
            <a:chExt cx="1140866" cy="917752"/>
          </a:xfrm>
        </p:grpSpPr>
        <p:sp>
          <p:nvSpPr>
            <p:cNvPr id="204" name="Shape 204"/>
            <p:cNvSpPr/>
            <p:nvPr/>
          </p:nvSpPr>
          <p:spPr>
            <a:xfrm>
              <a:off x="0" y="0"/>
              <a:ext cx="1140867" cy="917753"/>
            </a:xfrm>
            <a:prstGeom prst="roundRect">
              <a:avLst>
                <a:gd name="adj" fmla="val 5535"/>
              </a:avLst>
            </a:prstGeom>
            <a:solidFill>
              <a:srgbClr val="29756E"/>
            </a:solidFill>
            <a:ln w="3175" cap="flat">
              <a:noFill/>
              <a:miter lim="400000"/>
            </a:ln>
            <a:effectLst>
              <a:outerShdw blurRad="101600" dist="25400" dir="5400000" rotWithShape="0">
                <a:srgbClr val="000000">
                  <a:alpha val="75000"/>
                </a:srgbClr>
              </a:outerShdw>
            </a:effectLst>
            <a:extLst>
              <a:ext uri="{C572A759-6A51-4108-AA02-DFA0A04FC94B}">
                <ma14:wrappingTextBoxFlag xmlns:ma14="http://schemas.microsoft.com/office/mac/drawingml/2011/main" val="1"/>
              </a:ext>
            </a:extLst>
          </p:spPr>
          <p:txBody>
            <a:bodyPr wrap="square" lIns="0" tIns="0" rIns="0" bIns="0" numCol="1" anchor="t">
              <a:noAutofit/>
            </a:bodyPr>
            <a:lstStyle>
              <a:lvl1pPr>
                <a:defRPr>
                  <a:solidFill>
                    <a:srgbClr val="FFFFFF"/>
                  </a:solidFill>
                  <a:latin typeface="Avenir Next"/>
                  <a:ea typeface="Avenir Next"/>
                  <a:cs typeface="Avenir Next"/>
                  <a:sym typeface="Avenir Next"/>
                </a:defRPr>
              </a:lvl1pPr>
            </a:lstStyle>
            <a:p>
              <a:pPr lvl="0">
                <a:defRPr>
                  <a:solidFill>
                    <a:srgbClr val="000000"/>
                  </a:solidFill>
                  <a:uFillTx/>
                </a:defRPr>
              </a:pPr>
              <a:r>
                <a:rPr>
                  <a:solidFill>
                    <a:srgbClr val="FFFFFF"/>
                  </a:solidFill>
                  <a:uFill>
                    <a:solidFill>
                      <a:srgbClr val="4D4D4D"/>
                    </a:solidFill>
                  </a:uFill>
                </a:rPr>
                <a:t>       DEA</a:t>
              </a:r>
            </a:p>
          </p:txBody>
        </p:sp>
        <p:pic>
          <p:nvPicPr>
            <p:cNvPr id="205" name="pasted-image.pdf"/>
            <p:cNvPicPr/>
            <p:nvPr/>
          </p:nvPicPr>
          <p:blipFill>
            <a:blip r:embed="rId5">
              <a:extLst/>
            </a:blip>
            <a:stretch>
              <a:fillRect/>
            </a:stretch>
          </p:blipFill>
          <p:spPr>
            <a:xfrm>
              <a:off x="128592" y="38100"/>
              <a:ext cx="241301" cy="228600"/>
            </a:xfrm>
            <a:prstGeom prst="rect">
              <a:avLst/>
            </a:prstGeom>
            <a:ln w="3175" cap="flat">
              <a:noFill/>
              <a:miter lim="400000"/>
            </a:ln>
            <a:effectLst/>
          </p:spPr>
        </p:pic>
      </p:grpSp>
      <p:grpSp>
        <p:nvGrpSpPr>
          <p:cNvPr id="209" name="Group 209"/>
          <p:cNvGrpSpPr/>
          <p:nvPr/>
        </p:nvGrpSpPr>
        <p:grpSpPr>
          <a:xfrm>
            <a:off x="3968735" y="807151"/>
            <a:ext cx="2361552" cy="387175"/>
            <a:chOff x="0" y="0"/>
            <a:chExt cx="2361551" cy="387174"/>
          </a:xfrm>
        </p:grpSpPr>
        <p:sp>
          <p:nvSpPr>
            <p:cNvPr id="207" name="Shape 207"/>
            <p:cNvSpPr/>
            <p:nvPr/>
          </p:nvSpPr>
          <p:spPr>
            <a:xfrm>
              <a:off x="0" y="0"/>
              <a:ext cx="2361552" cy="387175"/>
            </a:xfrm>
            <a:prstGeom prst="roundRect">
              <a:avLst>
                <a:gd name="adj" fmla="val 13038"/>
              </a:avLst>
            </a:prstGeom>
            <a:solidFill>
              <a:srgbClr val="545454"/>
            </a:solid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defRPr>
                  <a:solidFill>
                    <a:srgbClr val="FFFFFF"/>
                  </a:solidFill>
                  <a:latin typeface="Avenir Next"/>
                  <a:ea typeface="Avenir Next"/>
                  <a:cs typeface="Avenir Next"/>
                  <a:sym typeface="Avenir Next"/>
                </a:defRPr>
              </a:lvl1pPr>
            </a:lstStyle>
            <a:p>
              <a:pPr lvl="0">
                <a:defRPr>
                  <a:solidFill>
                    <a:srgbClr val="000000"/>
                  </a:solidFill>
                  <a:uFillTx/>
                </a:defRPr>
              </a:pPr>
              <a:r>
                <a:rPr>
                  <a:solidFill>
                    <a:srgbClr val="FFFFFF"/>
                  </a:solidFill>
                  <a:uFill>
                    <a:solidFill>
                      <a:srgbClr val="4D4D4D"/>
                    </a:solidFill>
                  </a:uFill>
                </a:rPr>
                <a:t>        Blobstore</a:t>
              </a:r>
            </a:p>
          </p:txBody>
        </p:sp>
        <p:sp>
          <p:nvSpPr>
            <p:cNvPr id="208" name="Shape 208"/>
            <p:cNvSpPr/>
            <p:nvPr/>
          </p:nvSpPr>
          <p:spPr>
            <a:xfrm>
              <a:off x="140591" y="85728"/>
              <a:ext cx="206830" cy="215719"/>
            </a:xfrm>
            <a:custGeom>
              <a:avLst/>
              <a:gdLst/>
              <a:ahLst/>
              <a:cxnLst>
                <a:cxn ang="0">
                  <a:pos x="wd2" y="hd2"/>
                </a:cxn>
                <a:cxn ang="5400000">
                  <a:pos x="wd2" y="hd2"/>
                </a:cxn>
                <a:cxn ang="10800000">
                  <a:pos x="wd2" y="hd2"/>
                </a:cxn>
                <a:cxn ang="16200000">
                  <a:pos x="wd2" y="hd2"/>
                </a:cxn>
              </a:cxnLst>
              <a:rect l="0" t="0" r="r" b="b"/>
              <a:pathLst>
                <a:path w="21600" h="21600" extrusionOk="0">
                  <a:moveTo>
                    <a:pt x="0" y="12228"/>
                  </a:moveTo>
                  <a:cubicBezTo>
                    <a:pt x="0" y="13862"/>
                    <a:pt x="4835" y="15186"/>
                    <a:pt x="10800" y="15186"/>
                  </a:cubicBezTo>
                  <a:cubicBezTo>
                    <a:pt x="16765" y="15186"/>
                    <a:pt x="21600" y="13862"/>
                    <a:pt x="21600" y="12228"/>
                  </a:cubicBezTo>
                  <a:lnTo>
                    <a:pt x="21600" y="18660"/>
                  </a:lnTo>
                  <a:lnTo>
                    <a:pt x="21593" y="18660"/>
                  </a:lnTo>
                  <a:cubicBezTo>
                    <a:pt x="21563" y="20285"/>
                    <a:pt x="16742" y="21600"/>
                    <a:pt x="10800" y="21600"/>
                  </a:cubicBezTo>
                  <a:cubicBezTo>
                    <a:pt x="4858" y="21600"/>
                    <a:pt x="37" y="20285"/>
                    <a:pt x="7" y="18660"/>
                  </a:cubicBezTo>
                  <a:lnTo>
                    <a:pt x="0" y="18660"/>
                  </a:lnTo>
                  <a:lnTo>
                    <a:pt x="0" y="18641"/>
                  </a:lnTo>
                  <a:close/>
                  <a:moveTo>
                    <a:pt x="0" y="4106"/>
                  </a:moveTo>
                  <a:cubicBezTo>
                    <a:pt x="0" y="5740"/>
                    <a:pt x="4835" y="7065"/>
                    <a:pt x="10800" y="7065"/>
                  </a:cubicBezTo>
                  <a:cubicBezTo>
                    <a:pt x="16765" y="7065"/>
                    <a:pt x="21600" y="5740"/>
                    <a:pt x="21600" y="4106"/>
                  </a:cubicBezTo>
                  <a:lnTo>
                    <a:pt x="21600" y="10538"/>
                  </a:lnTo>
                  <a:lnTo>
                    <a:pt x="21593" y="10538"/>
                  </a:lnTo>
                  <a:cubicBezTo>
                    <a:pt x="21563" y="12164"/>
                    <a:pt x="16742" y="13478"/>
                    <a:pt x="10800" y="13478"/>
                  </a:cubicBezTo>
                  <a:cubicBezTo>
                    <a:pt x="4858" y="13478"/>
                    <a:pt x="37" y="12164"/>
                    <a:pt x="7" y="10538"/>
                  </a:cubicBezTo>
                  <a:lnTo>
                    <a:pt x="0" y="10538"/>
                  </a:lnTo>
                  <a:lnTo>
                    <a:pt x="0" y="10520"/>
                  </a:lnTo>
                  <a:close/>
                  <a:moveTo>
                    <a:pt x="10800" y="0"/>
                  </a:moveTo>
                  <a:cubicBezTo>
                    <a:pt x="16437" y="0"/>
                    <a:pt x="21006" y="1252"/>
                    <a:pt x="21006" y="2796"/>
                  </a:cubicBezTo>
                  <a:cubicBezTo>
                    <a:pt x="21006" y="4340"/>
                    <a:pt x="16437" y="5592"/>
                    <a:pt x="10800" y="5592"/>
                  </a:cubicBezTo>
                  <a:cubicBezTo>
                    <a:pt x="5163" y="5592"/>
                    <a:pt x="594" y="4340"/>
                    <a:pt x="594" y="2796"/>
                  </a:cubicBezTo>
                  <a:cubicBezTo>
                    <a:pt x="594" y="1252"/>
                    <a:pt x="5163" y="0"/>
                    <a:pt x="10800" y="0"/>
                  </a:cubicBezTo>
                  <a:close/>
                </a:path>
              </a:pathLst>
            </a:custGeom>
            <a:solidFill>
              <a:srgbClr val="FFFFFF"/>
            </a:solidFill>
            <a:ln w="12700" cap="flat">
              <a:noFill/>
              <a:miter lim="400000"/>
              <a:tailEnd type="triangle" w="med" len="med"/>
            </a:ln>
            <a:effectLst/>
          </p:spPr>
          <p:txBody>
            <a:bodyPr wrap="square" lIns="0" tIns="0" rIns="0" bIns="0" numCol="1" anchor="ctr">
              <a:noAutofit/>
            </a:bodyPr>
            <a:lstStyle/>
            <a:p>
              <a:pPr lvl="0" algn="ctr">
                <a:defRPr>
                  <a:solidFill>
                    <a:srgbClr val="FFFFFF"/>
                  </a:solidFill>
                  <a:uFillTx/>
                </a:defRPr>
              </a:pPr>
              <a:endParaRPr/>
            </a:p>
          </p:txBody>
        </p:sp>
      </p:grpSp>
      <p:grpSp>
        <p:nvGrpSpPr>
          <p:cNvPr id="212" name="Group 212"/>
          <p:cNvGrpSpPr/>
          <p:nvPr/>
        </p:nvGrpSpPr>
        <p:grpSpPr>
          <a:xfrm>
            <a:off x="6717580" y="807151"/>
            <a:ext cx="2061528" cy="387175"/>
            <a:chOff x="0" y="0"/>
            <a:chExt cx="2061526" cy="387174"/>
          </a:xfrm>
        </p:grpSpPr>
        <p:sp>
          <p:nvSpPr>
            <p:cNvPr id="210" name="Shape 210"/>
            <p:cNvSpPr/>
            <p:nvPr/>
          </p:nvSpPr>
          <p:spPr>
            <a:xfrm>
              <a:off x="0" y="0"/>
              <a:ext cx="2061527" cy="387175"/>
            </a:xfrm>
            <a:prstGeom prst="roundRect">
              <a:avLst>
                <a:gd name="adj" fmla="val 13038"/>
              </a:avLst>
            </a:prstGeom>
            <a:solidFill>
              <a:srgbClr val="545454"/>
            </a:solid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defRPr>
                  <a:solidFill>
                    <a:srgbClr val="FFFFFF"/>
                  </a:solidFill>
                  <a:latin typeface="Avenir Next"/>
                  <a:ea typeface="Avenir Next"/>
                  <a:cs typeface="Avenir Next"/>
                  <a:sym typeface="Avenir Next"/>
                </a:defRPr>
              </a:lvl1pPr>
            </a:lstStyle>
            <a:p>
              <a:pPr lvl="0">
                <a:defRPr>
                  <a:solidFill>
                    <a:srgbClr val="000000"/>
                  </a:solidFill>
                  <a:uFillTx/>
                </a:defRPr>
              </a:pPr>
              <a:r>
                <a:rPr>
                  <a:solidFill>
                    <a:srgbClr val="FFFFFF"/>
                  </a:solidFill>
                  <a:uFill>
                    <a:solidFill>
                      <a:srgbClr val="4D4D4D"/>
                    </a:solidFill>
                  </a:uFill>
                </a:rPr>
                <a:t>        DB</a:t>
              </a:r>
            </a:p>
          </p:txBody>
        </p:sp>
        <p:sp>
          <p:nvSpPr>
            <p:cNvPr id="211" name="Shape 211"/>
            <p:cNvSpPr/>
            <p:nvPr/>
          </p:nvSpPr>
          <p:spPr>
            <a:xfrm>
              <a:off x="139793" y="85728"/>
              <a:ext cx="206830" cy="215719"/>
            </a:xfrm>
            <a:custGeom>
              <a:avLst/>
              <a:gdLst/>
              <a:ahLst/>
              <a:cxnLst>
                <a:cxn ang="0">
                  <a:pos x="wd2" y="hd2"/>
                </a:cxn>
                <a:cxn ang="5400000">
                  <a:pos x="wd2" y="hd2"/>
                </a:cxn>
                <a:cxn ang="10800000">
                  <a:pos x="wd2" y="hd2"/>
                </a:cxn>
                <a:cxn ang="16200000">
                  <a:pos x="wd2" y="hd2"/>
                </a:cxn>
              </a:cxnLst>
              <a:rect l="0" t="0" r="r" b="b"/>
              <a:pathLst>
                <a:path w="21600" h="21600" extrusionOk="0">
                  <a:moveTo>
                    <a:pt x="0" y="12228"/>
                  </a:moveTo>
                  <a:cubicBezTo>
                    <a:pt x="0" y="13862"/>
                    <a:pt x="4835" y="15186"/>
                    <a:pt x="10800" y="15186"/>
                  </a:cubicBezTo>
                  <a:cubicBezTo>
                    <a:pt x="16765" y="15186"/>
                    <a:pt x="21600" y="13862"/>
                    <a:pt x="21600" y="12228"/>
                  </a:cubicBezTo>
                  <a:lnTo>
                    <a:pt x="21600" y="18660"/>
                  </a:lnTo>
                  <a:lnTo>
                    <a:pt x="21593" y="18660"/>
                  </a:lnTo>
                  <a:cubicBezTo>
                    <a:pt x="21563" y="20285"/>
                    <a:pt x="16742" y="21600"/>
                    <a:pt x="10800" y="21600"/>
                  </a:cubicBezTo>
                  <a:cubicBezTo>
                    <a:pt x="4858" y="21600"/>
                    <a:pt x="37" y="20285"/>
                    <a:pt x="7" y="18660"/>
                  </a:cubicBezTo>
                  <a:lnTo>
                    <a:pt x="0" y="18660"/>
                  </a:lnTo>
                  <a:lnTo>
                    <a:pt x="0" y="18641"/>
                  </a:lnTo>
                  <a:close/>
                  <a:moveTo>
                    <a:pt x="0" y="4106"/>
                  </a:moveTo>
                  <a:cubicBezTo>
                    <a:pt x="0" y="5740"/>
                    <a:pt x="4835" y="7065"/>
                    <a:pt x="10800" y="7065"/>
                  </a:cubicBezTo>
                  <a:cubicBezTo>
                    <a:pt x="16765" y="7065"/>
                    <a:pt x="21600" y="5740"/>
                    <a:pt x="21600" y="4106"/>
                  </a:cubicBezTo>
                  <a:lnTo>
                    <a:pt x="21600" y="10538"/>
                  </a:lnTo>
                  <a:lnTo>
                    <a:pt x="21593" y="10538"/>
                  </a:lnTo>
                  <a:cubicBezTo>
                    <a:pt x="21563" y="12164"/>
                    <a:pt x="16742" y="13478"/>
                    <a:pt x="10800" y="13478"/>
                  </a:cubicBezTo>
                  <a:cubicBezTo>
                    <a:pt x="4858" y="13478"/>
                    <a:pt x="37" y="12164"/>
                    <a:pt x="7" y="10538"/>
                  </a:cubicBezTo>
                  <a:lnTo>
                    <a:pt x="0" y="10538"/>
                  </a:lnTo>
                  <a:lnTo>
                    <a:pt x="0" y="10520"/>
                  </a:lnTo>
                  <a:close/>
                  <a:moveTo>
                    <a:pt x="10800" y="0"/>
                  </a:moveTo>
                  <a:cubicBezTo>
                    <a:pt x="16437" y="0"/>
                    <a:pt x="21006" y="1252"/>
                    <a:pt x="21006" y="2796"/>
                  </a:cubicBezTo>
                  <a:cubicBezTo>
                    <a:pt x="21006" y="4340"/>
                    <a:pt x="16437" y="5592"/>
                    <a:pt x="10800" y="5592"/>
                  </a:cubicBezTo>
                  <a:cubicBezTo>
                    <a:pt x="5163" y="5592"/>
                    <a:pt x="594" y="4340"/>
                    <a:pt x="594" y="2796"/>
                  </a:cubicBezTo>
                  <a:cubicBezTo>
                    <a:pt x="594" y="1252"/>
                    <a:pt x="5163" y="0"/>
                    <a:pt x="10800" y="0"/>
                  </a:cubicBezTo>
                  <a:close/>
                </a:path>
              </a:pathLst>
            </a:custGeom>
            <a:solidFill>
              <a:srgbClr val="FFFFFF"/>
            </a:solidFill>
            <a:ln w="12700" cap="flat">
              <a:noFill/>
              <a:miter lim="400000"/>
              <a:tailEnd type="triangle" w="med" len="med"/>
            </a:ln>
            <a:effectLst/>
          </p:spPr>
          <p:txBody>
            <a:bodyPr wrap="square" lIns="0" tIns="0" rIns="0" bIns="0" numCol="1" anchor="ctr">
              <a:noAutofit/>
            </a:bodyPr>
            <a:lstStyle/>
            <a:p>
              <a:pPr lvl="0" algn="ctr">
                <a:defRPr>
                  <a:solidFill>
                    <a:srgbClr val="FFFFFF"/>
                  </a:solidFill>
                  <a:uFillTx/>
                </a:defRPr>
              </a:pPr>
              <a:endParaRPr/>
            </a:p>
          </p:txBody>
        </p:sp>
      </p:grpSp>
      <p:sp>
        <p:nvSpPr>
          <p:cNvPr id="213" name="Shape 213"/>
          <p:cNvSpPr/>
          <p:nvPr/>
        </p:nvSpPr>
        <p:spPr>
          <a:xfrm>
            <a:off x="3333735" y="711328"/>
            <a:ext cx="5556985" cy="3720844"/>
          </a:xfrm>
          <a:prstGeom prst="roundRect">
            <a:avLst>
              <a:gd name="adj" fmla="val 1365"/>
            </a:avLst>
          </a:prstGeom>
          <a:ln w="25400">
            <a:solidFill>
              <a:srgbClr val="29756E"/>
            </a:solidFill>
            <a:round/>
          </a:ln>
        </p:spPr>
        <p:txBody>
          <a:bodyPr lIns="0" tIns="0" rIns="0" bIns="0" anchor="ctr"/>
          <a:lstStyle/>
          <a:p>
            <a:pPr lvl="0"/>
            <a:endParaRPr/>
          </a:p>
        </p:txBody>
      </p:sp>
      <p:pic>
        <p:nvPicPr>
          <p:cNvPr id="214" name="droppedImage.png"/>
          <p:cNvPicPr/>
          <p:nvPr/>
        </p:nvPicPr>
        <p:blipFill>
          <a:blip r:embed="rId6">
            <a:extLst/>
          </a:blip>
          <a:srcRect l="3267" t="13725" r="13071" b="40958"/>
          <a:stretch>
            <a:fillRect/>
          </a:stretch>
        </p:blipFill>
        <p:spPr>
          <a:xfrm>
            <a:off x="7343610" y="3327019"/>
            <a:ext cx="1435528" cy="777579"/>
          </a:xfrm>
          <a:prstGeom prst="rect">
            <a:avLst/>
          </a:prstGeom>
          <a:ln w="3175">
            <a:miter lim="400000"/>
          </a:ln>
          <a:effectLst>
            <a:outerShdw blurRad="127000" dist="76200" dir="2700000" rotWithShape="0">
              <a:srgbClr val="000000">
                <a:alpha val="75000"/>
              </a:srgbClr>
            </a:outerShdw>
          </a:effectLst>
        </p:spPr>
      </p:pic>
      <p:sp>
        <p:nvSpPr>
          <p:cNvPr id="215" name="Shape 215"/>
          <p:cNvSpPr/>
          <p:nvPr/>
        </p:nvSpPr>
        <p:spPr>
          <a:xfrm>
            <a:off x="7684965" y="4035931"/>
            <a:ext cx="966191" cy="40894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a:solidFill>
                  <a:srgbClr val="33928A"/>
                </a:solidFill>
                <a:latin typeface="Avenir Next"/>
                <a:ea typeface="Avenir Next"/>
                <a:cs typeface="Avenir Next"/>
                <a:sym typeface="Avenir Next"/>
              </a:defRPr>
            </a:lvl1pPr>
          </a:lstStyle>
          <a:p>
            <a:pPr lvl="0">
              <a:defRPr>
                <a:solidFill>
                  <a:srgbClr val="000000"/>
                </a:solidFill>
                <a:uFillTx/>
              </a:defRPr>
            </a:pPr>
            <a:r>
              <a:rPr>
                <a:solidFill>
                  <a:srgbClr val="33928A"/>
                </a:solidFill>
                <a:uFill>
                  <a:solidFill>
                    <a:srgbClr val="4D4D4D"/>
                  </a:solidFill>
                </a:uFill>
              </a:rPr>
              <a:t>Runtime</a:t>
            </a:r>
          </a:p>
        </p:txBody>
      </p:sp>
      <p:sp>
        <p:nvSpPr>
          <p:cNvPr id="216" name="Shape 216"/>
          <p:cNvSpPr/>
          <p:nvPr/>
        </p:nvSpPr>
        <p:spPr>
          <a:xfrm>
            <a:off x="240580" y="2571750"/>
            <a:ext cx="2725040" cy="181864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marL="228600" lvl="0" indent="-228600">
              <a:spcBef>
                <a:spcPts val="1200"/>
              </a:spcBef>
              <a:buSzPct val="100000"/>
              <a:buAutoNum type="arabicPeriod"/>
              <a:defRPr>
                <a:solidFill>
                  <a:srgbClr val="000000"/>
                </a:solidFill>
                <a:uFillTx/>
              </a:defRPr>
            </a:pPr>
            <a:r>
              <a:rPr>
                <a:solidFill>
                  <a:srgbClr val="535353"/>
                </a:solidFill>
                <a:uFill>
                  <a:solidFill>
                    <a:srgbClr val="4D4D4D"/>
                  </a:solidFill>
                </a:uFill>
                <a:latin typeface="Avenir Next"/>
                <a:ea typeface="Avenir Next"/>
                <a:cs typeface="Avenir Next"/>
                <a:sym typeface="Avenir Next"/>
              </a:rPr>
              <a:t> Upload bits/metadata</a:t>
            </a:r>
          </a:p>
          <a:p>
            <a:pPr marL="228600" lvl="0" indent="-228600">
              <a:spcBef>
                <a:spcPts val="1200"/>
              </a:spcBef>
              <a:buSzPct val="100000"/>
              <a:buAutoNum type="arabicPeriod"/>
              <a:defRPr>
                <a:solidFill>
                  <a:srgbClr val="000000"/>
                </a:solidFill>
                <a:uFillTx/>
              </a:defRPr>
            </a:pPr>
            <a:r>
              <a:rPr>
                <a:solidFill>
                  <a:srgbClr val="535353"/>
                </a:solidFill>
                <a:uFill>
                  <a:solidFill>
                    <a:srgbClr val="4D4D4D"/>
                  </a:solidFill>
                </a:uFill>
                <a:latin typeface="Avenir Next"/>
                <a:ea typeface="Avenir Next"/>
                <a:cs typeface="Avenir Next"/>
                <a:sym typeface="Avenir Next"/>
              </a:rPr>
              <a:t> Create/bind services</a:t>
            </a:r>
          </a:p>
          <a:p>
            <a:pPr marL="228600" lvl="0" indent="-228600">
              <a:spcBef>
                <a:spcPts val="1200"/>
              </a:spcBef>
              <a:buSzPct val="100000"/>
              <a:buAutoNum type="arabicPeriod"/>
              <a:defRPr>
                <a:solidFill>
                  <a:srgbClr val="000000"/>
                </a:solidFill>
                <a:uFillTx/>
              </a:defRPr>
            </a:pPr>
            <a:r>
              <a:rPr>
                <a:solidFill>
                  <a:srgbClr val="535353"/>
                </a:solidFill>
                <a:uFill>
                  <a:solidFill>
                    <a:srgbClr val="4D4D4D"/>
                  </a:solidFill>
                </a:uFill>
                <a:latin typeface="Avenir Next"/>
                <a:ea typeface="Avenir Next"/>
                <a:cs typeface="Avenir Next"/>
                <a:sym typeface="Avenir Next"/>
              </a:rPr>
              <a:t> Stage app</a:t>
            </a:r>
          </a:p>
          <a:p>
            <a:pPr marL="228600" lvl="0" indent="-228600">
              <a:spcBef>
                <a:spcPts val="1200"/>
              </a:spcBef>
              <a:buSzPct val="100000"/>
              <a:buAutoNum type="arabicPeriod"/>
              <a:defRPr>
                <a:solidFill>
                  <a:srgbClr val="000000"/>
                </a:solidFill>
                <a:uFillTx/>
              </a:defRPr>
            </a:pPr>
            <a:r>
              <a:rPr>
                <a:solidFill>
                  <a:srgbClr val="535353"/>
                </a:solidFill>
                <a:uFill>
                  <a:solidFill>
                    <a:srgbClr val="4D4D4D"/>
                  </a:solidFill>
                </a:uFill>
                <a:latin typeface="Avenir Next"/>
                <a:ea typeface="Avenir Next"/>
                <a:cs typeface="Avenir Next"/>
                <a:sym typeface="Avenir Next"/>
              </a:rPr>
              <a:t> Deploy app</a:t>
            </a:r>
          </a:p>
        </p:txBody>
      </p:sp>
      <p:sp>
        <p:nvSpPr>
          <p:cNvPr id="217" name="Shape 217"/>
          <p:cNvSpPr/>
          <p:nvPr/>
        </p:nvSpPr>
        <p:spPr>
          <a:xfrm>
            <a:off x="1999848" y="1159506"/>
            <a:ext cx="1303646" cy="776288"/>
          </a:xfrm>
          <a:prstGeom prst="rightArrow">
            <a:avLst>
              <a:gd name="adj1" fmla="val 72086"/>
              <a:gd name="adj2" fmla="val 41820"/>
            </a:avLst>
          </a:prstGeom>
          <a:solidFill>
            <a:srgbClr val="328696"/>
          </a:solidFill>
          <a:ln w="12700">
            <a:miter lim="400000"/>
            <a:tailEnd type="triangle"/>
          </a:ln>
        </p:spPr>
        <p:txBody>
          <a:bodyPr lIns="0" tIns="0" rIns="0" bIns="0" anchor="ctr"/>
          <a:lstStyle/>
          <a:p>
            <a:pPr lvl="0" algn="ctr">
              <a:defRPr>
                <a:solidFill>
                  <a:srgbClr val="FFFFFF"/>
                </a:solidFill>
                <a:uFillTx/>
              </a:defRPr>
            </a:pPr>
            <a:endParaRPr/>
          </a:p>
        </p:txBody>
      </p:sp>
      <p:pic>
        <p:nvPicPr>
          <p:cNvPr id="218" name="image13.png" descr="ICON_Person_Q308"/>
          <p:cNvPicPr/>
          <p:nvPr/>
        </p:nvPicPr>
        <p:blipFill>
          <a:blip r:embed="rId7">
            <a:extLst/>
          </a:blip>
          <a:stretch>
            <a:fillRect/>
          </a:stretch>
        </p:blipFill>
        <p:spPr>
          <a:xfrm>
            <a:off x="1773544" y="1159506"/>
            <a:ext cx="438151" cy="776288"/>
          </a:xfrm>
          <a:prstGeom prst="rect">
            <a:avLst/>
          </a:prstGeom>
          <a:ln w="12700">
            <a:miter lim="400000"/>
          </a:ln>
        </p:spPr>
      </p:pic>
      <p:sp>
        <p:nvSpPr>
          <p:cNvPr id="219" name="Shape 219"/>
          <p:cNvSpPr/>
          <p:nvPr/>
        </p:nvSpPr>
        <p:spPr>
          <a:xfrm>
            <a:off x="2134467" y="1256997"/>
            <a:ext cx="868147" cy="33274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400">
                <a:solidFill>
                  <a:srgbClr val="FFFFFF"/>
                </a:solidFill>
                <a:uFillTx/>
                <a:latin typeface="Avenir Next"/>
                <a:ea typeface="Avenir Next"/>
                <a:cs typeface="Avenir Next"/>
                <a:sym typeface="Avenir Next"/>
              </a:defRPr>
            </a:lvl1pPr>
          </a:lstStyle>
          <a:p>
            <a:pPr lvl="0">
              <a:defRPr sz="1800">
                <a:solidFill>
                  <a:srgbClr val="000000"/>
                </a:solidFill>
              </a:defRPr>
            </a:pPr>
            <a:r>
              <a:rPr sz="1400">
                <a:solidFill>
                  <a:srgbClr val="FFFFFF"/>
                </a:solidFill>
              </a:rPr>
              <a:t>push app</a:t>
            </a:r>
          </a:p>
        </p:txBody>
      </p:sp>
      <p:sp>
        <p:nvSpPr>
          <p:cNvPr id="220" name="Shape 220"/>
          <p:cNvSpPr/>
          <p:nvPr/>
        </p:nvSpPr>
        <p:spPr>
          <a:xfrm>
            <a:off x="2292751" y="1516374"/>
            <a:ext cx="807162" cy="29464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ctr">
              <a:defRPr sz="1200">
                <a:solidFill>
                  <a:srgbClr val="FFFFFF"/>
                </a:solidFill>
                <a:uFillTx/>
                <a:latin typeface="Avenir Next"/>
                <a:ea typeface="Avenir Next"/>
                <a:cs typeface="Avenir Next"/>
                <a:sym typeface="Avenir Next"/>
              </a:defRPr>
            </a:lvl1pPr>
          </a:lstStyle>
          <a:p>
            <a:pPr lvl="0">
              <a:defRPr sz="1800">
                <a:solidFill>
                  <a:srgbClr val="000000"/>
                </a:solidFill>
              </a:defRPr>
            </a:pPr>
            <a:r>
              <a:rPr sz="1200">
                <a:solidFill>
                  <a:srgbClr val="FFFFFF"/>
                </a:solidFill>
              </a:rPr>
              <a:t>+ app MD</a:t>
            </a:r>
          </a:p>
        </p:txBody>
      </p:sp>
      <p:sp>
        <p:nvSpPr>
          <p:cNvPr id="221" name="Shape 221"/>
          <p:cNvSpPr/>
          <p:nvPr/>
        </p:nvSpPr>
        <p:spPr>
          <a:xfrm>
            <a:off x="2135261" y="1569080"/>
            <a:ext cx="170215" cy="192039"/>
          </a:xfrm>
          <a:custGeom>
            <a:avLst/>
            <a:gdLst/>
            <a:ahLst/>
            <a:cxnLst>
              <a:cxn ang="0">
                <a:pos x="wd2" y="hd2"/>
              </a:cxn>
              <a:cxn ang="5400000">
                <a:pos x="wd2" y="hd2"/>
              </a:cxn>
              <a:cxn ang="10800000">
                <a:pos x="wd2" y="hd2"/>
              </a:cxn>
              <a:cxn ang="16200000">
                <a:pos x="wd2" y="hd2"/>
              </a:cxn>
            </a:cxnLst>
            <a:rect l="0" t="0" r="r" b="b"/>
            <a:pathLst>
              <a:path w="21600" h="21600" extrusionOk="0">
                <a:moveTo>
                  <a:pt x="0" y="6086"/>
                </a:moveTo>
                <a:lnTo>
                  <a:pt x="10153" y="11233"/>
                </a:lnTo>
                <a:lnTo>
                  <a:pt x="10204" y="21600"/>
                </a:lnTo>
                <a:lnTo>
                  <a:pt x="51" y="16453"/>
                </a:lnTo>
                <a:close/>
                <a:moveTo>
                  <a:pt x="21600" y="5937"/>
                </a:moveTo>
                <a:lnTo>
                  <a:pt x="21549" y="16303"/>
                </a:lnTo>
                <a:lnTo>
                  <a:pt x="11396" y="21450"/>
                </a:lnTo>
                <a:lnTo>
                  <a:pt x="11447" y="11084"/>
                </a:lnTo>
                <a:close/>
                <a:moveTo>
                  <a:pt x="10777" y="0"/>
                </a:moveTo>
                <a:lnTo>
                  <a:pt x="20907" y="5182"/>
                </a:lnTo>
                <a:lnTo>
                  <a:pt x="10777" y="10364"/>
                </a:lnTo>
                <a:lnTo>
                  <a:pt x="647" y="5182"/>
                </a:lnTo>
                <a:close/>
              </a:path>
            </a:pathLst>
          </a:custGeom>
          <a:solidFill>
            <a:srgbClr val="FFFFFF"/>
          </a:solidFill>
          <a:ln w="12700">
            <a:miter lim="400000"/>
            <a:tailEnd type="triangle"/>
          </a:ln>
        </p:spPr>
        <p:txBody>
          <a:bodyPr lIns="0" tIns="0" rIns="0" bIns="0" anchor="ctr"/>
          <a:lstStyle/>
          <a:p>
            <a:pPr lvl="0" algn="ctr">
              <a:defRPr>
                <a:solidFill>
                  <a:srgbClr val="FFFFFF"/>
                </a:solidFill>
                <a:uFillTx/>
              </a:defRPr>
            </a:pPr>
            <a:endParaRPr/>
          </a:p>
        </p:txBody>
      </p:sp>
      <p:sp>
        <p:nvSpPr>
          <p:cNvPr id="222" name="Shape 222"/>
          <p:cNvSpPr/>
          <p:nvPr/>
        </p:nvSpPr>
        <p:spPr>
          <a:xfrm>
            <a:off x="6328631" y="1749491"/>
            <a:ext cx="387596" cy="202204"/>
          </a:xfrm>
          <a:prstGeom prst="rightArrow">
            <a:avLst>
              <a:gd name="adj1" fmla="val 58851"/>
              <a:gd name="adj2" fmla="val 74907"/>
            </a:avLst>
          </a:prstGeom>
          <a:solidFill>
            <a:srgbClr val="328696"/>
          </a:solidFill>
          <a:ln w="12700">
            <a:miter lim="400000"/>
            <a:tailEnd type="triangle"/>
          </a:ln>
        </p:spPr>
        <p:txBody>
          <a:bodyPr lIns="0" tIns="0" rIns="0" bIns="0" anchor="ctr"/>
          <a:lstStyle/>
          <a:p>
            <a:pPr lvl="0" algn="ctr">
              <a:defRPr>
                <a:solidFill>
                  <a:srgbClr val="FFFFFF"/>
                </a:solidFill>
                <a:uFillTx/>
              </a:defRPr>
            </a:pPr>
            <a:endParaRPr/>
          </a:p>
        </p:txBody>
      </p:sp>
      <p:sp>
        <p:nvSpPr>
          <p:cNvPr id="223" name="Shape 223"/>
          <p:cNvSpPr/>
          <p:nvPr/>
        </p:nvSpPr>
        <p:spPr>
          <a:xfrm rot="10800000">
            <a:off x="6329985" y="2019972"/>
            <a:ext cx="387596" cy="202204"/>
          </a:xfrm>
          <a:prstGeom prst="rightArrow">
            <a:avLst>
              <a:gd name="adj1" fmla="val 58851"/>
              <a:gd name="adj2" fmla="val 74907"/>
            </a:avLst>
          </a:prstGeom>
          <a:solidFill>
            <a:srgbClr val="328696"/>
          </a:solidFill>
          <a:ln w="12700">
            <a:miter lim="400000"/>
            <a:tailEnd type="triangle"/>
          </a:ln>
        </p:spPr>
        <p:txBody>
          <a:bodyPr lIns="0" tIns="0" rIns="0" bIns="0" anchor="ctr"/>
          <a:lstStyle/>
          <a:p>
            <a:pPr lvl="0" algn="ctr">
              <a:defRPr>
                <a:solidFill>
                  <a:srgbClr val="FFFFFF"/>
                </a:solidFill>
                <a:uFillTx/>
              </a:defRPr>
            </a:pPr>
            <a:endParaRPr/>
          </a:p>
        </p:txBody>
      </p:sp>
      <p:sp>
        <p:nvSpPr>
          <p:cNvPr id="224" name="Shape 224"/>
          <p:cNvSpPr/>
          <p:nvPr/>
        </p:nvSpPr>
        <p:spPr>
          <a:xfrm>
            <a:off x="8479285" y="859611"/>
            <a:ext cx="299823" cy="29464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200">
                <a:solidFill>
                  <a:srgbClr val="FFFFFF"/>
                </a:solidFill>
                <a:latin typeface="Avenir Next"/>
                <a:ea typeface="Avenir Next"/>
                <a:cs typeface="Avenir Next"/>
                <a:sym typeface="Avenir Next"/>
              </a:defRPr>
            </a:lvl1pPr>
          </a:lstStyle>
          <a:p>
            <a:pPr lvl="0">
              <a:defRPr sz="1800">
                <a:solidFill>
                  <a:srgbClr val="000000"/>
                </a:solidFill>
                <a:uFillTx/>
              </a:defRPr>
            </a:pPr>
            <a:r>
              <a:rPr sz="1200">
                <a:solidFill>
                  <a:srgbClr val="FFFFFF"/>
                </a:solidFill>
                <a:uFill>
                  <a:solidFill>
                    <a:srgbClr val="4D4D4D"/>
                  </a:solidFill>
                </a:uFill>
              </a:rPr>
              <a:t>SC</a:t>
            </a:r>
          </a:p>
        </p:txBody>
      </p:sp>
      <p:sp>
        <p:nvSpPr>
          <p:cNvPr id="225" name="Shape 225"/>
          <p:cNvSpPr/>
          <p:nvPr/>
        </p:nvSpPr>
        <p:spPr>
          <a:xfrm>
            <a:off x="5682100" y="910912"/>
            <a:ext cx="170215" cy="192039"/>
          </a:xfrm>
          <a:custGeom>
            <a:avLst/>
            <a:gdLst/>
            <a:ahLst/>
            <a:cxnLst>
              <a:cxn ang="0">
                <a:pos x="wd2" y="hd2"/>
              </a:cxn>
              <a:cxn ang="5400000">
                <a:pos x="wd2" y="hd2"/>
              </a:cxn>
              <a:cxn ang="10800000">
                <a:pos x="wd2" y="hd2"/>
              </a:cxn>
              <a:cxn ang="16200000">
                <a:pos x="wd2" y="hd2"/>
              </a:cxn>
            </a:cxnLst>
            <a:rect l="0" t="0" r="r" b="b"/>
            <a:pathLst>
              <a:path w="21600" h="21600" extrusionOk="0">
                <a:moveTo>
                  <a:pt x="0" y="6086"/>
                </a:moveTo>
                <a:lnTo>
                  <a:pt x="10153" y="11233"/>
                </a:lnTo>
                <a:lnTo>
                  <a:pt x="10204" y="21600"/>
                </a:lnTo>
                <a:lnTo>
                  <a:pt x="51" y="16453"/>
                </a:lnTo>
                <a:close/>
                <a:moveTo>
                  <a:pt x="21600" y="5937"/>
                </a:moveTo>
                <a:lnTo>
                  <a:pt x="21549" y="16303"/>
                </a:lnTo>
                <a:lnTo>
                  <a:pt x="11396" y="21450"/>
                </a:lnTo>
                <a:lnTo>
                  <a:pt x="11447" y="11084"/>
                </a:lnTo>
                <a:close/>
                <a:moveTo>
                  <a:pt x="10777" y="0"/>
                </a:moveTo>
                <a:lnTo>
                  <a:pt x="20907" y="5182"/>
                </a:lnTo>
                <a:lnTo>
                  <a:pt x="10777" y="10364"/>
                </a:lnTo>
                <a:lnTo>
                  <a:pt x="647" y="5182"/>
                </a:lnTo>
                <a:close/>
              </a:path>
            </a:pathLst>
          </a:custGeom>
          <a:solidFill>
            <a:srgbClr val="FFFFFF"/>
          </a:solidFill>
          <a:ln w="12700">
            <a:miter lim="400000"/>
            <a:tailEnd type="triangle"/>
          </a:ln>
        </p:spPr>
        <p:txBody>
          <a:bodyPr lIns="0" tIns="0" rIns="0" bIns="0" anchor="ctr"/>
          <a:lstStyle/>
          <a:p>
            <a:pPr lvl="0" algn="ctr">
              <a:defRPr>
                <a:solidFill>
                  <a:srgbClr val="FFFFFF"/>
                </a:solidFill>
                <a:uFillTx/>
              </a:defRPr>
            </a:pPr>
            <a:endParaRPr/>
          </a:p>
        </p:txBody>
      </p:sp>
      <p:grpSp>
        <p:nvGrpSpPr>
          <p:cNvPr id="229" name="Group 229"/>
          <p:cNvGrpSpPr/>
          <p:nvPr/>
        </p:nvGrpSpPr>
        <p:grpSpPr>
          <a:xfrm>
            <a:off x="5253351" y="3261488"/>
            <a:ext cx="598964" cy="288824"/>
            <a:chOff x="0" y="0"/>
            <a:chExt cx="598963" cy="288823"/>
          </a:xfrm>
        </p:grpSpPr>
        <p:sp>
          <p:nvSpPr>
            <p:cNvPr id="226" name="Shape 226"/>
            <p:cNvSpPr/>
            <p:nvPr/>
          </p:nvSpPr>
          <p:spPr>
            <a:xfrm>
              <a:off x="195882" y="9729"/>
              <a:ext cx="201274" cy="245739"/>
            </a:xfrm>
            <a:custGeom>
              <a:avLst/>
              <a:gdLst/>
              <a:ahLst/>
              <a:cxnLst>
                <a:cxn ang="0">
                  <a:pos x="wd2" y="hd2"/>
                </a:cxn>
                <a:cxn ang="5400000">
                  <a:pos x="wd2" y="hd2"/>
                </a:cxn>
                <a:cxn ang="10800000">
                  <a:pos x="wd2" y="hd2"/>
                </a:cxn>
                <a:cxn ang="16200000">
                  <a:pos x="wd2" y="hd2"/>
                </a:cxn>
              </a:cxnLst>
              <a:rect l="0" t="0" r="r" b="b"/>
              <a:pathLst>
                <a:path w="21600" h="20151" extrusionOk="0">
                  <a:moveTo>
                    <a:pt x="11767" y="12451"/>
                  </a:moveTo>
                  <a:lnTo>
                    <a:pt x="19835" y="12451"/>
                  </a:lnTo>
                  <a:lnTo>
                    <a:pt x="19835" y="20151"/>
                  </a:lnTo>
                  <a:lnTo>
                    <a:pt x="11767" y="20151"/>
                  </a:lnTo>
                  <a:close/>
                  <a:moveTo>
                    <a:pt x="1597" y="12451"/>
                  </a:moveTo>
                  <a:lnTo>
                    <a:pt x="9665" y="12451"/>
                  </a:lnTo>
                  <a:lnTo>
                    <a:pt x="9665" y="20151"/>
                  </a:lnTo>
                  <a:lnTo>
                    <a:pt x="1597" y="20151"/>
                  </a:lnTo>
                  <a:close/>
                  <a:moveTo>
                    <a:pt x="6050" y="1492"/>
                  </a:moveTo>
                  <a:cubicBezTo>
                    <a:pt x="5497" y="1441"/>
                    <a:pt x="4954" y="1610"/>
                    <a:pt x="4485" y="2087"/>
                  </a:cubicBezTo>
                  <a:cubicBezTo>
                    <a:pt x="2908" y="3794"/>
                    <a:pt x="5499" y="5196"/>
                    <a:pt x="8367" y="5424"/>
                  </a:cubicBezTo>
                  <a:cubicBezTo>
                    <a:pt x="8777" y="5456"/>
                    <a:pt x="9192" y="5465"/>
                    <a:pt x="9602" y="5447"/>
                  </a:cubicBezTo>
                  <a:cubicBezTo>
                    <a:pt x="9464" y="3766"/>
                    <a:pt x="7710" y="1644"/>
                    <a:pt x="6050" y="1492"/>
                  </a:cubicBezTo>
                  <a:close/>
                  <a:moveTo>
                    <a:pt x="15550" y="1492"/>
                  </a:moveTo>
                  <a:cubicBezTo>
                    <a:pt x="13890" y="1644"/>
                    <a:pt x="12136" y="3766"/>
                    <a:pt x="11998" y="5447"/>
                  </a:cubicBezTo>
                  <a:cubicBezTo>
                    <a:pt x="12408" y="5465"/>
                    <a:pt x="12823" y="5456"/>
                    <a:pt x="13233" y="5424"/>
                  </a:cubicBezTo>
                  <a:cubicBezTo>
                    <a:pt x="16101" y="5196"/>
                    <a:pt x="18692" y="3794"/>
                    <a:pt x="17115" y="2087"/>
                  </a:cubicBezTo>
                  <a:cubicBezTo>
                    <a:pt x="16646" y="1610"/>
                    <a:pt x="16103" y="1441"/>
                    <a:pt x="15550" y="1492"/>
                  </a:cubicBezTo>
                  <a:close/>
                  <a:moveTo>
                    <a:pt x="15832" y="14"/>
                  </a:moveTo>
                  <a:cubicBezTo>
                    <a:pt x="16793" y="-73"/>
                    <a:pt x="17736" y="225"/>
                    <a:pt x="18552" y="1064"/>
                  </a:cubicBezTo>
                  <a:cubicBezTo>
                    <a:pt x="21241" y="4013"/>
                    <a:pt x="16979" y="6431"/>
                    <a:pt x="12118" y="6868"/>
                  </a:cubicBezTo>
                  <a:lnTo>
                    <a:pt x="20505" y="6868"/>
                  </a:lnTo>
                  <a:cubicBezTo>
                    <a:pt x="21110" y="6868"/>
                    <a:pt x="21600" y="7400"/>
                    <a:pt x="21600" y="8056"/>
                  </a:cubicBezTo>
                  <a:lnTo>
                    <a:pt x="21600" y="10882"/>
                  </a:lnTo>
                  <a:lnTo>
                    <a:pt x="11935" y="10882"/>
                  </a:lnTo>
                  <a:lnTo>
                    <a:pt x="11935" y="6902"/>
                  </a:lnTo>
                  <a:lnTo>
                    <a:pt x="11907" y="6907"/>
                  </a:lnTo>
                  <a:lnTo>
                    <a:pt x="11919" y="6960"/>
                  </a:lnTo>
                  <a:cubicBezTo>
                    <a:pt x="11547" y="6977"/>
                    <a:pt x="11173" y="6981"/>
                    <a:pt x="10799" y="6940"/>
                  </a:cubicBezTo>
                  <a:cubicBezTo>
                    <a:pt x="10426" y="6981"/>
                    <a:pt x="10052" y="6977"/>
                    <a:pt x="9681" y="6960"/>
                  </a:cubicBezTo>
                  <a:lnTo>
                    <a:pt x="9696" y="6908"/>
                  </a:lnTo>
                  <a:lnTo>
                    <a:pt x="9665" y="6902"/>
                  </a:lnTo>
                  <a:lnTo>
                    <a:pt x="9665" y="10882"/>
                  </a:lnTo>
                  <a:lnTo>
                    <a:pt x="0" y="10882"/>
                  </a:lnTo>
                  <a:lnTo>
                    <a:pt x="0" y="8056"/>
                  </a:lnTo>
                  <a:cubicBezTo>
                    <a:pt x="0" y="7400"/>
                    <a:pt x="490" y="6868"/>
                    <a:pt x="1095" y="6868"/>
                  </a:cubicBezTo>
                  <a:lnTo>
                    <a:pt x="9482" y="6868"/>
                  </a:lnTo>
                  <a:cubicBezTo>
                    <a:pt x="4621" y="6431"/>
                    <a:pt x="359" y="4013"/>
                    <a:pt x="3048" y="1064"/>
                  </a:cubicBezTo>
                  <a:cubicBezTo>
                    <a:pt x="5491" y="-1449"/>
                    <a:pt x="9070" y="893"/>
                    <a:pt x="10846" y="3883"/>
                  </a:cubicBezTo>
                  <a:cubicBezTo>
                    <a:pt x="11958" y="1873"/>
                    <a:pt x="13929" y="187"/>
                    <a:pt x="15832" y="14"/>
                  </a:cubicBezTo>
                  <a:close/>
                </a:path>
              </a:pathLst>
            </a:custGeom>
            <a:solidFill>
              <a:srgbClr val="FFFFFF"/>
            </a:solidFill>
            <a:ln w="12700" cap="flat">
              <a:noFill/>
              <a:miter lim="400000"/>
              <a:tailEnd type="triangle" w="med" len="med"/>
            </a:ln>
            <a:effectLst/>
          </p:spPr>
          <p:txBody>
            <a:bodyPr wrap="square" lIns="0" tIns="0" rIns="0" bIns="0" numCol="1" anchor="ctr">
              <a:noAutofit/>
            </a:bodyPr>
            <a:lstStyle/>
            <a:p>
              <a:pPr lvl="0" algn="ctr">
                <a:defRPr>
                  <a:solidFill>
                    <a:srgbClr val="FFFFFF"/>
                  </a:solidFill>
                  <a:uFillTx/>
                </a:defRPr>
              </a:pPr>
              <a:endParaRPr/>
            </a:p>
          </p:txBody>
        </p:sp>
        <p:sp>
          <p:nvSpPr>
            <p:cNvPr id="227" name="Shape 227"/>
            <p:cNvSpPr/>
            <p:nvPr/>
          </p:nvSpPr>
          <p:spPr>
            <a:xfrm>
              <a:off x="-1" y="0"/>
              <a:ext cx="207974" cy="28882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gn="ctr">
                <a:defRPr sz="1400">
                  <a:solidFill>
                    <a:srgbClr val="FFFFFF"/>
                  </a:solidFill>
                  <a:uFillTx/>
                </a:defRPr>
              </a:lvl1pPr>
            </a:lstStyle>
            <a:p>
              <a:pPr lvl="0">
                <a:defRPr sz="1800">
                  <a:solidFill>
                    <a:srgbClr val="000000"/>
                  </a:solidFill>
                </a:defRPr>
              </a:pPr>
              <a:r>
                <a:rPr sz="1400">
                  <a:solidFill>
                    <a:srgbClr val="FFFFFF"/>
                  </a:solidFill>
                </a:rPr>
                <a:t>+</a:t>
              </a:r>
            </a:p>
          </p:txBody>
        </p:sp>
        <p:sp>
          <p:nvSpPr>
            <p:cNvPr id="228" name="Shape 228"/>
            <p:cNvSpPr/>
            <p:nvPr/>
          </p:nvSpPr>
          <p:spPr>
            <a:xfrm>
              <a:off x="390990" y="0"/>
              <a:ext cx="207974" cy="28882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gn="ctr">
                <a:defRPr sz="1400">
                  <a:solidFill>
                    <a:srgbClr val="FFFFFF"/>
                  </a:solidFill>
                  <a:uFillTx/>
                </a:defRPr>
              </a:lvl1pPr>
            </a:lstStyle>
            <a:p>
              <a:pPr lvl="0">
                <a:defRPr sz="1800">
                  <a:solidFill>
                    <a:srgbClr val="000000"/>
                  </a:solidFill>
                </a:defRPr>
              </a:pPr>
              <a:r>
                <a:rPr sz="1400">
                  <a:solidFill>
                    <a:srgbClr val="FFFFFF"/>
                  </a:solidFill>
                </a:rPr>
                <a:t>=</a:t>
              </a:r>
            </a:p>
          </p:txBody>
        </p:sp>
      </p:grpSp>
      <p:sp>
        <p:nvSpPr>
          <p:cNvPr id="230" name="Shape 230"/>
          <p:cNvSpPr/>
          <p:nvPr/>
        </p:nvSpPr>
        <p:spPr>
          <a:xfrm rot="18900000">
            <a:off x="5833349" y="3301035"/>
            <a:ext cx="190952" cy="190952"/>
          </a:xfrm>
          <a:custGeom>
            <a:avLst/>
            <a:gdLst/>
            <a:ahLst/>
            <a:cxnLst>
              <a:cxn ang="0">
                <a:pos x="wd2" y="hd2"/>
              </a:cxn>
              <a:cxn ang="5400000">
                <a:pos x="wd2" y="hd2"/>
              </a:cxn>
              <a:cxn ang="10800000">
                <a:pos x="wd2" y="hd2"/>
              </a:cxn>
              <a:cxn ang="16200000">
                <a:pos x="wd2" y="hd2"/>
              </a:cxn>
            </a:cxnLst>
            <a:rect l="0" t="0" r="r" b="b"/>
            <a:pathLst>
              <a:path w="21600" h="21600" extrusionOk="0">
                <a:moveTo>
                  <a:pt x="0" y="12945"/>
                </a:moveTo>
                <a:cubicBezTo>
                  <a:pt x="0" y="8165"/>
                  <a:pt x="3875" y="4290"/>
                  <a:pt x="8655" y="4290"/>
                </a:cubicBezTo>
                <a:cubicBezTo>
                  <a:pt x="12970" y="4290"/>
                  <a:pt x="17285" y="2860"/>
                  <a:pt x="21600" y="0"/>
                </a:cubicBezTo>
                <a:cubicBezTo>
                  <a:pt x="18740" y="4315"/>
                  <a:pt x="17310" y="8630"/>
                  <a:pt x="17310" y="12945"/>
                </a:cubicBezTo>
                <a:cubicBezTo>
                  <a:pt x="17310" y="17725"/>
                  <a:pt x="13435" y="21600"/>
                  <a:pt x="8655" y="21600"/>
                </a:cubicBezTo>
                <a:cubicBezTo>
                  <a:pt x="3875" y="21600"/>
                  <a:pt x="0" y="17725"/>
                  <a:pt x="0" y="12945"/>
                </a:cubicBezTo>
                <a:close/>
              </a:path>
            </a:pathLst>
          </a:custGeom>
          <a:solidFill>
            <a:srgbClr val="FFFFFF"/>
          </a:solidFill>
          <a:ln w="12700">
            <a:miter lim="400000"/>
            <a:tailEnd type="triangle"/>
          </a:ln>
        </p:spPr>
        <p:txBody>
          <a:bodyPr lIns="0" tIns="0" rIns="0" bIns="0" anchor="ctr"/>
          <a:lstStyle/>
          <a:p>
            <a:pPr lvl="0" algn="ctr">
              <a:defRPr>
                <a:solidFill>
                  <a:srgbClr val="FFFFFF"/>
                </a:solidFill>
                <a:uFillTx/>
              </a:defRPr>
            </a:pPr>
            <a:endParaRPr/>
          </a:p>
        </p:txBody>
      </p:sp>
      <p:sp>
        <p:nvSpPr>
          <p:cNvPr id="231" name="Shape 231"/>
          <p:cNvSpPr/>
          <p:nvPr/>
        </p:nvSpPr>
        <p:spPr>
          <a:xfrm rot="18900000">
            <a:off x="5973670" y="901902"/>
            <a:ext cx="190952" cy="190952"/>
          </a:xfrm>
          <a:custGeom>
            <a:avLst/>
            <a:gdLst/>
            <a:ahLst/>
            <a:cxnLst>
              <a:cxn ang="0">
                <a:pos x="wd2" y="hd2"/>
              </a:cxn>
              <a:cxn ang="5400000">
                <a:pos x="wd2" y="hd2"/>
              </a:cxn>
              <a:cxn ang="10800000">
                <a:pos x="wd2" y="hd2"/>
              </a:cxn>
              <a:cxn ang="16200000">
                <a:pos x="wd2" y="hd2"/>
              </a:cxn>
            </a:cxnLst>
            <a:rect l="0" t="0" r="r" b="b"/>
            <a:pathLst>
              <a:path w="21600" h="21600" extrusionOk="0">
                <a:moveTo>
                  <a:pt x="0" y="12945"/>
                </a:moveTo>
                <a:cubicBezTo>
                  <a:pt x="0" y="8165"/>
                  <a:pt x="3875" y="4290"/>
                  <a:pt x="8655" y="4290"/>
                </a:cubicBezTo>
                <a:cubicBezTo>
                  <a:pt x="12970" y="4290"/>
                  <a:pt x="17285" y="2860"/>
                  <a:pt x="21600" y="0"/>
                </a:cubicBezTo>
                <a:cubicBezTo>
                  <a:pt x="18740" y="4315"/>
                  <a:pt x="17310" y="8630"/>
                  <a:pt x="17310" y="12945"/>
                </a:cubicBezTo>
                <a:cubicBezTo>
                  <a:pt x="17310" y="17725"/>
                  <a:pt x="13435" y="21600"/>
                  <a:pt x="8655" y="21600"/>
                </a:cubicBezTo>
                <a:cubicBezTo>
                  <a:pt x="3875" y="21600"/>
                  <a:pt x="0" y="17725"/>
                  <a:pt x="0" y="12945"/>
                </a:cubicBezTo>
                <a:close/>
              </a:path>
            </a:pathLst>
          </a:custGeom>
          <a:solidFill>
            <a:srgbClr val="FFFFFF"/>
          </a:solidFill>
          <a:ln w="12700">
            <a:miter lim="400000"/>
            <a:tailEnd type="triangle"/>
          </a:ln>
        </p:spPr>
        <p:txBody>
          <a:bodyPr lIns="0" tIns="0" rIns="0" bIns="0" anchor="ctr"/>
          <a:lstStyle/>
          <a:p>
            <a:pPr lvl="0" algn="ctr">
              <a:defRPr>
                <a:solidFill>
                  <a:srgbClr val="FFFFFF"/>
                </a:solidFill>
                <a:uFillTx/>
              </a:defRPr>
            </a:pPr>
            <a:endParaRPr/>
          </a:p>
        </p:txBody>
      </p:sp>
      <p:sp>
        <p:nvSpPr>
          <p:cNvPr id="232" name="Shape 232"/>
          <p:cNvSpPr>
            <a:spLocks noGrp="1"/>
          </p:cNvSpPr>
          <p:nvPr>
            <p:ph type="title" idx="4294967295"/>
          </p:nvPr>
        </p:nvSpPr>
        <p:spPr>
          <a:xfrm>
            <a:off x="231245" y="131534"/>
            <a:ext cx="8410576" cy="460376"/>
          </a:xfrm>
          <a:prstGeom prst="rect">
            <a:avLst/>
          </a:prstGeom>
        </p:spPr>
        <p:txBody>
          <a:bodyPr/>
          <a:lstStyle>
            <a:lvl1pPr>
              <a:lnSpc>
                <a:spcPct val="100000"/>
              </a:lnSpc>
              <a:defRPr sz="2700">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sz="2700">
                <a:solidFill>
                  <a:srgbClr val="29756E"/>
                </a:solidFill>
                <a:uFill>
                  <a:solidFill>
                    <a:srgbClr val="2C95DD"/>
                  </a:solidFill>
                </a:uFill>
              </a:rPr>
              <a:t>Pushing an application</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2" presetClass="entr" presetSubtype="8" fill="hold" grpId="1" nodeType="clickEffect">
                                  <p:stCondLst>
                                    <p:cond delay="0"/>
                                  </p:stCondLst>
                                  <p:iterate>
                                    <p:tmAbs val="0"/>
                                  </p:iterate>
                                  <p:childTnLst>
                                    <p:set>
                                      <p:cBhvr>
                                        <p:cTn id="6" fill="hold"/>
                                        <p:tgtEl>
                                          <p:spTgt spid="217"/>
                                        </p:tgtEl>
                                        <p:attrNameLst>
                                          <p:attrName>style.visibility</p:attrName>
                                        </p:attrNameLst>
                                      </p:cBhvr>
                                      <p:to>
                                        <p:strVal val="visible"/>
                                      </p:to>
                                    </p:set>
                                    <p:animEffect transition="in" filter="wipe(left)">
                                      <p:cBhvr>
                                        <p:cTn id="7" dur="500"/>
                                        <p:tgtEl>
                                          <p:spTgt spid="217"/>
                                        </p:tgtEl>
                                      </p:cBhvr>
                                    </p:animEffect>
                                  </p:childTnLst>
                                </p:cTn>
                              </p:par>
                            </p:childTnLst>
                          </p:cTn>
                        </p:par>
                        <p:par>
                          <p:cTn id="8" fill="hold">
                            <p:stCondLst>
                              <p:cond delay="500"/>
                            </p:stCondLst>
                            <p:childTnLst>
                              <p:par>
                                <p:cTn id="9" presetID="22" presetClass="entr" presetSubtype="8" fill="hold" grpId="2" nodeType="afterEffect">
                                  <p:stCondLst>
                                    <p:cond delay="0"/>
                                  </p:stCondLst>
                                  <p:iterate>
                                    <p:tmAbs val="0"/>
                                  </p:iterate>
                                  <p:childTnLst>
                                    <p:set>
                                      <p:cBhvr>
                                        <p:cTn id="10" fill="hold"/>
                                        <p:tgtEl>
                                          <p:spTgt spid="221"/>
                                        </p:tgtEl>
                                        <p:attrNameLst>
                                          <p:attrName>style.visibility</p:attrName>
                                        </p:attrNameLst>
                                      </p:cBhvr>
                                      <p:to>
                                        <p:strVal val="visible"/>
                                      </p:to>
                                    </p:set>
                                    <p:animEffect transition="in" filter="wipe(left)">
                                      <p:cBhvr>
                                        <p:cTn id="11" dur="200"/>
                                        <p:tgtEl>
                                          <p:spTgt spid="221"/>
                                        </p:tgtEl>
                                      </p:cBhvr>
                                    </p:animEffect>
                                  </p:childTnLst>
                                </p:cTn>
                              </p:par>
                            </p:childTnLst>
                          </p:cTn>
                        </p:par>
                        <p:par>
                          <p:cTn id="12" fill="hold">
                            <p:stCondLst>
                              <p:cond delay="700"/>
                            </p:stCondLst>
                            <p:childTnLst>
                              <p:par>
                                <p:cTn id="13" presetID="22" presetClass="entr" presetSubtype="8" fill="hold" grpId="3" nodeType="afterEffect">
                                  <p:stCondLst>
                                    <p:cond delay="0"/>
                                  </p:stCondLst>
                                  <p:iterate>
                                    <p:tmAbs val="0"/>
                                  </p:iterate>
                                  <p:childTnLst>
                                    <p:set>
                                      <p:cBhvr>
                                        <p:cTn id="14" fill="hold"/>
                                        <p:tgtEl>
                                          <p:spTgt spid="219"/>
                                        </p:tgtEl>
                                        <p:attrNameLst>
                                          <p:attrName>style.visibility</p:attrName>
                                        </p:attrNameLst>
                                      </p:cBhvr>
                                      <p:to>
                                        <p:strVal val="visible"/>
                                      </p:to>
                                    </p:set>
                                    <p:animEffect transition="in" filter="wipe(left)">
                                      <p:cBhvr>
                                        <p:cTn id="15" dur="500"/>
                                        <p:tgtEl>
                                          <p:spTgt spid="219"/>
                                        </p:tgtEl>
                                      </p:cBhvr>
                                    </p:animEffect>
                                  </p:childTnLst>
                                </p:cTn>
                              </p:par>
                            </p:childTnLst>
                          </p:cTn>
                        </p:par>
                        <p:par>
                          <p:cTn id="16" fill="hold">
                            <p:stCondLst>
                              <p:cond delay="1200"/>
                            </p:stCondLst>
                            <p:childTnLst>
                              <p:par>
                                <p:cTn id="17" presetID="22" presetClass="entr" presetSubtype="8" fill="hold" grpId="4" nodeType="afterEffect">
                                  <p:stCondLst>
                                    <p:cond delay="0"/>
                                  </p:stCondLst>
                                  <p:iterate>
                                    <p:tmAbs val="0"/>
                                  </p:iterate>
                                  <p:childTnLst>
                                    <p:set>
                                      <p:cBhvr>
                                        <p:cTn id="18" fill="hold"/>
                                        <p:tgtEl>
                                          <p:spTgt spid="220"/>
                                        </p:tgtEl>
                                        <p:attrNameLst>
                                          <p:attrName>style.visibility</p:attrName>
                                        </p:attrNameLst>
                                      </p:cBhvr>
                                      <p:to>
                                        <p:strVal val="visible"/>
                                      </p:to>
                                    </p:set>
                                    <p:animEffect transition="in" filter="wipe(left)">
                                      <p:cBhvr>
                                        <p:cTn id="19" dur="500"/>
                                        <p:tgtEl>
                                          <p:spTgt spid="220"/>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grpId="5" nodeType="clickEffect">
                                  <p:stCondLst>
                                    <p:cond delay="0"/>
                                  </p:stCondLst>
                                  <p:iterate>
                                    <p:tmAbs val="0"/>
                                  </p:iterate>
                                  <p:childTnLst>
                                    <p:set>
                                      <p:cBhvr>
                                        <p:cTn id="23" fill="hold"/>
                                        <p:tgtEl>
                                          <p:spTgt spid="216">
                                            <p:bg/>
                                          </p:spTgt>
                                        </p:tgtEl>
                                        <p:attrNameLst>
                                          <p:attrName>style.visibility</p:attrName>
                                        </p:attrNameLst>
                                      </p:cBhvr>
                                      <p:to>
                                        <p:strVal val="visible"/>
                                      </p:to>
                                    </p:set>
                                    <p:animEffect transition="in" filter="dissolve">
                                      <p:cBhvr>
                                        <p:cTn id="24" dur="1000"/>
                                        <p:tgtEl>
                                          <p:spTgt spid="216">
                                            <p:bg/>
                                          </p:spTgt>
                                        </p:tgtEl>
                                      </p:cBhvr>
                                    </p:animEffect>
                                  </p:childTnLst>
                                </p:cTn>
                              </p:par>
                              <p:par>
                                <p:cTn id="25" presetID="9" presetClass="entr" presetSubtype="0" fill="hold" grpId="5">
                                  <p:stCondLst>
                                    <p:cond delay="0"/>
                                  </p:stCondLst>
                                  <p:iterate>
                                    <p:tmAbs val="0"/>
                                  </p:iterate>
                                  <p:childTnLst>
                                    <p:set>
                                      <p:cBhvr>
                                        <p:cTn id="26" fill="hold"/>
                                        <p:tgtEl>
                                          <p:spTgt spid="216">
                                            <p:txEl>
                                              <p:pRg st="0" end="0"/>
                                            </p:txEl>
                                          </p:spTgt>
                                        </p:tgtEl>
                                        <p:attrNameLst>
                                          <p:attrName>style.visibility</p:attrName>
                                        </p:attrNameLst>
                                      </p:cBhvr>
                                      <p:to>
                                        <p:strVal val="visible"/>
                                      </p:to>
                                    </p:set>
                                    <p:animEffect transition="in" filter="dissolve">
                                      <p:cBhvr>
                                        <p:cTn id="27" dur="1000"/>
                                        <p:tgtEl>
                                          <p:spTgt spid="216">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5" nodeType="clickEffect">
                                  <p:stCondLst>
                                    <p:cond delay="0"/>
                                  </p:stCondLst>
                                  <p:iterate>
                                    <p:tmAbs val="0"/>
                                  </p:iterate>
                                  <p:childTnLst>
                                    <p:set>
                                      <p:cBhvr>
                                        <p:cTn id="31" fill="hold"/>
                                        <p:tgtEl>
                                          <p:spTgt spid="216">
                                            <p:txEl>
                                              <p:pRg st="1" end="1"/>
                                            </p:txEl>
                                          </p:spTgt>
                                        </p:tgtEl>
                                        <p:attrNameLst>
                                          <p:attrName>style.visibility</p:attrName>
                                        </p:attrNameLst>
                                      </p:cBhvr>
                                      <p:to>
                                        <p:strVal val="visible"/>
                                      </p:to>
                                    </p:set>
                                    <p:animEffect transition="in" filter="dissolve">
                                      <p:cBhvr>
                                        <p:cTn id="32" dur="1000"/>
                                        <p:tgtEl>
                                          <p:spTgt spid="216">
                                            <p:txEl>
                                              <p:pRg st="1" end="1"/>
                                            </p:txEl>
                                          </p:spTgt>
                                        </p:tgtEl>
                                      </p:cBhvr>
                                    </p:animEffect>
                                  </p:childTnLst>
                                </p:cTn>
                              </p:par>
                            </p:childTnLst>
                          </p:cTn>
                        </p:par>
                        <p:par>
                          <p:cTn id="33" fill="hold">
                            <p:stCondLst>
                              <p:cond delay="1000"/>
                            </p:stCondLst>
                            <p:childTnLst>
                              <p:par>
                                <p:cTn id="34" presetID="22" presetClass="entr" presetSubtype="8" fill="hold" grpId="6" nodeType="afterEffect">
                                  <p:stCondLst>
                                    <p:cond delay="0"/>
                                  </p:stCondLst>
                                  <p:iterate>
                                    <p:tmAbs val="0"/>
                                  </p:iterate>
                                  <p:childTnLst>
                                    <p:set>
                                      <p:cBhvr>
                                        <p:cTn id="35" fill="hold"/>
                                        <p:tgtEl>
                                          <p:spTgt spid="222"/>
                                        </p:tgtEl>
                                        <p:attrNameLst>
                                          <p:attrName>style.visibility</p:attrName>
                                        </p:attrNameLst>
                                      </p:cBhvr>
                                      <p:to>
                                        <p:strVal val="visible"/>
                                      </p:to>
                                    </p:set>
                                    <p:animEffect transition="in" filter="wipe(left)">
                                      <p:cBhvr>
                                        <p:cTn id="36" dur="500"/>
                                        <p:tgtEl>
                                          <p:spTgt spid="222"/>
                                        </p:tgtEl>
                                      </p:cBhvr>
                                    </p:animEffect>
                                  </p:childTnLst>
                                </p:cTn>
                              </p:par>
                            </p:childTnLst>
                          </p:cTn>
                        </p:par>
                        <p:par>
                          <p:cTn id="37" fill="hold">
                            <p:stCondLst>
                              <p:cond delay="1500"/>
                            </p:stCondLst>
                            <p:childTnLst>
                              <p:par>
                                <p:cTn id="38" presetID="22" presetClass="entr" presetSubtype="2" fill="hold" grpId="7" nodeType="afterEffect">
                                  <p:stCondLst>
                                    <p:cond delay="0"/>
                                  </p:stCondLst>
                                  <p:iterate>
                                    <p:tmAbs val="0"/>
                                  </p:iterate>
                                  <p:childTnLst>
                                    <p:set>
                                      <p:cBhvr>
                                        <p:cTn id="39" fill="hold"/>
                                        <p:tgtEl>
                                          <p:spTgt spid="223"/>
                                        </p:tgtEl>
                                        <p:attrNameLst>
                                          <p:attrName>style.visibility</p:attrName>
                                        </p:attrNameLst>
                                      </p:cBhvr>
                                      <p:to>
                                        <p:strVal val="visible"/>
                                      </p:to>
                                    </p:set>
                                    <p:animEffect transition="in" filter="wipe(right)">
                                      <p:cBhvr>
                                        <p:cTn id="40" dur="500"/>
                                        <p:tgtEl>
                                          <p:spTgt spid="223"/>
                                        </p:tgtEl>
                                      </p:cBhvr>
                                    </p:animEffect>
                                  </p:childTnLst>
                                </p:cTn>
                              </p:par>
                            </p:childTnLst>
                          </p:cTn>
                        </p:par>
                        <p:par>
                          <p:cTn id="41" fill="hold">
                            <p:stCondLst>
                              <p:cond delay="2000"/>
                            </p:stCondLst>
                            <p:childTnLst>
                              <p:par>
                                <p:cTn id="42" presetID="9" presetClass="entr" presetSubtype="0" fill="hold" grpId="8" nodeType="afterEffect">
                                  <p:stCondLst>
                                    <p:cond delay="0"/>
                                  </p:stCondLst>
                                  <p:iterate>
                                    <p:tmAbs val="0"/>
                                  </p:iterate>
                                  <p:childTnLst>
                                    <p:set>
                                      <p:cBhvr>
                                        <p:cTn id="43" fill="hold"/>
                                        <p:tgtEl>
                                          <p:spTgt spid="224"/>
                                        </p:tgtEl>
                                        <p:attrNameLst>
                                          <p:attrName>style.visibility</p:attrName>
                                        </p:attrNameLst>
                                      </p:cBhvr>
                                      <p:to>
                                        <p:strVal val="visible"/>
                                      </p:to>
                                    </p:set>
                                    <p:animEffect transition="in" filter="dissolve">
                                      <p:cBhvr>
                                        <p:cTn id="44" dur="1000"/>
                                        <p:tgtEl>
                                          <p:spTgt spid="224"/>
                                        </p:tgtEl>
                                      </p:cBhvr>
                                    </p:animEffect>
                                  </p:childTnLst>
                                </p:cTn>
                              </p:par>
                            </p:childTnLst>
                          </p:cTn>
                        </p:par>
                      </p:childTnLst>
                    </p:cTn>
                  </p:par>
                  <p:par>
                    <p:cTn id="45" fill="hold">
                      <p:stCondLst>
                        <p:cond delay="indefinite"/>
                      </p:stCondLst>
                      <p:childTnLst>
                        <p:par>
                          <p:cTn id="46" fill="hold">
                            <p:stCondLst>
                              <p:cond delay="0"/>
                            </p:stCondLst>
                            <p:childTnLst>
                              <p:par>
                                <p:cTn id="47" presetID="9" presetClass="entr" presetSubtype="0" fill="hold" grpId="5" nodeType="clickEffect">
                                  <p:stCondLst>
                                    <p:cond delay="0"/>
                                  </p:stCondLst>
                                  <p:iterate>
                                    <p:tmAbs val="0"/>
                                  </p:iterate>
                                  <p:childTnLst>
                                    <p:set>
                                      <p:cBhvr>
                                        <p:cTn id="48" fill="hold"/>
                                        <p:tgtEl>
                                          <p:spTgt spid="216">
                                            <p:txEl>
                                              <p:pRg st="2" end="2"/>
                                            </p:txEl>
                                          </p:spTgt>
                                        </p:tgtEl>
                                        <p:attrNameLst>
                                          <p:attrName>style.visibility</p:attrName>
                                        </p:attrNameLst>
                                      </p:cBhvr>
                                      <p:to>
                                        <p:strVal val="visible"/>
                                      </p:to>
                                    </p:set>
                                    <p:animEffect transition="in" filter="dissolve">
                                      <p:cBhvr>
                                        <p:cTn id="49" dur="1000"/>
                                        <p:tgtEl>
                                          <p:spTgt spid="216">
                                            <p:txEl>
                                              <p:pRg st="2" end="2"/>
                                            </p:txEl>
                                          </p:spTgt>
                                        </p:tgtEl>
                                      </p:cBhvr>
                                    </p:animEffect>
                                  </p:childTnLst>
                                </p:cTn>
                              </p:par>
                            </p:childTnLst>
                          </p:cTn>
                        </p:par>
                        <p:par>
                          <p:cTn id="50" fill="hold">
                            <p:stCondLst>
                              <p:cond delay="1000"/>
                            </p:stCondLst>
                            <p:childTnLst>
                              <p:par>
                                <p:cTn id="51" presetID="1" presetClass="entr" presetSubtype="0" fill="hold" grpId="9" nodeType="afterEffect">
                                  <p:stCondLst>
                                    <p:cond delay="0"/>
                                  </p:stCondLst>
                                  <p:iterate>
                                    <p:tmAbs val="0"/>
                                  </p:iterate>
                                  <p:childTnLst>
                                    <p:set>
                                      <p:cBhvr>
                                        <p:cTn id="52" fill="hold"/>
                                        <p:tgtEl>
                                          <p:spTgt spid="225"/>
                                        </p:tgtEl>
                                        <p:attrNameLst>
                                          <p:attrName>style.visibility</p:attrName>
                                        </p:attrNameLst>
                                      </p:cBhvr>
                                      <p:to>
                                        <p:strVal val="visible"/>
                                      </p:to>
                                    </p:set>
                                  </p:childTnLst>
                                </p:cTn>
                              </p:par>
                            </p:childTnLst>
                          </p:cTn>
                        </p:par>
                        <p:par>
                          <p:cTn id="53" fill="hold">
                            <p:stCondLst>
                              <p:cond delay="1000"/>
                            </p:stCondLst>
                            <p:childTnLst>
                              <p:par>
                                <p:cTn id="54" presetID="22" presetClass="entr" presetSubtype="8" fill="hold" grpId="10" nodeType="afterEffect">
                                  <p:stCondLst>
                                    <p:cond delay="0"/>
                                  </p:stCondLst>
                                  <p:iterate>
                                    <p:tmAbs val="0"/>
                                  </p:iterate>
                                  <p:childTnLst>
                                    <p:set>
                                      <p:cBhvr>
                                        <p:cTn id="55" fill="hold"/>
                                        <p:tgtEl>
                                          <p:spTgt spid="229"/>
                                        </p:tgtEl>
                                        <p:attrNameLst>
                                          <p:attrName>style.visibility</p:attrName>
                                        </p:attrNameLst>
                                      </p:cBhvr>
                                      <p:to>
                                        <p:strVal val="visible"/>
                                      </p:to>
                                    </p:set>
                                    <p:animEffect transition="in" filter="wipe(left)">
                                      <p:cBhvr>
                                        <p:cTn id="56" dur="500"/>
                                        <p:tgtEl>
                                          <p:spTgt spid="229"/>
                                        </p:tgtEl>
                                      </p:cBhvr>
                                    </p:animEffect>
                                  </p:childTnLst>
                                </p:cTn>
                              </p:par>
                            </p:childTnLst>
                          </p:cTn>
                        </p:par>
                        <p:par>
                          <p:cTn id="57" fill="hold">
                            <p:stCondLst>
                              <p:cond delay="1500"/>
                            </p:stCondLst>
                            <p:childTnLst>
                              <p:par>
                                <p:cTn id="58" presetID="1" presetClass="entr" presetSubtype="0" fill="hold" grpId="11" nodeType="afterEffect">
                                  <p:stCondLst>
                                    <p:cond delay="0"/>
                                  </p:stCondLst>
                                  <p:iterate>
                                    <p:tmAbs val="0"/>
                                  </p:iterate>
                                  <p:childTnLst>
                                    <p:set>
                                      <p:cBhvr>
                                        <p:cTn id="59" fill="hold"/>
                                        <p:tgtEl>
                                          <p:spTgt spid="230"/>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9" presetClass="entr" presetSubtype="0" fill="hold" grpId="5" nodeType="clickEffect">
                                  <p:stCondLst>
                                    <p:cond delay="0"/>
                                  </p:stCondLst>
                                  <p:iterate>
                                    <p:tmAbs val="0"/>
                                  </p:iterate>
                                  <p:childTnLst>
                                    <p:set>
                                      <p:cBhvr>
                                        <p:cTn id="63" fill="hold"/>
                                        <p:tgtEl>
                                          <p:spTgt spid="216">
                                            <p:txEl>
                                              <p:pRg st="3" end="3"/>
                                            </p:txEl>
                                          </p:spTgt>
                                        </p:tgtEl>
                                        <p:attrNameLst>
                                          <p:attrName>style.visibility</p:attrName>
                                        </p:attrNameLst>
                                      </p:cBhvr>
                                      <p:to>
                                        <p:strVal val="visible"/>
                                      </p:to>
                                    </p:set>
                                    <p:animEffect transition="in" filter="dissolve">
                                      <p:cBhvr>
                                        <p:cTn id="64" dur="1000"/>
                                        <p:tgtEl>
                                          <p:spTgt spid="216">
                                            <p:txEl>
                                              <p:pRg st="3" end="3"/>
                                            </p:txEl>
                                          </p:spTgt>
                                        </p:tgtEl>
                                      </p:cBhvr>
                                    </p:animEffect>
                                  </p:childTnLst>
                                </p:cTn>
                              </p:par>
                            </p:childTnLst>
                          </p:cTn>
                        </p:par>
                        <p:par>
                          <p:cTn id="65" fill="hold">
                            <p:stCondLst>
                              <p:cond delay="1000"/>
                            </p:stCondLst>
                            <p:childTnLst>
                              <p:par>
                                <p:cTn id="66" presetID="1" presetClass="entr" presetSubtype="0" fill="hold" grpId="12" nodeType="afterEffect">
                                  <p:stCondLst>
                                    <p:cond delay="0"/>
                                  </p:stCondLst>
                                  <p:iterate>
                                    <p:tmAbs val="0"/>
                                  </p:iterate>
                                  <p:childTnLst>
                                    <p:set>
                                      <p:cBhvr>
                                        <p:cTn id="67" fill="hold"/>
                                        <p:tgtEl>
                                          <p:spTgt spid="2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6" grpId="5" build="p" bldLvl="5" animBg="1" advAuto="0"/>
      <p:bldP spid="217" grpId="1" animBg="1" advAuto="0"/>
      <p:bldP spid="219" grpId="3" animBg="1" advAuto="0"/>
      <p:bldP spid="220" grpId="4" animBg="1" advAuto="0"/>
      <p:bldP spid="221" grpId="2" animBg="1" advAuto="0"/>
      <p:bldP spid="222" grpId="6" animBg="1" advAuto="0"/>
      <p:bldP spid="223" grpId="7" animBg="1" advAuto="0"/>
      <p:bldP spid="224" grpId="8" animBg="1" advAuto="0"/>
      <p:bldP spid="225" grpId="9" animBg="1" advAuto="0"/>
      <p:bldP spid="229" grpId="10" animBg="1" advAuto="0"/>
      <p:bldP spid="230" grpId="11" animBg="1" advAuto="0"/>
      <p:bldP spid="231" grpId="12" animBg="1" advAuto="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185"/>
          <p:cNvSpPr txBox="1">
            <a:spLocks/>
          </p:cNvSpPr>
          <p:nvPr/>
        </p:nvSpPr>
        <p:spPr>
          <a:xfrm>
            <a:off x="366713" y="325438"/>
            <a:ext cx="8410576" cy="623888"/>
          </a:xfrm>
          <a:prstGeom prst="rect">
            <a:avLst/>
          </a:prstGeom>
        </p:spPr>
        <p:txBody>
          <a:bodyPr/>
          <a:lstStyle>
            <a:lvl1pPr>
              <a:lnSpc>
                <a:spcPct val="90000"/>
              </a:lnSpc>
              <a:defRPr sz="3200">
                <a:solidFill>
                  <a:srgbClr val="008881"/>
                </a:solidFill>
                <a:uFill>
                  <a:solidFill>
                    <a:srgbClr val="008881"/>
                  </a:solidFill>
                </a:uFill>
                <a:latin typeface="Arial"/>
                <a:ea typeface="Arial"/>
                <a:cs typeface="Arial"/>
                <a:sym typeface="Arial"/>
              </a:defRPr>
            </a:lvl1pPr>
            <a:lvl2pPr>
              <a:lnSpc>
                <a:spcPct val="90000"/>
              </a:lnSpc>
              <a:defRPr sz="3200">
                <a:solidFill>
                  <a:srgbClr val="008881"/>
                </a:solidFill>
                <a:uFill>
                  <a:solidFill>
                    <a:srgbClr val="008881"/>
                  </a:solidFill>
                </a:uFill>
                <a:latin typeface="Arial"/>
                <a:ea typeface="Arial"/>
                <a:cs typeface="Arial"/>
                <a:sym typeface="Arial"/>
              </a:defRPr>
            </a:lvl2pPr>
            <a:lvl3pPr>
              <a:lnSpc>
                <a:spcPct val="90000"/>
              </a:lnSpc>
              <a:defRPr sz="3200">
                <a:solidFill>
                  <a:srgbClr val="008881"/>
                </a:solidFill>
                <a:uFill>
                  <a:solidFill>
                    <a:srgbClr val="008881"/>
                  </a:solidFill>
                </a:uFill>
                <a:latin typeface="Arial"/>
                <a:ea typeface="Arial"/>
                <a:cs typeface="Arial"/>
                <a:sym typeface="Arial"/>
              </a:defRPr>
            </a:lvl3pPr>
            <a:lvl4pPr>
              <a:lnSpc>
                <a:spcPct val="90000"/>
              </a:lnSpc>
              <a:defRPr sz="3200">
                <a:solidFill>
                  <a:srgbClr val="008881"/>
                </a:solidFill>
                <a:uFill>
                  <a:solidFill>
                    <a:srgbClr val="008881"/>
                  </a:solidFill>
                </a:uFill>
                <a:latin typeface="Arial"/>
                <a:ea typeface="Arial"/>
                <a:cs typeface="Arial"/>
                <a:sym typeface="Arial"/>
              </a:defRPr>
            </a:lvl4pPr>
            <a:lvl5pPr>
              <a:lnSpc>
                <a:spcPct val="90000"/>
              </a:lnSpc>
              <a:defRPr sz="3200">
                <a:solidFill>
                  <a:srgbClr val="008881"/>
                </a:solidFill>
                <a:uFill>
                  <a:solidFill>
                    <a:srgbClr val="008881"/>
                  </a:solidFill>
                </a:uFill>
                <a:latin typeface="Arial"/>
                <a:ea typeface="Arial"/>
                <a:cs typeface="Arial"/>
                <a:sym typeface="Arial"/>
              </a:defRPr>
            </a:lvl5pPr>
            <a:lvl6pPr>
              <a:lnSpc>
                <a:spcPct val="90000"/>
              </a:lnSpc>
              <a:defRPr sz="3200">
                <a:solidFill>
                  <a:srgbClr val="008881"/>
                </a:solidFill>
                <a:uFill>
                  <a:solidFill>
                    <a:srgbClr val="008881"/>
                  </a:solidFill>
                </a:uFill>
                <a:latin typeface="Arial"/>
                <a:ea typeface="Arial"/>
                <a:cs typeface="Arial"/>
                <a:sym typeface="Arial"/>
              </a:defRPr>
            </a:lvl6pPr>
            <a:lvl7pPr>
              <a:lnSpc>
                <a:spcPct val="90000"/>
              </a:lnSpc>
              <a:defRPr sz="3200">
                <a:solidFill>
                  <a:srgbClr val="008881"/>
                </a:solidFill>
                <a:uFill>
                  <a:solidFill>
                    <a:srgbClr val="008881"/>
                  </a:solidFill>
                </a:uFill>
                <a:latin typeface="Arial"/>
                <a:ea typeface="Arial"/>
                <a:cs typeface="Arial"/>
                <a:sym typeface="Arial"/>
              </a:defRPr>
            </a:lvl7pPr>
            <a:lvl8pPr>
              <a:lnSpc>
                <a:spcPct val="90000"/>
              </a:lnSpc>
              <a:defRPr sz="3200">
                <a:solidFill>
                  <a:srgbClr val="008881"/>
                </a:solidFill>
                <a:uFill>
                  <a:solidFill>
                    <a:srgbClr val="008881"/>
                  </a:solidFill>
                </a:uFill>
                <a:latin typeface="Arial"/>
                <a:ea typeface="Arial"/>
                <a:cs typeface="Arial"/>
                <a:sym typeface="Arial"/>
              </a:defRPr>
            </a:lvl8pPr>
            <a:lvl9pPr>
              <a:lnSpc>
                <a:spcPct val="90000"/>
              </a:lnSpc>
              <a:defRPr sz="3200">
                <a:solidFill>
                  <a:srgbClr val="008881"/>
                </a:solidFill>
                <a:uFill>
                  <a:solidFill>
                    <a:srgbClr val="008881"/>
                  </a:solidFill>
                </a:uFill>
                <a:latin typeface="Arial"/>
                <a:ea typeface="Arial"/>
                <a:cs typeface="Arial"/>
                <a:sym typeface="Arial"/>
              </a:defRPr>
            </a:lvl9pPr>
          </a:lstStyle>
          <a:p>
            <a:pPr>
              <a:defRPr sz="1800">
                <a:solidFill>
                  <a:srgbClr val="000000"/>
                </a:solidFill>
                <a:uFillTx/>
              </a:defRPr>
            </a:pPr>
            <a:r>
              <a:rPr lang="en-US" sz="2800" dirty="0" smtClean="0">
                <a:solidFill>
                  <a:srgbClr val="0F786E"/>
                </a:solidFill>
              </a:rPr>
              <a:t>Staging and </a:t>
            </a:r>
            <a:r>
              <a:rPr lang="en-US" sz="2800" dirty="0" err="1" smtClean="0">
                <a:solidFill>
                  <a:srgbClr val="0F786E"/>
                </a:solidFill>
              </a:rPr>
              <a:t>Buildpacks</a:t>
            </a:r>
            <a:endParaRPr lang="en-US" sz="2800" dirty="0">
              <a:solidFill>
                <a:srgbClr val="0F786E"/>
              </a:solidFill>
            </a:endParaRPr>
          </a:p>
        </p:txBody>
      </p:sp>
      <p:sp>
        <p:nvSpPr>
          <p:cNvPr id="3" name="Shape 186"/>
          <p:cNvSpPr txBox="1">
            <a:spLocks/>
          </p:cNvSpPr>
          <p:nvPr/>
        </p:nvSpPr>
        <p:spPr>
          <a:xfrm>
            <a:off x="366714" y="1074737"/>
            <a:ext cx="8410576" cy="3429001"/>
          </a:xfrm>
          <a:prstGeom prst="rect">
            <a:avLst/>
          </a:prstGeom>
        </p:spPr>
        <p:txBody>
          <a:bodyPr/>
          <a:lstStyle>
            <a:lvl1pPr marL="0" indent="0">
              <a:spcBef>
                <a:spcPts val="600"/>
              </a:spcBef>
              <a:buClr>
                <a:srgbClr val="34A7E4"/>
              </a:buClr>
              <a:buSzTx/>
              <a:buFont typeface="Arial"/>
              <a:buNone/>
              <a:defRPr sz="2500">
                <a:solidFill>
                  <a:srgbClr val="4D4D4D"/>
                </a:solidFill>
                <a:uFill>
                  <a:solidFill>
                    <a:srgbClr val="606060"/>
                  </a:solidFill>
                </a:uFill>
                <a:latin typeface="Arial"/>
                <a:ea typeface="Arial"/>
                <a:cs typeface="Arial"/>
                <a:sym typeface="Arial"/>
              </a:defRPr>
            </a:lvl1pPr>
            <a:lvl2pPr marL="800100" indent="-342900">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2pPr>
            <a:lvl3pPr marL="1257300" indent="-342900">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3pPr>
            <a:lvl4pPr marL="1946276" indent="-574676">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4pPr>
            <a:lvl5pPr marL="2327563" indent="-498763">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5pPr>
            <a:lvl6pPr marL="2560320" indent="-274320">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6pPr>
            <a:lvl7pPr marL="3017520" indent="-274320">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7pPr>
            <a:lvl8pPr marL="3474720" indent="-274320">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8pPr>
            <a:lvl9pPr marL="3931920" indent="-274320">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9pPr>
          </a:lstStyle>
          <a:p>
            <a:pPr>
              <a:defRPr sz="1800">
                <a:solidFill>
                  <a:srgbClr val="000000"/>
                </a:solidFill>
                <a:uFillTx/>
              </a:defRPr>
            </a:pPr>
            <a:r>
              <a:rPr lang="en-US" sz="2400" dirty="0" err="1" smtClean="0">
                <a:solidFill>
                  <a:srgbClr val="5E5E5E"/>
                </a:solidFill>
              </a:rPr>
              <a:t>Buildpacks</a:t>
            </a:r>
            <a:r>
              <a:rPr lang="en-US" sz="2400" dirty="0" smtClean="0">
                <a:solidFill>
                  <a:srgbClr val="5E5E5E"/>
                </a:solidFill>
              </a:rPr>
              <a:t> are responsible for preparing the machine image for an application.</a:t>
            </a:r>
            <a:endParaRPr lang="en-US" sz="2400" dirty="0">
              <a:solidFill>
                <a:srgbClr val="5E5E5E"/>
              </a:solidFill>
            </a:endParaRPr>
          </a:p>
        </p:txBody>
      </p:sp>
      <p:sp>
        <p:nvSpPr>
          <p:cNvPr id="4" name="Shape 188"/>
          <p:cNvSpPr/>
          <p:nvPr/>
        </p:nvSpPr>
        <p:spPr>
          <a:xfrm>
            <a:off x="2078831" y="2814637"/>
            <a:ext cx="2168526" cy="492920"/>
          </a:xfrm>
          <a:prstGeom prst="roundRect">
            <a:avLst>
              <a:gd name="adj" fmla="val 10306"/>
            </a:avLst>
          </a:prstGeom>
          <a:solidFill>
            <a:srgbClr val="F9A737"/>
          </a:solidFill>
          <a:ln w="12700">
            <a:miter lim="400000"/>
          </a:ln>
        </p:spPr>
        <p:txBody>
          <a:bodyPr lIns="50800" tIns="50800" rIns="50800" bIns="50800" anchor="ctr"/>
          <a:lstStyle/>
          <a:p>
            <a:pPr lvl="0" algn="ctr">
              <a:buClr>
                <a:srgbClr val="606060"/>
              </a:buClr>
              <a:defRPr>
                <a:solidFill>
                  <a:srgbClr val="606060"/>
                </a:solidFill>
                <a:uFill>
                  <a:solidFill>
                    <a:srgbClr val="606060"/>
                  </a:solidFill>
                </a:uFill>
              </a:defRPr>
            </a:pPr>
            <a:endParaRPr/>
          </a:p>
        </p:txBody>
      </p:sp>
      <p:sp>
        <p:nvSpPr>
          <p:cNvPr id="5" name="Shape 189"/>
          <p:cNvSpPr/>
          <p:nvPr/>
        </p:nvSpPr>
        <p:spPr>
          <a:xfrm>
            <a:off x="2078831" y="3371850"/>
            <a:ext cx="4500563" cy="492919"/>
          </a:xfrm>
          <a:prstGeom prst="roundRect">
            <a:avLst>
              <a:gd name="adj" fmla="val 10306"/>
            </a:avLst>
          </a:prstGeom>
          <a:solidFill>
            <a:srgbClr val="F9A737"/>
          </a:solidFill>
          <a:ln w="12700">
            <a:miter lim="400000"/>
          </a:ln>
        </p:spPr>
        <p:txBody>
          <a:bodyPr lIns="50800" tIns="50800" rIns="50800" bIns="50800" anchor="ctr"/>
          <a:lstStyle/>
          <a:p>
            <a:pPr lvl="0" algn="ctr">
              <a:buClr>
                <a:srgbClr val="606060"/>
              </a:buClr>
              <a:defRPr>
                <a:solidFill>
                  <a:srgbClr val="606060"/>
                </a:solidFill>
                <a:uFill>
                  <a:solidFill>
                    <a:srgbClr val="606060"/>
                  </a:solidFill>
                </a:uFill>
              </a:defRPr>
            </a:pPr>
            <a:endParaRPr/>
          </a:p>
        </p:txBody>
      </p:sp>
      <p:sp>
        <p:nvSpPr>
          <p:cNvPr id="6" name="Shape 190"/>
          <p:cNvSpPr/>
          <p:nvPr/>
        </p:nvSpPr>
        <p:spPr>
          <a:xfrm>
            <a:off x="2064543" y="3922622"/>
            <a:ext cx="4514851" cy="492919"/>
          </a:xfrm>
          <a:prstGeom prst="roundRect">
            <a:avLst>
              <a:gd name="adj" fmla="val 10306"/>
            </a:avLst>
          </a:prstGeom>
          <a:solidFill>
            <a:srgbClr val="0F786E"/>
          </a:solidFill>
          <a:ln w="12700">
            <a:miter lim="400000"/>
          </a:ln>
        </p:spPr>
        <p:txBody>
          <a:bodyPr lIns="50800" tIns="50800" rIns="50800" bIns="50800" anchor="ctr"/>
          <a:lstStyle/>
          <a:p>
            <a:pPr lvl="0" algn="ctr">
              <a:buClr>
                <a:srgbClr val="606060"/>
              </a:buClr>
              <a:defRPr>
                <a:solidFill>
                  <a:srgbClr val="606060"/>
                </a:solidFill>
                <a:uFill>
                  <a:solidFill>
                    <a:srgbClr val="606060"/>
                  </a:solidFill>
                </a:uFill>
              </a:defRPr>
            </a:pPr>
            <a:endParaRPr/>
          </a:p>
        </p:txBody>
      </p:sp>
      <p:sp>
        <p:nvSpPr>
          <p:cNvPr id="7" name="Shape 191"/>
          <p:cNvSpPr/>
          <p:nvPr/>
        </p:nvSpPr>
        <p:spPr>
          <a:xfrm>
            <a:off x="2064543" y="2257425"/>
            <a:ext cx="4514851" cy="492919"/>
          </a:xfrm>
          <a:prstGeom prst="roundRect">
            <a:avLst>
              <a:gd name="adj" fmla="val 10306"/>
            </a:avLst>
          </a:prstGeom>
          <a:solidFill>
            <a:srgbClr val="0F786E"/>
          </a:solidFill>
          <a:ln w="12700">
            <a:miter lim="400000"/>
          </a:ln>
        </p:spPr>
        <p:txBody>
          <a:bodyPr lIns="50800" tIns="50800" rIns="50800" bIns="50800" anchor="ctr"/>
          <a:lstStyle/>
          <a:p>
            <a:pPr lvl="0" algn="ctr">
              <a:buClr>
                <a:srgbClr val="606060"/>
              </a:buClr>
              <a:defRPr>
                <a:solidFill>
                  <a:srgbClr val="606060"/>
                </a:solidFill>
                <a:uFill>
                  <a:solidFill>
                    <a:srgbClr val="606060"/>
                  </a:solidFill>
                </a:uFill>
              </a:defRPr>
            </a:pPr>
            <a:endParaRPr/>
          </a:p>
        </p:txBody>
      </p:sp>
      <p:sp>
        <p:nvSpPr>
          <p:cNvPr id="8" name="Shape 192"/>
          <p:cNvSpPr/>
          <p:nvPr/>
        </p:nvSpPr>
        <p:spPr>
          <a:xfrm>
            <a:off x="3568322" y="2294334"/>
            <a:ext cx="1315594" cy="419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buClr>
                <a:srgbClr val="000000"/>
              </a:buClr>
              <a:defRPr>
                <a:solidFill>
                  <a:srgbClr val="FFFFFF"/>
                </a:solidFill>
                <a:uFill>
                  <a:solidFill>
                    <a:srgbClr val="000000"/>
                  </a:solidFill>
                </a:uFill>
                <a:latin typeface="Avenir Next"/>
                <a:ea typeface="Avenir Next"/>
                <a:cs typeface="Avenir Next"/>
                <a:sym typeface="Avenir Next"/>
              </a:defRPr>
            </a:lvl1pPr>
          </a:lstStyle>
          <a:p>
            <a:pPr lvl="0">
              <a:defRPr>
                <a:solidFill>
                  <a:srgbClr val="000000"/>
                </a:solidFill>
                <a:uFillTx/>
              </a:defRPr>
            </a:pPr>
            <a:r>
              <a:rPr>
                <a:solidFill>
                  <a:srgbClr val="FFFFFF"/>
                </a:solidFill>
                <a:uFill>
                  <a:solidFill/>
                </a:uFill>
              </a:rPr>
              <a:t>Application</a:t>
            </a:r>
          </a:p>
        </p:txBody>
      </p:sp>
      <p:sp>
        <p:nvSpPr>
          <p:cNvPr id="9" name="Shape 193"/>
          <p:cNvSpPr/>
          <p:nvPr/>
        </p:nvSpPr>
        <p:spPr>
          <a:xfrm>
            <a:off x="2589993" y="2837043"/>
            <a:ext cx="1146201" cy="419101"/>
          </a:xfrm>
          <a:prstGeom prst="rect">
            <a:avLst/>
          </a:prstGeom>
          <a:solidFill>
            <a:srgbClr val="F9A737"/>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buClr>
                <a:srgbClr val="000000"/>
              </a:buClr>
              <a:defRPr>
                <a:solidFill>
                  <a:srgbClr val="FFFFFF"/>
                </a:solidFill>
                <a:uFill>
                  <a:solidFill>
                    <a:srgbClr val="000000"/>
                  </a:solidFill>
                </a:uFill>
                <a:latin typeface="Avenir Next"/>
                <a:ea typeface="Avenir Next"/>
                <a:cs typeface="Avenir Next"/>
                <a:sym typeface="Avenir Next"/>
              </a:defRPr>
            </a:lvl1pPr>
          </a:lstStyle>
          <a:p>
            <a:pPr lvl="0">
              <a:defRPr>
                <a:solidFill>
                  <a:srgbClr val="000000"/>
                </a:solidFill>
                <a:uFillTx/>
              </a:defRPr>
            </a:pPr>
            <a:r>
              <a:rPr>
                <a:solidFill>
                  <a:srgbClr val="FFFFFF"/>
                </a:solidFill>
                <a:uFill>
                  <a:solidFill/>
                </a:uFill>
              </a:rPr>
              <a:t>Container</a:t>
            </a:r>
          </a:p>
        </p:txBody>
      </p:sp>
      <p:sp>
        <p:nvSpPr>
          <p:cNvPr id="10" name="Shape 194"/>
          <p:cNvSpPr/>
          <p:nvPr/>
        </p:nvSpPr>
        <p:spPr>
          <a:xfrm>
            <a:off x="3736193" y="3408759"/>
            <a:ext cx="976352" cy="419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buClr>
                <a:srgbClr val="000000"/>
              </a:buClr>
              <a:defRPr>
                <a:solidFill>
                  <a:srgbClr val="FFFFFF"/>
                </a:solidFill>
                <a:uFill>
                  <a:solidFill>
                    <a:srgbClr val="000000"/>
                  </a:solidFill>
                </a:uFill>
                <a:latin typeface="Avenir Next"/>
                <a:ea typeface="Avenir Next"/>
                <a:cs typeface="Avenir Next"/>
                <a:sym typeface="Avenir Next"/>
              </a:defRPr>
            </a:lvl1pPr>
          </a:lstStyle>
          <a:p>
            <a:pPr lvl="0">
              <a:defRPr>
                <a:solidFill>
                  <a:srgbClr val="000000"/>
                </a:solidFill>
                <a:uFillTx/>
              </a:defRPr>
            </a:pPr>
            <a:r>
              <a:rPr>
                <a:solidFill>
                  <a:srgbClr val="FFFFFF"/>
                </a:solidFill>
                <a:uFill>
                  <a:solidFill/>
                </a:uFill>
              </a:rPr>
              <a:t>Runtime</a:t>
            </a:r>
          </a:p>
        </p:txBody>
      </p:sp>
      <p:sp>
        <p:nvSpPr>
          <p:cNvPr id="11" name="Shape 195"/>
          <p:cNvSpPr/>
          <p:nvPr/>
        </p:nvSpPr>
        <p:spPr>
          <a:xfrm>
            <a:off x="3229994" y="3959531"/>
            <a:ext cx="1992250" cy="419101"/>
          </a:xfrm>
          <a:prstGeom prst="rect">
            <a:avLst/>
          </a:prstGeom>
          <a:solidFill>
            <a:srgbClr val="0F786E"/>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buClr>
                <a:srgbClr val="000000"/>
              </a:buClr>
              <a:defRPr>
                <a:solidFill>
                  <a:srgbClr val="FFFFFF"/>
                </a:solidFill>
                <a:uFill>
                  <a:solidFill>
                    <a:srgbClr val="000000"/>
                  </a:solidFill>
                </a:uFill>
                <a:latin typeface="Avenir Next"/>
                <a:ea typeface="Avenir Next"/>
                <a:cs typeface="Avenir Next"/>
                <a:sym typeface="Avenir Next"/>
              </a:defRPr>
            </a:lvl1pPr>
          </a:lstStyle>
          <a:p>
            <a:pPr lvl="0">
              <a:defRPr>
                <a:solidFill>
                  <a:srgbClr val="000000"/>
                </a:solidFill>
                <a:uFillTx/>
              </a:defRPr>
            </a:pPr>
            <a:r>
              <a:rPr>
                <a:solidFill>
                  <a:srgbClr val="FFFFFF"/>
                </a:solidFill>
                <a:uFill>
                  <a:solidFill/>
                </a:uFill>
              </a:rPr>
              <a:t>Operating System</a:t>
            </a:r>
          </a:p>
        </p:txBody>
      </p:sp>
      <p:sp>
        <p:nvSpPr>
          <p:cNvPr id="12" name="Shape 196"/>
          <p:cNvSpPr/>
          <p:nvPr/>
        </p:nvSpPr>
        <p:spPr>
          <a:xfrm>
            <a:off x="4303712" y="2814637"/>
            <a:ext cx="2275682" cy="492920"/>
          </a:xfrm>
          <a:prstGeom prst="roundRect">
            <a:avLst>
              <a:gd name="adj" fmla="val 10306"/>
            </a:avLst>
          </a:prstGeom>
          <a:solidFill>
            <a:srgbClr val="F9A737"/>
          </a:solidFill>
          <a:ln w="12700">
            <a:miter lim="400000"/>
          </a:ln>
        </p:spPr>
        <p:txBody>
          <a:bodyPr lIns="50800" tIns="50800" rIns="50800" bIns="50800" anchor="ctr"/>
          <a:lstStyle/>
          <a:p>
            <a:pPr lvl="0" algn="ctr">
              <a:buClr>
                <a:srgbClr val="606060"/>
              </a:buClr>
              <a:defRPr>
                <a:solidFill>
                  <a:srgbClr val="606060"/>
                </a:solidFill>
                <a:uFill>
                  <a:solidFill>
                    <a:srgbClr val="606060"/>
                  </a:solidFill>
                </a:uFill>
              </a:defRPr>
            </a:pPr>
            <a:endParaRPr/>
          </a:p>
        </p:txBody>
      </p:sp>
      <p:sp>
        <p:nvSpPr>
          <p:cNvPr id="13" name="Shape 197"/>
          <p:cNvSpPr/>
          <p:nvPr/>
        </p:nvSpPr>
        <p:spPr>
          <a:xfrm>
            <a:off x="4922848" y="2837043"/>
            <a:ext cx="1006984" cy="419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buClr>
                <a:srgbClr val="000000"/>
              </a:buClr>
              <a:defRPr>
                <a:solidFill>
                  <a:srgbClr val="FFFFFF"/>
                </a:solidFill>
                <a:uFill>
                  <a:solidFill>
                    <a:srgbClr val="000000"/>
                  </a:solidFill>
                </a:uFill>
                <a:latin typeface="Avenir Next"/>
                <a:ea typeface="Avenir Next"/>
                <a:cs typeface="Avenir Next"/>
                <a:sym typeface="Avenir Next"/>
              </a:defRPr>
            </a:lvl1pPr>
          </a:lstStyle>
          <a:p>
            <a:pPr lvl="0">
              <a:defRPr>
                <a:solidFill>
                  <a:srgbClr val="000000"/>
                </a:solidFill>
                <a:uFillTx/>
              </a:defRPr>
            </a:pPr>
            <a:r>
              <a:rPr>
                <a:solidFill>
                  <a:srgbClr val="FFFFFF"/>
                </a:solidFill>
                <a:uFill>
                  <a:solidFill/>
                </a:uFill>
              </a:rPr>
              <a:t>Libraries</a:t>
            </a:r>
          </a:p>
        </p:txBody>
      </p:sp>
      <p:sp>
        <p:nvSpPr>
          <p:cNvPr id="14" name="Shape 198"/>
          <p:cNvSpPr/>
          <p:nvPr/>
        </p:nvSpPr>
        <p:spPr>
          <a:xfrm>
            <a:off x="492918" y="3240881"/>
            <a:ext cx="1164432" cy="419101"/>
          </a:xfrm>
          <a:prstGeom prst="rect">
            <a:avLst/>
          </a:prstGeom>
          <a:solidFill>
            <a:srgbClr val="0F786E"/>
          </a:soli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a:buClr>
                <a:srgbClr val="000000"/>
              </a:buClr>
              <a:defRPr>
                <a:solidFill>
                  <a:srgbClr val="FFFFFF"/>
                </a:solidFill>
                <a:uFill>
                  <a:solidFill>
                    <a:srgbClr val="000000"/>
                  </a:solidFill>
                </a:uFill>
                <a:latin typeface="Avenir Next"/>
                <a:ea typeface="Avenir Next"/>
                <a:cs typeface="Avenir Next"/>
                <a:sym typeface="Avenir Next"/>
              </a:defRPr>
            </a:lvl1pPr>
          </a:lstStyle>
          <a:p>
            <a:pPr lvl="0">
              <a:defRPr>
                <a:solidFill>
                  <a:srgbClr val="000000"/>
                </a:solidFill>
                <a:uFillTx/>
              </a:defRPr>
            </a:pPr>
            <a:r>
              <a:rPr>
                <a:solidFill>
                  <a:srgbClr val="FFFFFF"/>
                </a:solidFill>
                <a:uFill>
                  <a:solidFill/>
                </a:uFill>
              </a:rPr>
              <a:t>DEA</a:t>
            </a:r>
          </a:p>
        </p:txBody>
      </p:sp>
      <p:sp>
        <p:nvSpPr>
          <p:cNvPr id="15" name="Shape 199"/>
          <p:cNvSpPr/>
          <p:nvPr/>
        </p:nvSpPr>
        <p:spPr>
          <a:xfrm>
            <a:off x="492918" y="2676525"/>
            <a:ext cx="1164432" cy="419100"/>
          </a:xfrm>
          <a:prstGeom prst="rect">
            <a:avLst/>
          </a:prstGeom>
          <a:solidFill>
            <a:srgbClr val="F9A737"/>
          </a:soli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a:buClr>
                <a:srgbClr val="000000"/>
              </a:buClr>
              <a:defRPr>
                <a:solidFill>
                  <a:srgbClr val="FFFFFF"/>
                </a:solidFill>
                <a:uFill>
                  <a:solidFill>
                    <a:srgbClr val="000000"/>
                  </a:solidFill>
                </a:uFill>
                <a:latin typeface="Avenir Next"/>
                <a:ea typeface="Avenir Next"/>
                <a:cs typeface="Avenir Next"/>
                <a:sym typeface="Avenir Next"/>
              </a:defRPr>
            </a:lvl1pPr>
          </a:lstStyle>
          <a:p>
            <a:pPr lvl="0">
              <a:defRPr>
                <a:solidFill>
                  <a:srgbClr val="000000"/>
                </a:solidFill>
                <a:uFillTx/>
              </a:defRPr>
            </a:pPr>
            <a:r>
              <a:rPr>
                <a:solidFill>
                  <a:srgbClr val="FFFFFF"/>
                </a:solidFill>
                <a:uFill>
                  <a:solidFill/>
                </a:uFill>
              </a:rPr>
              <a:t>Buildpack</a:t>
            </a:r>
          </a:p>
        </p:txBody>
      </p:sp>
      <p:sp>
        <p:nvSpPr>
          <p:cNvPr id="16" name="Shape 200"/>
          <p:cNvSpPr/>
          <p:nvPr/>
        </p:nvSpPr>
        <p:spPr>
          <a:xfrm>
            <a:off x="6605323" y="2046092"/>
            <a:ext cx="631776" cy="182891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buClr>
                <a:srgbClr val="000000"/>
              </a:buClr>
              <a:defRPr sz="12200">
                <a:solidFill>
                  <a:srgbClr val="5E5E5E"/>
                </a:solidFill>
                <a:uFill>
                  <a:solidFill>
                    <a:srgbClr val="6C6C6C"/>
                  </a:solidFill>
                </a:uFill>
              </a:defRPr>
            </a:lvl1pPr>
          </a:lstStyle>
          <a:p>
            <a:pPr lvl="0">
              <a:defRPr sz="1800">
                <a:solidFill>
                  <a:srgbClr val="000000"/>
                </a:solidFill>
                <a:uFillTx/>
              </a:defRPr>
            </a:pPr>
            <a:r>
              <a:rPr sz="12200">
                <a:solidFill>
                  <a:srgbClr val="5E5E5E"/>
                </a:solidFill>
                <a:uFill>
                  <a:solidFill>
                    <a:srgbClr val="6C6C6C"/>
                  </a:solidFill>
                </a:uFill>
              </a:rPr>
              <a:t>}</a:t>
            </a:r>
          </a:p>
        </p:txBody>
      </p:sp>
      <p:sp>
        <p:nvSpPr>
          <p:cNvPr id="17" name="Shape 201"/>
          <p:cNvSpPr/>
          <p:nvPr/>
        </p:nvSpPr>
        <p:spPr>
          <a:xfrm>
            <a:off x="7203951" y="2851546"/>
            <a:ext cx="911200" cy="419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buClr>
                <a:srgbClr val="000000"/>
              </a:buClr>
              <a:defRPr>
                <a:solidFill>
                  <a:srgbClr val="5E5E5E"/>
                </a:solidFill>
                <a:uFill>
                  <a:solidFill>
                    <a:srgbClr val="6C6C6C"/>
                  </a:solidFill>
                </a:uFill>
                <a:latin typeface="Avenir Next"/>
                <a:ea typeface="Avenir Next"/>
                <a:cs typeface="Avenir Next"/>
                <a:sym typeface="Avenir Next"/>
              </a:defRPr>
            </a:lvl1pPr>
          </a:lstStyle>
          <a:p>
            <a:pPr lvl="0">
              <a:defRPr>
                <a:solidFill>
                  <a:srgbClr val="000000"/>
                </a:solidFill>
                <a:uFillTx/>
              </a:defRPr>
            </a:pPr>
            <a:r>
              <a:rPr>
                <a:solidFill>
                  <a:srgbClr val="5E5E5E"/>
                </a:solidFill>
                <a:uFill>
                  <a:solidFill>
                    <a:srgbClr val="6C6C6C"/>
                  </a:solidFill>
                </a:uFill>
              </a:rPr>
              <a:t>Droplet</a:t>
            </a:r>
          </a:p>
        </p:txBody>
      </p:sp>
    </p:spTree>
    <p:extLst>
      <p:ext uri="{BB962C8B-B14F-4D97-AF65-F5344CB8AC3E}">
        <p14:creationId xmlns:p14="http://schemas.microsoft.com/office/powerpoint/2010/main" val="392453311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solidFill>
                  <a:schemeClr val="accent1"/>
                </a:solidFill>
              </a:rPr>
              <a:t>Buildpacks</a:t>
            </a:r>
            <a:endParaRPr lang="en-US" dirty="0">
              <a:solidFill>
                <a:schemeClr val="accent1"/>
              </a:solidFill>
            </a:endParaRPr>
          </a:p>
        </p:txBody>
      </p:sp>
      <p:sp>
        <p:nvSpPr>
          <p:cNvPr id="3" name="Content Placeholder 2"/>
          <p:cNvSpPr>
            <a:spLocks noGrp="1"/>
          </p:cNvSpPr>
          <p:nvPr>
            <p:ph sz="quarter" idx="10"/>
          </p:nvPr>
        </p:nvSpPr>
        <p:spPr/>
        <p:txBody>
          <a:bodyPr/>
          <a:lstStyle/>
          <a:p>
            <a:r>
              <a:rPr lang="en-US" sz="1800" dirty="0" err="1" smtClean="0"/>
              <a:t>Buildpacks</a:t>
            </a:r>
            <a:r>
              <a:rPr lang="en-US" sz="1800" dirty="0" smtClean="0"/>
              <a:t> installed into a Cloud </a:t>
            </a:r>
            <a:r>
              <a:rPr lang="en-US" sz="1800" dirty="0"/>
              <a:t>F</a:t>
            </a:r>
            <a:r>
              <a:rPr lang="en-US" sz="1800" dirty="0" smtClean="0"/>
              <a:t>oundry instance or loaded from an external location at </a:t>
            </a:r>
            <a:r>
              <a:rPr lang="en-US" sz="1800" dirty="0"/>
              <a:t>a</a:t>
            </a:r>
            <a:r>
              <a:rPr lang="en-US" sz="1800" dirty="0" smtClean="0"/>
              <a:t>pp deployment time</a:t>
            </a:r>
          </a:p>
          <a:p>
            <a:r>
              <a:rPr lang="en-US" sz="1800" dirty="0" err="1" smtClean="0"/>
              <a:t>Buildpacks</a:t>
            </a:r>
            <a:r>
              <a:rPr lang="en-US" sz="1800" dirty="0" smtClean="0"/>
              <a:t> provided by public Cloud Foundry</a:t>
            </a:r>
          </a:p>
          <a:p>
            <a:pPr lvl="1"/>
            <a:r>
              <a:rPr lang="en-US" sz="1800" dirty="0" smtClean="0"/>
              <a:t>Java</a:t>
            </a:r>
          </a:p>
          <a:p>
            <a:pPr lvl="1"/>
            <a:r>
              <a:rPr lang="en-US" sz="1800" dirty="0" smtClean="0"/>
              <a:t>Ruby</a:t>
            </a:r>
          </a:p>
          <a:p>
            <a:pPr lvl="1"/>
            <a:r>
              <a:rPr lang="en-US" sz="1800" dirty="0" err="1" smtClean="0"/>
              <a:t>Node.js</a:t>
            </a:r>
            <a:endParaRPr lang="en-US" sz="1800" dirty="0" smtClean="0"/>
          </a:p>
          <a:p>
            <a:r>
              <a:rPr lang="en-US" sz="1800" dirty="0" smtClean="0"/>
              <a:t>Custom Build packs</a:t>
            </a:r>
            <a:endParaRPr lang="en-US" sz="1800" dirty="0"/>
          </a:p>
          <a:p>
            <a:pPr lvl="1"/>
            <a:r>
              <a:rPr lang="en-US" sz="1800" dirty="0" smtClean="0">
                <a:hlinkClick r:id="rId2"/>
              </a:rPr>
              <a:t>Cloud Foundry Community </a:t>
            </a:r>
            <a:r>
              <a:rPr lang="en-US" sz="1800" dirty="0" err="1" smtClean="0">
                <a:hlinkClick r:id="rId2"/>
              </a:rPr>
              <a:t>Buildpack</a:t>
            </a:r>
            <a:endParaRPr lang="en-US" sz="1800" dirty="0" smtClean="0"/>
          </a:p>
          <a:p>
            <a:pPr lvl="1"/>
            <a:r>
              <a:rPr lang="en-US" sz="1800" dirty="0" smtClean="0"/>
              <a:t>Write you own</a:t>
            </a:r>
          </a:p>
        </p:txBody>
      </p:sp>
      <p:sp>
        <p:nvSpPr>
          <p:cNvPr id="5" name="Content Placeholder 2"/>
          <p:cNvSpPr txBox="1">
            <a:spLocks/>
          </p:cNvSpPr>
          <p:nvPr/>
        </p:nvSpPr>
        <p:spPr bwMode="gray">
          <a:xfrm>
            <a:off x="2690815" y="2103963"/>
            <a:ext cx="2986085" cy="3382962"/>
          </a:xfrm>
          <a:prstGeom prst="rect">
            <a:avLst/>
          </a:prstGeom>
          <a:noFill/>
        </p:spPr>
        <p:txBody>
          <a:bodyPr lIns="0" tIns="0" rIns="0" bIns="0">
            <a:noAutofit/>
          </a:bodyPr>
          <a:lstStyle>
            <a:lvl1pPr marL="228600" indent="-228600" algn="l" defTabSz="914400" rtl="0" eaLnBrk="1" latinLnBrk="0" hangingPunct="1">
              <a:spcBef>
                <a:spcPts val="1200"/>
              </a:spcBef>
              <a:buClr>
                <a:schemeClr val="accent1"/>
              </a:buClr>
              <a:buFont typeface="Wingdings" pitchFamily="2" charset="2"/>
              <a:buChar char=""/>
              <a:defRPr sz="2400" kern="1200">
                <a:solidFill>
                  <a:schemeClr val="tx1"/>
                </a:solidFill>
                <a:latin typeface="Arial"/>
                <a:ea typeface="+mn-ea"/>
                <a:cs typeface="Arial"/>
              </a:defRPr>
            </a:lvl1pPr>
            <a:lvl2pPr marL="742950" indent="-285750" algn="l" defTabSz="914400" rtl="0" eaLnBrk="1" latinLnBrk="0" hangingPunct="1">
              <a:spcBef>
                <a:spcPts val="300"/>
              </a:spcBef>
              <a:buClr>
                <a:schemeClr val="accent1"/>
              </a:buClr>
              <a:buFont typeface="Verdana" pitchFamily="34" charset="0"/>
              <a:buChar char="–"/>
              <a:defRPr sz="2000" kern="1200">
                <a:solidFill>
                  <a:schemeClr val="tx1"/>
                </a:solidFill>
                <a:latin typeface="Arial"/>
                <a:ea typeface="+mn-ea"/>
                <a:cs typeface="Arial"/>
              </a:defRPr>
            </a:lvl2pPr>
            <a:lvl3pPr marL="1143000" indent="-228600" algn="l" defTabSz="914400" rtl="0" eaLnBrk="1" latinLnBrk="0" hangingPunct="1">
              <a:spcBef>
                <a:spcPts val="300"/>
              </a:spcBef>
              <a:buClr>
                <a:schemeClr val="accent1"/>
              </a:buClr>
              <a:buFont typeface="Verdana" pitchFamily="34" charset="0"/>
              <a:buChar char="▪"/>
              <a:defRPr sz="1600" kern="1200">
                <a:solidFill>
                  <a:schemeClr val="tx1"/>
                </a:solidFill>
                <a:latin typeface="Arial"/>
                <a:ea typeface="+mn-ea"/>
                <a:cs typeface="Arial"/>
              </a:defRPr>
            </a:lvl3pPr>
            <a:lvl4pPr marL="1658938" indent="-287338" algn="l" defTabSz="914400" rtl="0" eaLnBrk="1" latinLnBrk="0" hangingPunct="1">
              <a:spcBef>
                <a:spcPts val="300"/>
              </a:spcBef>
              <a:buClr>
                <a:schemeClr val="accent1"/>
              </a:buClr>
              <a:buFont typeface="Verdana" pitchFamily="34" charset="0"/>
              <a:buChar char="—"/>
              <a:defRPr sz="1200" kern="1200">
                <a:solidFill>
                  <a:schemeClr val="tx1"/>
                </a:solidFill>
                <a:latin typeface="Arial"/>
                <a:ea typeface="+mn-ea"/>
                <a:cs typeface="Arial"/>
              </a:defRPr>
            </a:lvl4pPr>
            <a:lvl5pPr marL="2057400" indent="-228600" algn="l" defTabSz="914400" rtl="0" eaLnBrk="1" latinLnBrk="0" hangingPunct="1">
              <a:spcBef>
                <a:spcPts val="300"/>
              </a:spcBef>
              <a:buClr>
                <a:schemeClr val="accent1"/>
              </a:buClr>
              <a:buFont typeface="Verdana" pitchFamily="34" charset="0"/>
              <a:buChar char="»"/>
              <a:defRPr sz="1100" kern="1200">
                <a:solidFill>
                  <a:schemeClr val="tx1"/>
                </a:solidFill>
                <a:latin typeface="Arial"/>
                <a:ea typeface="+mn-ea"/>
                <a:cs typeface="Arial"/>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r>
              <a:rPr lang="en-US" sz="1800" dirty="0" smtClean="0"/>
              <a:t>Go</a:t>
            </a:r>
          </a:p>
          <a:p>
            <a:pPr lvl="1"/>
            <a:r>
              <a:rPr lang="en-US" sz="1800" dirty="0" smtClean="0"/>
              <a:t>Python</a:t>
            </a:r>
          </a:p>
          <a:p>
            <a:pPr lvl="1"/>
            <a:r>
              <a:rPr lang="en-US" sz="1800" dirty="0" smtClean="0"/>
              <a:t>PHP</a:t>
            </a:r>
          </a:p>
        </p:txBody>
      </p:sp>
    </p:spTree>
    <p:extLst>
      <p:ext uri="{BB962C8B-B14F-4D97-AF65-F5344CB8AC3E}">
        <p14:creationId xmlns:p14="http://schemas.microsoft.com/office/powerpoint/2010/main" val="423443777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Shape 234"/>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9</a:t>
            </a:fld>
            <a:endParaRPr sz="800">
              <a:solidFill>
                <a:srgbClr val="808080"/>
              </a:solidFill>
              <a:uFill>
                <a:solidFill>
                  <a:srgbClr val="808080"/>
                </a:solidFill>
              </a:uFill>
            </a:endParaRPr>
          </a:p>
        </p:txBody>
      </p:sp>
      <p:grpSp>
        <p:nvGrpSpPr>
          <p:cNvPr id="237" name="Group 237"/>
          <p:cNvGrpSpPr/>
          <p:nvPr/>
        </p:nvGrpSpPr>
        <p:grpSpPr>
          <a:xfrm>
            <a:off x="290397" y="807151"/>
            <a:ext cx="367762" cy="3529198"/>
            <a:chOff x="0" y="0"/>
            <a:chExt cx="367761" cy="3529197"/>
          </a:xfrm>
        </p:grpSpPr>
        <p:sp>
          <p:nvSpPr>
            <p:cNvPr id="235" name="Shape 235"/>
            <p:cNvSpPr/>
            <p:nvPr/>
          </p:nvSpPr>
          <p:spPr>
            <a:xfrm rot="16200000">
              <a:off x="-1580718" y="1580718"/>
              <a:ext cx="3529198" cy="367762"/>
            </a:xfrm>
            <a:prstGeom prst="roundRect">
              <a:avLst>
                <a:gd name="adj" fmla="val 13079"/>
              </a:avLst>
            </a:prstGeom>
            <a:solidFill>
              <a:srgbClr val="5E5E5E"/>
            </a:solid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defRPr>
                  <a:solidFill>
                    <a:srgbClr val="FFFFFF"/>
                  </a:solidFill>
                  <a:latin typeface="Avenir Next"/>
                  <a:ea typeface="Avenir Next"/>
                  <a:cs typeface="Avenir Next"/>
                  <a:sym typeface="Avenir Next"/>
                </a:defRPr>
              </a:lvl1pPr>
            </a:lstStyle>
            <a:p>
              <a:pPr lvl="0">
                <a:defRPr>
                  <a:solidFill>
                    <a:srgbClr val="000000"/>
                  </a:solidFill>
                  <a:uFillTx/>
                </a:defRPr>
              </a:pPr>
              <a:r>
                <a:rPr>
                  <a:solidFill>
                    <a:srgbClr val="FFFFFF"/>
                  </a:solidFill>
                  <a:uFill>
                    <a:solidFill>
                      <a:srgbClr val="4D4D4D"/>
                    </a:solidFill>
                  </a:uFill>
                </a:rPr>
                <a:t>        Router</a:t>
              </a:r>
            </a:p>
          </p:txBody>
        </p:sp>
        <p:pic>
          <p:nvPicPr>
            <p:cNvPr id="236" name="pasted-image.pdf"/>
            <p:cNvPicPr/>
            <p:nvPr/>
          </p:nvPicPr>
          <p:blipFill>
            <a:blip r:embed="rId2">
              <a:extLst/>
            </a:blip>
            <a:stretch>
              <a:fillRect/>
            </a:stretch>
          </p:blipFill>
          <p:spPr>
            <a:xfrm rot="16200000">
              <a:off x="74044" y="3210348"/>
              <a:ext cx="228477" cy="228477"/>
            </a:xfrm>
            <a:prstGeom prst="rect">
              <a:avLst/>
            </a:prstGeom>
            <a:ln w="3175" cap="flat">
              <a:noFill/>
              <a:miter lim="400000"/>
            </a:ln>
            <a:effectLst/>
          </p:spPr>
        </p:pic>
      </p:grpSp>
      <p:sp>
        <p:nvSpPr>
          <p:cNvPr id="238" name="Shape 238"/>
          <p:cNvSpPr/>
          <p:nvPr/>
        </p:nvSpPr>
        <p:spPr>
          <a:xfrm>
            <a:off x="829291" y="1561372"/>
            <a:ext cx="2361552" cy="774349"/>
          </a:xfrm>
          <a:prstGeom prst="roundRect">
            <a:avLst>
              <a:gd name="adj" fmla="val 6519"/>
            </a:avLst>
          </a:prstGeom>
          <a:solidFill>
            <a:srgbClr val="29756E"/>
          </a:solidFill>
          <a:ln w="3175">
            <a:miter lim="400000"/>
          </a:ln>
          <a:extLst>
            <a:ext uri="{C572A759-6A51-4108-AA02-DFA0A04FC94B}">
              <ma14:wrappingTextBoxFlag xmlns:ma14="http://schemas.microsoft.com/office/mac/drawingml/2011/main" val="1"/>
            </a:ext>
          </a:extLst>
        </p:spPr>
        <p:txBody>
          <a:bodyPr lIns="0" tIns="0" rIns="0" bIns="0" anchor="ctr"/>
          <a:lstStyle>
            <a:lvl1pPr>
              <a:defRPr>
                <a:solidFill>
                  <a:srgbClr val="FFFFFF"/>
                </a:solidFill>
                <a:latin typeface="Avenir Next"/>
                <a:ea typeface="Avenir Next"/>
                <a:cs typeface="Avenir Next"/>
                <a:sym typeface="Avenir Next"/>
              </a:defRPr>
            </a:lvl1pPr>
          </a:lstStyle>
          <a:p>
            <a:pPr lvl="0">
              <a:defRPr>
                <a:solidFill>
                  <a:srgbClr val="000000"/>
                </a:solidFill>
                <a:uFillTx/>
              </a:defRPr>
            </a:pPr>
            <a:r>
              <a:rPr>
                <a:solidFill>
                  <a:srgbClr val="FFFFFF"/>
                </a:solidFill>
                <a:uFill>
                  <a:solidFill>
                    <a:srgbClr val="4D4D4D"/>
                  </a:solidFill>
                </a:uFill>
              </a:rPr>
              <a:t>        Cloud Controller</a:t>
            </a:r>
          </a:p>
        </p:txBody>
      </p:sp>
      <p:sp>
        <p:nvSpPr>
          <p:cNvPr id="239" name="Shape 239"/>
          <p:cNvSpPr/>
          <p:nvPr/>
        </p:nvSpPr>
        <p:spPr>
          <a:xfrm>
            <a:off x="829291" y="2571750"/>
            <a:ext cx="6322825" cy="1764599"/>
          </a:xfrm>
          <a:prstGeom prst="roundRect">
            <a:avLst>
              <a:gd name="adj" fmla="val 5535"/>
            </a:avLst>
          </a:prstGeom>
          <a:solidFill>
            <a:srgbClr val="29756E"/>
          </a:solidFill>
          <a:ln w="3175">
            <a:miter lim="400000"/>
          </a:ln>
          <a:extLst>
            <a:ext uri="{C572A759-6A51-4108-AA02-DFA0A04FC94B}">
              <ma14:wrappingTextBoxFlag xmlns:ma14="http://schemas.microsoft.com/office/mac/drawingml/2011/main" val="1"/>
            </a:ext>
          </a:extLst>
        </p:spPr>
        <p:txBody>
          <a:bodyPr lIns="0" tIns="0" rIns="0" bIns="0"/>
          <a:lstStyle>
            <a:lvl1pPr>
              <a:defRPr>
                <a:solidFill>
                  <a:srgbClr val="FFFFFF"/>
                </a:solidFill>
                <a:latin typeface="Avenir Next"/>
                <a:ea typeface="Avenir Next"/>
                <a:cs typeface="Avenir Next"/>
                <a:sym typeface="Avenir Next"/>
              </a:defRPr>
            </a:lvl1pPr>
          </a:lstStyle>
          <a:p>
            <a:pPr lvl="0">
              <a:defRPr>
                <a:solidFill>
                  <a:srgbClr val="000000"/>
                </a:solidFill>
                <a:uFillTx/>
              </a:defRPr>
            </a:pPr>
            <a:r>
              <a:rPr>
                <a:solidFill>
                  <a:srgbClr val="FFFFFF"/>
                </a:solidFill>
                <a:uFill>
                  <a:solidFill>
                    <a:srgbClr val="4D4D4D"/>
                  </a:solidFill>
                </a:uFill>
              </a:rPr>
              <a:t>       DEA</a:t>
            </a:r>
          </a:p>
        </p:txBody>
      </p:sp>
      <p:pic>
        <p:nvPicPr>
          <p:cNvPr id="240" name="pasted-image.pdf"/>
          <p:cNvPicPr/>
          <p:nvPr/>
        </p:nvPicPr>
        <p:blipFill>
          <a:blip r:embed="rId3">
            <a:extLst/>
          </a:blip>
          <a:stretch>
            <a:fillRect/>
          </a:stretch>
        </p:blipFill>
        <p:spPr>
          <a:xfrm>
            <a:off x="957883" y="2609850"/>
            <a:ext cx="241301" cy="228601"/>
          </a:xfrm>
          <a:prstGeom prst="rect">
            <a:avLst/>
          </a:prstGeom>
          <a:ln w="3175">
            <a:miter lim="400000"/>
          </a:ln>
        </p:spPr>
      </p:pic>
      <p:grpSp>
        <p:nvGrpSpPr>
          <p:cNvPr id="243" name="Group 243"/>
          <p:cNvGrpSpPr/>
          <p:nvPr/>
        </p:nvGrpSpPr>
        <p:grpSpPr>
          <a:xfrm>
            <a:off x="829291" y="807151"/>
            <a:ext cx="2361552" cy="387175"/>
            <a:chOff x="0" y="0"/>
            <a:chExt cx="2361551" cy="387174"/>
          </a:xfrm>
        </p:grpSpPr>
        <p:sp>
          <p:nvSpPr>
            <p:cNvPr id="241" name="Shape 241"/>
            <p:cNvSpPr/>
            <p:nvPr/>
          </p:nvSpPr>
          <p:spPr>
            <a:xfrm>
              <a:off x="0" y="0"/>
              <a:ext cx="2361552" cy="387175"/>
            </a:xfrm>
            <a:prstGeom prst="roundRect">
              <a:avLst>
                <a:gd name="adj" fmla="val 13038"/>
              </a:avLst>
            </a:prstGeom>
            <a:solidFill>
              <a:srgbClr val="545454"/>
            </a:solid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defRPr>
                  <a:solidFill>
                    <a:srgbClr val="FFFFFF"/>
                  </a:solidFill>
                  <a:latin typeface="Avenir Next"/>
                  <a:ea typeface="Avenir Next"/>
                  <a:cs typeface="Avenir Next"/>
                  <a:sym typeface="Avenir Next"/>
                </a:defRPr>
              </a:lvl1pPr>
            </a:lstStyle>
            <a:p>
              <a:pPr lvl="0">
                <a:defRPr>
                  <a:solidFill>
                    <a:srgbClr val="000000"/>
                  </a:solidFill>
                  <a:uFillTx/>
                </a:defRPr>
              </a:pPr>
              <a:r>
                <a:rPr>
                  <a:solidFill>
                    <a:srgbClr val="FFFFFF"/>
                  </a:solidFill>
                  <a:uFill>
                    <a:solidFill>
                      <a:srgbClr val="4D4D4D"/>
                    </a:solidFill>
                  </a:uFill>
                </a:rPr>
                <a:t>        Blobstore</a:t>
              </a:r>
            </a:p>
          </p:txBody>
        </p:sp>
        <p:sp>
          <p:nvSpPr>
            <p:cNvPr id="242" name="Shape 242"/>
            <p:cNvSpPr/>
            <p:nvPr/>
          </p:nvSpPr>
          <p:spPr>
            <a:xfrm>
              <a:off x="140591" y="85728"/>
              <a:ext cx="206830" cy="215719"/>
            </a:xfrm>
            <a:custGeom>
              <a:avLst/>
              <a:gdLst/>
              <a:ahLst/>
              <a:cxnLst>
                <a:cxn ang="0">
                  <a:pos x="wd2" y="hd2"/>
                </a:cxn>
                <a:cxn ang="5400000">
                  <a:pos x="wd2" y="hd2"/>
                </a:cxn>
                <a:cxn ang="10800000">
                  <a:pos x="wd2" y="hd2"/>
                </a:cxn>
                <a:cxn ang="16200000">
                  <a:pos x="wd2" y="hd2"/>
                </a:cxn>
              </a:cxnLst>
              <a:rect l="0" t="0" r="r" b="b"/>
              <a:pathLst>
                <a:path w="21600" h="21600" extrusionOk="0">
                  <a:moveTo>
                    <a:pt x="0" y="12228"/>
                  </a:moveTo>
                  <a:cubicBezTo>
                    <a:pt x="0" y="13862"/>
                    <a:pt x="4835" y="15186"/>
                    <a:pt x="10800" y="15186"/>
                  </a:cubicBezTo>
                  <a:cubicBezTo>
                    <a:pt x="16765" y="15186"/>
                    <a:pt x="21600" y="13862"/>
                    <a:pt x="21600" y="12228"/>
                  </a:cubicBezTo>
                  <a:lnTo>
                    <a:pt x="21600" y="18660"/>
                  </a:lnTo>
                  <a:lnTo>
                    <a:pt x="21593" y="18660"/>
                  </a:lnTo>
                  <a:cubicBezTo>
                    <a:pt x="21563" y="20285"/>
                    <a:pt x="16742" y="21600"/>
                    <a:pt x="10800" y="21600"/>
                  </a:cubicBezTo>
                  <a:cubicBezTo>
                    <a:pt x="4858" y="21600"/>
                    <a:pt x="37" y="20285"/>
                    <a:pt x="7" y="18660"/>
                  </a:cubicBezTo>
                  <a:lnTo>
                    <a:pt x="0" y="18660"/>
                  </a:lnTo>
                  <a:lnTo>
                    <a:pt x="0" y="18641"/>
                  </a:lnTo>
                  <a:close/>
                  <a:moveTo>
                    <a:pt x="0" y="4106"/>
                  </a:moveTo>
                  <a:cubicBezTo>
                    <a:pt x="0" y="5740"/>
                    <a:pt x="4835" y="7065"/>
                    <a:pt x="10800" y="7065"/>
                  </a:cubicBezTo>
                  <a:cubicBezTo>
                    <a:pt x="16765" y="7065"/>
                    <a:pt x="21600" y="5740"/>
                    <a:pt x="21600" y="4106"/>
                  </a:cubicBezTo>
                  <a:lnTo>
                    <a:pt x="21600" y="10538"/>
                  </a:lnTo>
                  <a:lnTo>
                    <a:pt x="21593" y="10538"/>
                  </a:lnTo>
                  <a:cubicBezTo>
                    <a:pt x="21563" y="12164"/>
                    <a:pt x="16742" y="13478"/>
                    <a:pt x="10800" y="13478"/>
                  </a:cubicBezTo>
                  <a:cubicBezTo>
                    <a:pt x="4858" y="13478"/>
                    <a:pt x="37" y="12164"/>
                    <a:pt x="7" y="10538"/>
                  </a:cubicBezTo>
                  <a:lnTo>
                    <a:pt x="0" y="10538"/>
                  </a:lnTo>
                  <a:lnTo>
                    <a:pt x="0" y="10520"/>
                  </a:lnTo>
                  <a:close/>
                  <a:moveTo>
                    <a:pt x="10800" y="0"/>
                  </a:moveTo>
                  <a:cubicBezTo>
                    <a:pt x="16437" y="0"/>
                    <a:pt x="21006" y="1252"/>
                    <a:pt x="21006" y="2796"/>
                  </a:cubicBezTo>
                  <a:cubicBezTo>
                    <a:pt x="21006" y="4340"/>
                    <a:pt x="16437" y="5592"/>
                    <a:pt x="10800" y="5592"/>
                  </a:cubicBezTo>
                  <a:cubicBezTo>
                    <a:pt x="5163" y="5592"/>
                    <a:pt x="594" y="4340"/>
                    <a:pt x="594" y="2796"/>
                  </a:cubicBezTo>
                  <a:cubicBezTo>
                    <a:pt x="594" y="1252"/>
                    <a:pt x="5163" y="0"/>
                    <a:pt x="10800" y="0"/>
                  </a:cubicBezTo>
                  <a:close/>
                </a:path>
              </a:pathLst>
            </a:custGeom>
            <a:solidFill>
              <a:srgbClr val="FFFFFF"/>
            </a:solidFill>
            <a:ln w="12700" cap="flat">
              <a:noFill/>
              <a:miter lim="400000"/>
              <a:tailEnd type="triangle" w="med" len="med"/>
            </a:ln>
            <a:effectLst/>
          </p:spPr>
          <p:txBody>
            <a:bodyPr wrap="square" lIns="0" tIns="0" rIns="0" bIns="0" numCol="1" anchor="ctr">
              <a:noAutofit/>
            </a:bodyPr>
            <a:lstStyle/>
            <a:p>
              <a:pPr lvl="0" algn="ctr">
                <a:defRPr>
                  <a:solidFill>
                    <a:srgbClr val="FFFFFF"/>
                  </a:solidFill>
                  <a:uFillTx/>
                </a:defRPr>
              </a:pPr>
              <a:endParaRPr/>
            </a:p>
          </p:txBody>
        </p:sp>
      </p:grpSp>
      <p:grpSp>
        <p:nvGrpSpPr>
          <p:cNvPr id="246" name="Group 246"/>
          <p:cNvGrpSpPr/>
          <p:nvPr/>
        </p:nvGrpSpPr>
        <p:grpSpPr>
          <a:xfrm>
            <a:off x="3541236" y="807151"/>
            <a:ext cx="2061528" cy="387175"/>
            <a:chOff x="0" y="0"/>
            <a:chExt cx="2061526" cy="387174"/>
          </a:xfrm>
        </p:grpSpPr>
        <p:sp>
          <p:nvSpPr>
            <p:cNvPr id="244" name="Shape 244"/>
            <p:cNvSpPr/>
            <p:nvPr/>
          </p:nvSpPr>
          <p:spPr>
            <a:xfrm>
              <a:off x="0" y="0"/>
              <a:ext cx="2061527" cy="387175"/>
            </a:xfrm>
            <a:prstGeom prst="roundRect">
              <a:avLst>
                <a:gd name="adj" fmla="val 13038"/>
              </a:avLst>
            </a:prstGeom>
            <a:solidFill>
              <a:srgbClr val="545454"/>
            </a:solid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defRPr>
                  <a:solidFill>
                    <a:srgbClr val="FFFFFF"/>
                  </a:solidFill>
                  <a:latin typeface="Avenir Next"/>
                  <a:ea typeface="Avenir Next"/>
                  <a:cs typeface="Avenir Next"/>
                  <a:sym typeface="Avenir Next"/>
                </a:defRPr>
              </a:lvl1pPr>
            </a:lstStyle>
            <a:p>
              <a:pPr lvl="0">
                <a:defRPr>
                  <a:solidFill>
                    <a:srgbClr val="000000"/>
                  </a:solidFill>
                  <a:uFillTx/>
                </a:defRPr>
              </a:pPr>
              <a:r>
                <a:rPr>
                  <a:solidFill>
                    <a:srgbClr val="FFFFFF"/>
                  </a:solidFill>
                  <a:uFill>
                    <a:solidFill>
                      <a:srgbClr val="4D4D4D"/>
                    </a:solidFill>
                  </a:uFill>
                </a:rPr>
                <a:t>        DB</a:t>
              </a:r>
            </a:p>
          </p:txBody>
        </p:sp>
        <p:sp>
          <p:nvSpPr>
            <p:cNvPr id="245" name="Shape 245"/>
            <p:cNvSpPr/>
            <p:nvPr/>
          </p:nvSpPr>
          <p:spPr>
            <a:xfrm>
              <a:off x="139793" y="85728"/>
              <a:ext cx="206830" cy="215719"/>
            </a:xfrm>
            <a:custGeom>
              <a:avLst/>
              <a:gdLst/>
              <a:ahLst/>
              <a:cxnLst>
                <a:cxn ang="0">
                  <a:pos x="wd2" y="hd2"/>
                </a:cxn>
                <a:cxn ang="5400000">
                  <a:pos x="wd2" y="hd2"/>
                </a:cxn>
                <a:cxn ang="10800000">
                  <a:pos x="wd2" y="hd2"/>
                </a:cxn>
                <a:cxn ang="16200000">
                  <a:pos x="wd2" y="hd2"/>
                </a:cxn>
              </a:cxnLst>
              <a:rect l="0" t="0" r="r" b="b"/>
              <a:pathLst>
                <a:path w="21600" h="21600" extrusionOk="0">
                  <a:moveTo>
                    <a:pt x="0" y="12228"/>
                  </a:moveTo>
                  <a:cubicBezTo>
                    <a:pt x="0" y="13862"/>
                    <a:pt x="4835" y="15186"/>
                    <a:pt x="10800" y="15186"/>
                  </a:cubicBezTo>
                  <a:cubicBezTo>
                    <a:pt x="16765" y="15186"/>
                    <a:pt x="21600" y="13862"/>
                    <a:pt x="21600" y="12228"/>
                  </a:cubicBezTo>
                  <a:lnTo>
                    <a:pt x="21600" y="18660"/>
                  </a:lnTo>
                  <a:lnTo>
                    <a:pt x="21593" y="18660"/>
                  </a:lnTo>
                  <a:cubicBezTo>
                    <a:pt x="21563" y="20285"/>
                    <a:pt x="16742" y="21600"/>
                    <a:pt x="10800" y="21600"/>
                  </a:cubicBezTo>
                  <a:cubicBezTo>
                    <a:pt x="4858" y="21600"/>
                    <a:pt x="37" y="20285"/>
                    <a:pt x="7" y="18660"/>
                  </a:cubicBezTo>
                  <a:lnTo>
                    <a:pt x="0" y="18660"/>
                  </a:lnTo>
                  <a:lnTo>
                    <a:pt x="0" y="18641"/>
                  </a:lnTo>
                  <a:close/>
                  <a:moveTo>
                    <a:pt x="0" y="4106"/>
                  </a:moveTo>
                  <a:cubicBezTo>
                    <a:pt x="0" y="5740"/>
                    <a:pt x="4835" y="7065"/>
                    <a:pt x="10800" y="7065"/>
                  </a:cubicBezTo>
                  <a:cubicBezTo>
                    <a:pt x="16765" y="7065"/>
                    <a:pt x="21600" y="5740"/>
                    <a:pt x="21600" y="4106"/>
                  </a:cubicBezTo>
                  <a:lnTo>
                    <a:pt x="21600" y="10538"/>
                  </a:lnTo>
                  <a:lnTo>
                    <a:pt x="21593" y="10538"/>
                  </a:lnTo>
                  <a:cubicBezTo>
                    <a:pt x="21563" y="12164"/>
                    <a:pt x="16742" y="13478"/>
                    <a:pt x="10800" y="13478"/>
                  </a:cubicBezTo>
                  <a:cubicBezTo>
                    <a:pt x="4858" y="13478"/>
                    <a:pt x="37" y="12164"/>
                    <a:pt x="7" y="10538"/>
                  </a:cubicBezTo>
                  <a:lnTo>
                    <a:pt x="0" y="10538"/>
                  </a:lnTo>
                  <a:lnTo>
                    <a:pt x="0" y="10520"/>
                  </a:lnTo>
                  <a:close/>
                  <a:moveTo>
                    <a:pt x="10800" y="0"/>
                  </a:moveTo>
                  <a:cubicBezTo>
                    <a:pt x="16437" y="0"/>
                    <a:pt x="21006" y="1252"/>
                    <a:pt x="21006" y="2796"/>
                  </a:cubicBezTo>
                  <a:cubicBezTo>
                    <a:pt x="21006" y="4340"/>
                    <a:pt x="16437" y="5592"/>
                    <a:pt x="10800" y="5592"/>
                  </a:cubicBezTo>
                  <a:cubicBezTo>
                    <a:pt x="5163" y="5592"/>
                    <a:pt x="594" y="4340"/>
                    <a:pt x="594" y="2796"/>
                  </a:cubicBezTo>
                  <a:cubicBezTo>
                    <a:pt x="594" y="1252"/>
                    <a:pt x="5163" y="0"/>
                    <a:pt x="10800" y="0"/>
                  </a:cubicBezTo>
                  <a:close/>
                </a:path>
              </a:pathLst>
            </a:custGeom>
            <a:solidFill>
              <a:srgbClr val="FFFFFF"/>
            </a:solidFill>
            <a:ln w="12700" cap="flat">
              <a:noFill/>
              <a:miter lim="400000"/>
              <a:tailEnd type="triangle" w="med" len="med"/>
            </a:ln>
            <a:effectLst/>
          </p:spPr>
          <p:txBody>
            <a:bodyPr wrap="square" lIns="0" tIns="0" rIns="0" bIns="0" numCol="1" anchor="ctr">
              <a:noAutofit/>
            </a:bodyPr>
            <a:lstStyle/>
            <a:p>
              <a:pPr lvl="0" algn="ctr">
                <a:defRPr>
                  <a:solidFill>
                    <a:srgbClr val="FFFFFF"/>
                  </a:solidFill>
                  <a:uFillTx/>
                </a:defRPr>
              </a:pPr>
              <a:endParaRPr/>
            </a:p>
          </p:txBody>
        </p:sp>
      </p:grpSp>
      <p:pic>
        <p:nvPicPr>
          <p:cNvPr id="247" name="pasted-image.pdf"/>
          <p:cNvPicPr/>
          <p:nvPr/>
        </p:nvPicPr>
        <p:blipFill>
          <a:blip r:embed="rId4">
            <a:extLst/>
          </a:blip>
          <a:stretch>
            <a:fillRect/>
          </a:stretch>
        </p:blipFill>
        <p:spPr>
          <a:xfrm>
            <a:off x="952384" y="1824047"/>
            <a:ext cx="213189" cy="274100"/>
          </a:xfrm>
          <a:prstGeom prst="rect">
            <a:avLst/>
          </a:prstGeom>
          <a:ln w="3175">
            <a:miter lim="400000"/>
          </a:ln>
        </p:spPr>
      </p:pic>
      <p:sp>
        <p:nvSpPr>
          <p:cNvPr id="248" name="Shape 248"/>
          <p:cNvSpPr/>
          <p:nvPr/>
        </p:nvSpPr>
        <p:spPr>
          <a:xfrm>
            <a:off x="203463" y="698628"/>
            <a:ext cx="8737074" cy="3746244"/>
          </a:xfrm>
          <a:prstGeom prst="roundRect">
            <a:avLst>
              <a:gd name="adj" fmla="val 1356"/>
            </a:avLst>
          </a:prstGeom>
          <a:ln w="25400">
            <a:solidFill>
              <a:srgbClr val="29756E"/>
            </a:solidFill>
            <a:round/>
          </a:ln>
        </p:spPr>
        <p:txBody>
          <a:bodyPr lIns="0" tIns="0" rIns="0" bIns="0" anchor="ctr"/>
          <a:lstStyle/>
          <a:p>
            <a:pPr lvl="0"/>
            <a:endParaRPr/>
          </a:p>
        </p:txBody>
      </p:sp>
      <p:pic>
        <p:nvPicPr>
          <p:cNvPr id="249" name="droppedImage.png"/>
          <p:cNvPicPr/>
          <p:nvPr/>
        </p:nvPicPr>
        <p:blipFill>
          <a:blip r:embed="rId5">
            <a:extLst/>
          </a:blip>
          <a:srcRect l="3267" t="13725" r="13071" b="40958"/>
          <a:stretch>
            <a:fillRect/>
          </a:stretch>
        </p:blipFill>
        <p:spPr>
          <a:xfrm>
            <a:off x="7393427" y="3314319"/>
            <a:ext cx="1435528" cy="777578"/>
          </a:xfrm>
          <a:prstGeom prst="rect">
            <a:avLst/>
          </a:prstGeom>
          <a:ln w="3175">
            <a:miter lim="400000"/>
          </a:ln>
          <a:effectLst>
            <a:outerShdw blurRad="127000" dist="76200" dir="2700000" rotWithShape="0">
              <a:srgbClr val="000000">
                <a:alpha val="75000"/>
              </a:srgbClr>
            </a:outerShdw>
          </a:effectLst>
        </p:spPr>
      </p:pic>
      <p:sp>
        <p:nvSpPr>
          <p:cNvPr id="250" name="Shape 250"/>
          <p:cNvSpPr/>
          <p:nvPr/>
        </p:nvSpPr>
        <p:spPr>
          <a:xfrm>
            <a:off x="7734782" y="4023231"/>
            <a:ext cx="966191" cy="40894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a:solidFill>
                  <a:srgbClr val="FFFFFF"/>
                </a:solidFill>
                <a:latin typeface="Avenir Next"/>
                <a:ea typeface="Avenir Next"/>
                <a:cs typeface="Avenir Next"/>
                <a:sym typeface="Avenir Next"/>
              </a:defRPr>
            </a:lvl1pPr>
          </a:lstStyle>
          <a:p>
            <a:pPr lvl="0">
              <a:defRPr>
                <a:solidFill>
                  <a:srgbClr val="000000"/>
                </a:solidFill>
                <a:uFillTx/>
              </a:defRPr>
            </a:pPr>
            <a:r>
              <a:rPr>
                <a:solidFill>
                  <a:srgbClr val="FFFFFF"/>
                </a:solidFill>
                <a:uFill>
                  <a:solidFill>
                    <a:srgbClr val="4D4D4D"/>
                  </a:solidFill>
                </a:uFill>
              </a:rPr>
              <a:t>Runtime</a:t>
            </a:r>
          </a:p>
        </p:txBody>
      </p:sp>
      <p:sp>
        <p:nvSpPr>
          <p:cNvPr id="251" name="Shape 251"/>
          <p:cNvSpPr/>
          <p:nvPr/>
        </p:nvSpPr>
        <p:spPr>
          <a:xfrm>
            <a:off x="2430204" y="3243748"/>
            <a:ext cx="201274" cy="245739"/>
          </a:xfrm>
          <a:custGeom>
            <a:avLst/>
            <a:gdLst/>
            <a:ahLst/>
            <a:cxnLst>
              <a:cxn ang="0">
                <a:pos x="wd2" y="hd2"/>
              </a:cxn>
              <a:cxn ang="5400000">
                <a:pos x="wd2" y="hd2"/>
              </a:cxn>
              <a:cxn ang="10800000">
                <a:pos x="wd2" y="hd2"/>
              </a:cxn>
              <a:cxn ang="16200000">
                <a:pos x="wd2" y="hd2"/>
              </a:cxn>
            </a:cxnLst>
            <a:rect l="0" t="0" r="r" b="b"/>
            <a:pathLst>
              <a:path w="21600" h="20151" extrusionOk="0">
                <a:moveTo>
                  <a:pt x="11767" y="12451"/>
                </a:moveTo>
                <a:lnTo>
                  <a:pt x="19835" y="12451"/>
                </a:lnTo>
                <a:lnTo>
                  <a:pt x="19835" y="20151"/>
                </a:lnTo>
                <a:lnTo>
                  <a:pt x="11767" y="20151"/>
                </a:lnTo>
                <a:close/>
                <a:moveTo>
                  <a:pt x="1597" y="12451"/>
                </a:moveTo>
                <a:lnTo>
                  <a:pt x="9665" y="12451"/>
                </a:lnTo>
                <a:lnTo>
                  <a:pt x="9665" y="20151"/>
                </a:lnTo>
                <a:lnTo>
                  <a:pt x="1597" y="20151"/>
                </a:lnTo>
                <a:close/>
                <a:moveTo>
                  <a:pt x="6050" y="1492"/>
                </a:moveTo>
                <a:cubicBezTo>
                  <a:pt x="5497" y="1441"/>
                  <a:pt x="4954" y="1610"/>
                  <a:pt x="4485" y="2087"/>
                </a:cubicBezTo>
                <a:cubicBezTo>
                  <a:pt x="2908" y="3794"/>
                  <a:pt x="5499" y="5196"/>
                  <a:pt x="8367" y="5424"/>
                </a:cubicBezTo>
                <a:cubicBezTo>
                  <a:pt x="8777" y="5456"/>
                  <a:pt x="9192" y="5465"/>
                  <a:pt x="9602" y="5447"/>
                </a:cubicBezTo>
                <a:cubicBezTo>
                  <a:pt x="9464" y="3766"/>
                  <a:pt x="7710" y="1644"/>
                  <a:pt x="6050" y="1492"/>
                </a:cubicBezTo>
                <a:close/>
                <a:moveTo>
                  <a:pt x="15550" y="1492"/>
                </a:moveTo>
                <a:cubicBezTo>
                  <a:pt x="13890" y="1644"/>
                  <a:pt x="12136" y="3766"/>
                  <a:pt x="11998" y="5447"/>
                </a:cubicBezTo>
                <a:cubicBezTo>
                  <a:pt x="12408" y="5465"/>
                  <a:pt x="12823" y="5456"/>
                  <a:pt x="13233" y="5424"/>
                </a:cubicBezTo>
                <a:cubicBezTo>
                  <a:pt x="16101" y="5196"/>
                  <a:pt x="18692" y="3794"/>
                  <a:pt x="17115" y="2087"/>
                </a:cubicBezTo>
                <a:cubicBezTo>
                  <a:pt x="16646" y="1610"/>
                  <a:pt x="16103" y="1441"/>
                  <a:pt x="15550" y="1492"/>
                </a:cubicBezTo>
                <a:close/>
                <a:moveTo>
                  <a:pt x="15832" y="14"/>
                </a:moveTo>
                <a:cubicBezTo>
                  <a:pt x="16793" y="-73"/>
                  <a:pt x="17736" y="225"/>
                  <a:pt x="18552" y="1064"/>
                </a:cubicBezTo>
                <a:cubicBezTo>
                  <a:pt x="21241" y="4013"/>
                  <a:pt x="16979" y="6431"/>
                  <a:pt x="12118" y="6868"/>
                </a:cubicBezTo>
                <a:lnTo>
                  <a:pt x="20505" y="6868"/>
                </a:lnTo>
                <a:cubicBezTo>
                  <a:pt x="21110" y="6868"/>
                  <a:pt x="21600" y="7400"/>
                  <a:pt x="21600" y="8056"/>
                </a:cubicBezTo>
                <a:lnTo>
                  <a:pt x="21600" y="10882"/>
                </a:lnTo>
                <a:lnTo>
                  <a:pt x="11935" y="10882"/>
                </a:lnTo>
                <a:lnTo>
                  <a:pt x="11935" y="6902"/>
                </a:lnTo>
                <a:lnTo>
                  <a:pt x="11907" y="6907"/>
                </a:lnTo>
                <a:lnTo>
                  <a:pt x="11919" y="6960"/>
                </a:lnTo>
                <a:cubicBezTo>
                  <a:pt x="11547" y="6977"/>
                  <a:pt x="11173" y="6981"/>
                  <a:pt x="10799" y="6940"/>
                </a:cubicBezTo>
                <a:cubicBezTo>
                  <a:pt x="10426" y="6981"/>
                  <a:pt x="10052" y="6977"/>
                  <a:pt x="9681" y="6960"/>
                </a:cubicBezTo>
                <a:lnTo>
                  <a:pt x="9696" y="6908"/>
                </a:lnTo>
                <a:lnTo>
                  <a:pt x="9665" y="6902"/>
                </a:lnTo>
                <a:lnTo>
                  <a:pt x="9665" y="10882"/>
                </a:lnTo>
                <a:lnTo>
                  <a:pt x="0" y="10882"/>
                </a:lnTo>
                <a:lnTo>
                  <a:pt x="0" y="8056"/>
                </a:lnTo>
                <a:cubicBezTo>
                  <a:pt x="0" y="7400"/>
                  <a:pt x="490" y="6868"/>
                  <a:pt x="1095" y="6868"/>
                </a:cubicBezTo>
                <a:lnTo>
                  <a:pt x="9482" y="6868"/>
                </a:lnTo>
                <a:cubicBezTo>
                  <a:pt x="4621" y="6431"/>
                  <a:pt x="359" y="4013"/>
                  <a:pt x="3048" y="1064"/>
                </a:cubicBezTo>
                <a:cubicBezTo>
                  <a:pt x="5491" y="-1449"/>
                  <a:pt x="9070" y="893"/>
                  <a:pt x="10846" y="3883"/>
                </a:cubicBezTo>
                <a:cubicBezTo>
                  <a:pt x="11958" y="1873"/>
                  <a:pt x="13929" y="187"/>
                  <a:pt x="15832" y="14"/>
                </a:cubicBezTo>
                <a:close/>
              </a:path>
            </a:pathLst>
          </a:custGeom>
          <a:solidFill>
            <a:srgbClr val="FFFFFF"/>
          </a:solidFill>
          <a:ln w="12700">
            <a:miter lim="400000"/>
            <a:tailEnd type="triangle"/>
          </a:ln>
        </p:spPr>
        <p:txBody>
          <a:bodyPr lIns="0" tIns="0" rIns="0" bIns="0" anchor="ctr"/>
          <a:lstStyle/>
          <a:p>
            <a:pPr lvl="0" algn="ctr">
              <a:defRPr>
                <a:solidFill>
                  <a:srgbClr val="FFFFFF"/>
                </a:solidFill>
                <a:uFillTx/>
              </a:defRPr>
            </a:pPr>
            <a:endParaRPr/>
          </a:p>
        </p:txBody>
      </p:sp>
      <p:sp>
        <p:nvSpPr>
          <p:cNvPr id="252" name="Shape 252"/>
          <p:cNvSpPr/>
          <p:nvPr/>
        </p:nvSpPr>
        <p:spPr>
          <a:xfrm>
            <a:off x="2430204" y="3598605"/>
            <a:ext cx="201274" cy="245738"/>
          </a:xfrm>
          <a:custGeom>
            <a:avLst/>
            <a:gdLst/>
            <a:ahLst/>
            <a:cxnLst>
              <a:cxn ang="0">
                <a:pos x="wd2" y="hd2"/>
              </a:cxn>
              <a:cxn ang="5400000">
                <a:pos x="wd2" y="hd2"/>
              </a:cxn>
              <a:cxn ang="10800000">
                <a:pos x="wd2" y="hd2"/>
              </a:cxn>
              <a:cxn ang="16200000">
                <a:pos x="wd2" y="hd2"/>
              </a:cxn>
            </a:cxnLst>
            <a:rect l="0" t="0" r="r" b="b"/>
            <a:pathLst>
              <a:path w="21600" h="20151" extrusionOk="0">
                <a:moveTo>
                  <a:pt x="11767" y="12451"/>
                </a:moveTo>
                <a:lnTo>
                  <a:pt x="19835" y="12451"/>
                </a:lnTo>
                <a:lnTo>
                  <a:pt x="19835" y="20151"/>
                </a:lnTo>
                <a:lnTo>
                  <a:pt x="11767" y="20151"/>
                </a:lnTo>
                <a:close/>
                <a:moveTo>
                  <a:pt x="1597" y="12451"/>
                </a:moveTo>
                <a:lnTo>
                  <a:pt x="9665" y="12451"/>
                </a:lnTo>
                <a:lnTo>
                  <a:pt x="9665" y="20151"/>
                </a:lnTo>
                <a:lnTo>
                  <a:pt x="1597" y="20151"/>
                </a:lnTo>
                <a:close/>
                <a:moveTo>
                  <a:pt x="6050" y="1492"/>
                </a:moveTo>
                <a:cubicBezTo>
                  <a:pt x="5497" y="1441"/>
                  <a:pt x="4954" y="1610"/>
                  <a:pt x="4485" y="2087"/>
                </a:cubicBezTo>
                <a:cubicBezTo>
                  <a:pt x="2908" y="3794"/>
                  <a:pt x="5499" y="5196"/>
                  <a:pt x="8367" y="5424"/>
                </a:cubicBezTo>
                <a:cubicBezTo>
                  <a:pt x="8777" y="5456"/>
                  <a:pt x="9192" y="5465"/>
                  <a:pt x="9602" y="5447"/>
                </a:cubicBezTo>
                <a:cubicBezTo>
                  <a:pt x="9464" y="3766"/>
                  <a:pt x="7710" y="1644"/>
                  <a:pt x="6050" y="1492"/>
                </a:cubicBezTo>
                <a:close/>
                <a:moveTo>
                  <a:pt x="15550" y="1492"/>
                </a:moveTo>
                <a:cubicBezTo>
                  <a:pt x="13890" y="1644"/>
                  <a:pt x="12136" y="3766"/>
                  <a:pt x="11998" y="5447"/>
                </a:cubicBezTo>
                <a:cubicBezTo>
                  <a:pt x="12408" y="5465"/>
                  <a:pt x="12823" y="5456"/>
                  <a:pt x="13233" y="5424"/>
                </a:cubicBezTo>
                <a:cubicBezTo>
                  <a:pt x="16101" y="5196"/>
                  <a:pt x="18692" y="3794"/>
                  <a:pt x="17115" y="2087"/>
                </a:cubicBezTo>
                <a:cubicBezTo>
                  <a:pt x="16646" y="1610"/>
                  <a:pt x="16103" y="1441"/>
                  <a:pt x="15550" y="1492"/>
                </a:cubicBezTo>
                <a:close/>
                <a:moveTo>
                  <a:pt x="15832" y="14"/>
                </a:moveTo>
                <a:cubicBezTo>
                  <a:pt x="16793" y="-73"/>
                  <a:pt x="17736" y="225"/>
                  <a:pt x="18552" y="1064"/>
                </a:cubicBezTo>
                <a:cubicBezTo>
                  <a:pt x="21241" y="4013"/>
                  <a:pt x="16979" y="6431"/>
                  <a:pt x="12118" y="6868"/>
                </a:cubicBezTo>
                <a:lnTo>
                  <a:pt x="20505" y="6868"/>
                </a:lnTo>
                <a:cubicBezTo>
                  <a:pt x="21110" y="6868"/>
                  <a:pt x="21600" y="7400"/>
                  <a:pt x="21600" y="8056"/>
                </a:cubicBezTo>
                <a:lnTo>
                  <a:pt x="21600" y="10882"/>
                </a:lnTo>
                <a:lnTo>
                  <a:pt x="11935" y="10882"/>
                </a:lnTo>
                <a:lnTo>
                  <a:pt x="11935" y="6902"/>
                </a:lnTo>
                <a:lnTo>
                  <a:pt x="11907" y="6907"/>
                </a:lnTo>
                <a:lnTo>
                  <a:pt x="11919" y="6960"/>
                </a:lnTo>
                <a:cubicBezTo>
                  <a:pt x="11547" y="6977"/>
                  <a:pt x="11173" y="6981"/>
                  <a:pt x="10799" y="6940"/>
                </a:cubicBezTo>
                <a:cubicBezTo>
                  <a:pt x="10426" y="6981"/>
                  <a:pt x="10052" y="6977"/>
                  <a:pt x="9681" y="6960"/>
                </a:cubicBezTo>
                <a:lnTo>
                  <a:pt x="9696" y="6908"/>
                </a:lnTo>
                <a:lnTo>
                  <a:pt x="9665" y="6902"/>
                </a:lnTo>
                <a:lnTo>
                  <a:pt x="9665" y="10882"/>
                </a:lnTo>
                <a:lnTo>
                  <a:pt x="0" y="10882"/>
                </a:lnTo>
                <a:lnTo>
                  <a:pt x="0" y="8056"/>
                </a:lnTo>
                <a:cubicBezTo>
                  <a:pt x="0" y="7400"/>
                  <a:pt x="490" y="6868"/>
                  <a:pt x="1095" y="6868"/>
                </a:cubicBezTo>
                <a:lnTo>
                  <a:pt x="9482" y="6868"/>
                </a:lnTo>
                <a:cubicBezTo>
                  <a:pt x="4621" y="6431"/>
                  <a:pt x="359" y="4013"/>
                  <a:pt x="3048" y="1064"/>
                </a:cubicBezTo>
                <a:cubicBezTo>
                  <a:pt x="5491" y="-1449"/>
                  <a:pt x="9070" y="893"/>
                  <a:pt x="10846" y="3883"/>
                </a:cubicBezTo>
                <a:cubicBezTo>
                  <a:pt x="11958" y="1873"/>
                  <a:pt x="13929" y="187"/>
                  <a:pt x="15832" y="14"/>
                </a:cubicBezTo>
                <a:close/>
              </a:path>
            </a:pathLst>
          </a:custGeom>
          <a:solidFill>
            <a:srgbClr val="FFFFFF"/>
          </a:solidFill>
          <a:ln w="12700">
            <a:miter lim="400000"/>
            <a:tailEnd type="triangle"/>
          </a:ln>
        </p:spPr>
        <p:txBody>
          <a:bodyPr lIns="0" tIns="0" rIns="0" bIns="0" anchor="ctr"/>
          <a:lstStyle/>
          <a:p>
            <a:pPr lvl="0" algn="ctr">
              <a:defRPr>
                <a:solidFill>
                  <a:srgbClr val="FFFFFF"/>
                </a:solidFill>
                <a:uFillTx/>
              </a:defRPr>
            </a:pPr>
            <a:endParaRPr/>
          </a:p>
        </p:txBody>
      </p:sp>
      <p:sp>
        <p:nvSpPr>
          <p:cNvPr id="253" name="Shape 253"/>
          <p:cNvSpPr/>
          <p:nvPr/>
        </p:nvSpPr>
        <p:spPr>
          <a:xfrm>
            <a:off x="2430204" y="3953461"/>
            <a:ext cx="201274" cy="245738"/>
          </a:xfrm>
          <a:custGeom>
            <a:avLst/>
            <a:gdLst/>
            <a:ahLst/>
            <a:cxnLst>
              <a:cxn ang="0">
                <a:pos x="wd2" y="hd2"/>
              </a:cxn>
              <a:cxn ang="5400000">
                <a:pos x="wd2" y="hd2"/>
              </a:cxn>
              <a:cxn ang="10800000">
                <a:pos x="wd2" y="hd2"/>
              </a:cxn>
              <a:cxn ang="16200000">
                <a:pos x="wd2" y="hd2"/>
              </a:cxn>
            </a:cxnLst>
            <a:rect l="0" t="0" r="r" b="b"/>
            <a:pathLst>
              <a:path w="21600" h="20151" extrusionOk="0">
                <a:moveTo>
                  <a:pt x="11767" y="12451"/>
                </a:moveTo>
                <a:lnTo>
                  <a:pt x="19835" y="12451"/>
                </a:lnTo>
                <a:lnTo>
                  <a:pt x="19835" y="20151"/>
                </a:lnTo>
                <a:lnTo>
                  <a:pt x="11767" y="20151"/>
                </a:lnTo>
                <a:close/>
                <a:moveTo>
                  <a:pt x="1597" y="12451"/>
                </a:moveTo>
                <a:lnTo>
                  <a:pt x="9665" y="12451"/>
                </a:lnTo>
                <a:lnTo>
                  <a:pt x="9665" y="20151"/>
                </a:lnTo>
                <a:lnTo>
                  <a:pt x="1597" y="20151"/>
                </a:lnTo>
                <a:close/>
                <a:moveTo>
                  <a:pt x="6050" y="1492"/>
                </a:moveTo>
                <a:cubicBezTo>
                  <a:pt x="5497" y="1441"/>
                  <a:pt x="4954" y="1610"/>
                  <a:pt x="4485" y="2087"/>
                </a:cubicBezTo>
                <a:cubicBezTo>
                  <a:pt x="2908" y="3794"/>
                  <a:pt x="5499" y="5196"/>
                  <a:pt x="8367" y="5424"/>
                </a:cubicBezTo>
                <a:cubicBezTo>
                  <a:pt x="8777" y="5456"/>
                  <a:pt x="9192" y="5465"/>
                  <a:pt x="9602" y="5447"/>
                </a:cubicBezTo>
                <a:cubicBezTo>
                  <a:pt x="9464" y="3766"/>
                  <a:pt x="7710" y="1644"/>
                  <a:pt x="6050" y="1492"/>
                </a:cubicBezTo>
                <a:close/>
                <a:moveTo>
                  <a:pt x="15550" y="1492"/>
                </a:moveTo>
                <a:cubicBezTo>
                  <a:pt x="13890" y="1644"/>
                  <a:pt x="12136" y="3766"/>
                  <a:pt x="11998" y="5447"/>
                </a:cubicBezTo>
                <a:cubicBezTo>
                  <a:pt x="12408" y="5465"/>
                  <a:pt x="12823" y="5456"/>
                  <a:pt x="13233" y="5424"/>
                </a:cubicBezTo>
                <a:cubicBezTo>
                  <a:pt x="16101" y="5196"/>
                  <a:pt x="18692" y="3794"/>
                  <a:pt x="17115" y="2087"/>
                </a:cubicBezTo>
                <a:cubicBezTo>
                  <a:pt x="16646" y="1610"/>
                  <a:pt x="16103" y="1441"/>
                  <a:pt x="15550" y="1492"/>
                </a:cubicBezTo>
                <a:close/>
                <a:moveTo>
                  <a:pt x="15832" y="14"/>
                </a:moveTo>
                <a:cubicBezTo>
                  <a:pt x="16793" y="-73"/>
                  <a:pt x="17736" y="225"/>
                  <a:pt x="18552" y="1064"/>
                </a:cubicBezTo>
                <a:cubicBezTo>
                  <a:pt x="21241" y="4013"/>
                  <a:pt x="16979" y="6431"/>
                  <a:pt x="12118" y="6868"/>
                </a:cubicBezTo>
                <a:lnTo>
                  <a:pt x="20505" y="6868"/>
                </a:lnTo>
                <a:cubicBezTo>
                  <a:pt x="21110" y="6868"/>
                  <a:pt x="21600" y="7400"/>
                  <a:pt x="21600" y="8056"/>
                </a:cubicBezTo>
                <a:lnTo>
                  <a:pt x="21600" y="10882"/>
                </a:lnTo>
                <a:lnTo>
                  <a:pt x="11935" y="10882"/>
                </a:lnTo>
                <a:lnTo>
                  <a:pt x="11935" y="6902"/>
                </a:lnTo>
                <a:lnTo>
                  <a:pt x="11907" y="6907"/>
                </a:lnTo>
                <a:lnTo>
                  <a:pt x="11919" y="6960"/>
                </a:lnTo>
                <a:cubicBezTo>
                  <a:pt x="11547" y="6977"/>
                  <a:pt x="11173" y="6981"/>
                  <a:pt x="10799" y="6940"/>
                </a:cubicBezTo>
                <a:cubicBezTo>
                  <a:pt x="10426" y="6981"/>
                  <a:pt x="10052" y="6977"/>
                  <a:pt x="9681" y="6960"/>
                </a:cubicBezTo>
                <a:lnTo>
                  <a:pt x="9696" y="6908"/>
                </a:lnTo>
                <a:lnTo>
                  <a:pt x="9665" y="6902"/>
                </a:lnTo>
                <a:lnTo>
                  <a:pt x="9665" y="10882"/>
                </a:lnTo>
                <a:lnTo>
                  <a:pt x="0" y="10882"/>
                </a:lnTo>
                <a:lnTo>
                  <a:pt x="0" y="8056"/>
                </a:lnTo>
                <a:cubicBezTo>
                  <a:pt x="0" y="7400"/>
                  <a:pt x="490" y="6868"/>
                  <a:pt x="1095" y="6868"/>
                </a:cubicBezTo>
                <a:lnTo>
                  <a:pt x="9482" y="6868"/>
                </a:lnTo>
                <a:cubicBezTo>
                  <a:pt x="4621" y="6431"/>
                  <a:pt x="359" y="4013"/>
                  <a:pt x="3048" y="1064"/>
                </a:cubicBezTo>
                <a:cubicBezTo>
                  <a:pt x="5491" y="-1449"/>
                  <a:pt x="9070" y="893"/>
                  <a:pt x="10846" y="3883"/>
                </a:cubicBezTo>
                <a:cubicBezTo>
                  <a:pt x="11958" y="1873"/>
                  <a:pt x="13929" y="187"/>
                  <a:pt x="15832" y="14"/>
                </a:cubicBezTo>
                <a:close/>
              </a:path>
            </a:pathLst>
          </a:custGeom>
          <a:solidFill>
            <a:srgbClr val="FFFFFF"/>
          </a:solidFill>
          <a:ln w="12700">
            <a:miter lim="400000"/>
            <a:tailEnd type="triangle"/>
          </a:ln>
        </p:spPr>
        <p:txBody>
          <a:bodyPr lIns="0" tIns="0" rIns="0" bIns="0" anchor="ctr"/>
          <a:lstStyle/>
          <a:p>
            <a:pPr lvl="0" algn="ctr">
              <a:defRPr>
                <a:solidFill>
                  <a:srgbClr val="FFFFFF"/>
                </a:solidFill>
                <a:uFillTx/>
              </a:defRPr>
            </a:pPr>
            <a:endParaRPr/>
          </a:p>
        </p:txBody>
      </p:sp>
      <p:sp>
        <p:nvSpPr>
          <p:cNvPr id="254" name="Shape 254"/>
          <p:cNvSpPr/>
          <p:nvPr/>
        </p:nvSpPr>
        <p:spPr>
          <a:xfrm>
            <a:off x="3559738" y="2684997"/>
            <a:ext cx="528131" cy="28194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ctr">
              <a:defRPr sz="1100">
                <a:solidFill>
                  <a:srgbClr val="FFFFFF"/>
                </a:solidFill>
                <a:uFillTx/>
                <a:latin typeface="Avenir Next"/>
                <a:ea typeface="Avenir Next"/>
                <a:cs typeface="Avenir Next"/>
                <a:sym typeface="Avenir Next"/>
              </a:defRPr>
            </a:lvl1pPr>
          </a:lstStyle>
          <a:p>
            <a:pPr lvl="0">
              <a:defRPr sz="1800">
                <a:solidFill>
                  <a:srgbClr val="000000"/>
                </a:solidFill>
              </a:defRPr>
            </a:pPr>
            <a:r>
              <a:rPr sz="1100">
                <a:solidFill>
                  <a:srgbClr val="FFFFFF"/>
                </a:solidFill>
              </a:rPr>
              <a:t>Detect</a:t>
            </a:r>
          </a:p>
        </p:txBody>
      </p:sp>
      <p:sp>
        <p:nvSpPr>
          <p:cNvPr id="255" name="Shape 255"/>
          <p:cNvSpPr/>
          <p:nvPr/>
        </p:nvSpPr>
        <p:spPr>
          <a:xfrm>
            <a:off x="4827245" y="2702767"/>
            <a:ext cx="650508" cy="28194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b">
            <a:spAutoFit/>
          </a:bodyPr>
          <a:lstStyle>
            <a:lvl1pPr algn="ctr">
              <a:defRPr sz="1100">
                <a:solidFill>
                  <a:srgbClr val="FFFFFF"/>
                </a:solidFill>
                <a:uFillTx/>
                <a:latin typeface="Avenir Next"/>
                <a:ea typeface="Avenir Next"/>
                <a:cs typeface="Avenir Next"/>
                <a:sym typeface="Avenir Next"/>
              </a:defRPr>
            </a:lvl1pPr>
          </a:lstStyle>
          <a:p>
            <a:pPr lvl="0">
              <a:defRPr sz="1800">
                <a:solidFill>
                  <a:srgbClr val="000000"/>
                </a:solidFill>
              </a:defRPr>
            </a:pPr>
            <a:r>
              <a:rPr sz="1100">
                <a:solidFill>
                  <a:srgbClr val="FFFFFF"/>
                </a:solidFill>
              </a:rPr>
              <a:t>Compile</a:t>
            </a:r>
          </a:p>
        </p:txBody>
      </p:sp>
      <p:sp>
        <p:nvSpPr>
          <p:cNvPr id="256" name="Shape 256"/>
          <p:cNvSpPr/>
          <p:nvPr/>
        </p:nvSpPr>
        <p:spPr>
          <a:xfrm>
            <a:off x="6175233" y="2702767"/>
            <a:ext cx="576187" cy="28194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b">
            <a:spAutoFit/>
          </a:bodyPr>
          <a:lstStyle>
            <a:lvl1pPr algn="ctr">
              <a:defRPr sz="1100">
                <a:solidFill>
                  <a:srgbClr val="FFFFFF"/>
                </a:solidFill>
                <a:uFillTx/>
                <a:latin typeface="Avenir Next"/>
                <a:ea typeface="Avenir Next"/>
                <a:cs typeface="Avenir Next"/>
                <a:sym typeface="Avenir Next"/>
              </a:defRPr>
            </a:lvl1pPr>
          </a:lstStyle>
          <a:p>
            <a:pPr lvl="0">
              <a:defRPr sz="1800">
                <a:solidFill>
                  <a:srgbClr val="000000"/>
                </a:solidFill>
              </a:defRPr>
            </a:pPr>
            <a:r>
              <a:rPr sz="1100">
                <a:solidFill>
                  <a:srgbClr val="FFFFFF"/>
                </a:solidFill>
              </a:rPr>
              <a:t>Upload</a:t>
            </a:r>
          </a:p>
        </p:txBody>
      </p:sp>
      <p:sp>
        <p:nvSpPr>
          <p:cNvPr id="257" name="Shape 257"/>
          <p:cNvSpPr/>
          <p:nvPr/>
        </p:nvSpPr>
        <p:spPr>
          <a:xfrm rot="10800000">
            <a:off x="2686260" y="3148284"/>
            <a:ext cx="1155408" cy="301657"/>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3163"/>
                </a:lnTo>
                <a:cubicBezTo>
                  <a:pt x="0" y="7943"/>
                  <a:pt x="1105" y="3712"/>
                  <a:pt x="2467" y="3712"/>
                </a:cubicBezTo>
                <a:lnTo>
                  <a:pt x="20190" y="3712"/>
                </a:lnTo>
                <a:lnTo>
                  <a:pt x="20190" y="0"/>
                </a:lnTo>
                <a:lnTo>
                  <a:pt x="21600" y="5400"/>
                </a:lnTo>
                <a:lnTo>
                  <a:pt x="20190" y="10800"/>
                </a:lnTo>
                <a:lnTo>
                  <a:pt x="20190" y="7088"/>
                </a:lnTo>
                <a:lnTo>
                  <a:pt x="2467" y="7088"/>
                </a:lnTo>
                <a:cubicBezTo>
                  <a:pt x="1591" y="7088"/>
                  <a:pt x="881" y="9807"/>
                  <a:pt x="881" y="13163"/>
                </a:cubicBezTo>
                <a:lnTo>
                  <a:pt x="881" y="21600"/>
                </a:lnTo>
                <a:close/>
              </a:path>
            </a:pathLst>
          </a:custGeom>
          <a:solidFill>
            <a:srgbClr val="FFFFFF"/>
          </a:solidFill>
          <a:ln w="12700">
            <a:miter lim="400000"/>
            <a:tailEnd type="triangle"/>
          </a:ln>
        </p:spPr>
        <p:txBody>
          <a:bodyPr lIns="0" tIns="0" rIns="0" bIns="0" anchor="ctr"/>
          <a:lstStyle/>
          <a:p>
            <a:pPr lvl="0" algn="ctr">
              <a:defRPr>
                <a:solidFill>
                  <a:srgbClr val="00685D"/>
                </a:solidFill>
                <a:uFillTx/>
              </a:defRPr>
            </a:pPr>
            <a:endParaRPr/>
          </a:p>
        </p:txBody>
      </p:sp>
      <p:sp>
        <p:nvSpPr>
          <p:cNvPr id="258" name="Shape 258"/>
          <p:cNvSpPr/>
          <p:nvPr/>
        </p:nvSpPr>
        <p:spPr>
          <a:xfrm rot="10800000">
            <a:off x="2686259" y="3148284"/>
            <a:ext cx="1157757" cy="65113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884"/>
                </a:lnTo>
                <a:cubicBezTo>
                  <a:pt x="0" y="5665"/>
                  <a:pt x="2380" y="1434"/>
                  <a:pt x="5315" y="1434"/>
                </a:cubicBezTo>
                <a:lnTo>
                  <a:pt x="20320" y="1434"/>
                </a:lnTo>
                <a:lnTo>
                  <a:pt x="20320" y="0"/>
                </a:lnTo>
                <a:lnTo>
                  <a:pt x="21600" y="2291"/>
                </a:lnTo>
                <a:lnTo>
                  <a:pt x="20320" y="4581"/>
                </a:lnTo>
                <a:lnTo>
                  <a:pt x="20320" y="3147"/>
                </a:lnTo>
                <a:lnTo>
                  <a:pt x="5315" y="3147"/>
                </a:lnTo>
                <a:cubicBezTo>
                  <a:pt x="2911" y="3147"/>
                  <a:pt x="963" y="6611"/>
                  <a:pt x="963" y="10884"/>
                </a:cubicBezTo>
                <a:lnTo>
                  <a:pt x="963" y="21600"/>
                </a:lnTo>
                <a:close/>
              </a:path>
            </a:pathLst>
          </a:custGeom>
          <a:solidFill>
            <a:srgbClr val="FFFFFF"/>
          </a:solidFill>
          <a:ln w="12700">
            <a:miter lim="400000"/>
            <a:tailEnd type="triangle"/>
          </a:ln>
        </p:spPr>
        <p:txBody>
          <a:bodyPr lIns="0" tIns="0" rIns="0" bIns="0" anchor="ctr"/>
          <a:lstStyle/>
          <a:p>
            <a:pPr lvl="0" algn="ctr">
              <a:defRPr>
                <a:solidFill>
                  <a:srgbClr val="00685D"/>
                </a:solidFill>
                <a:uFillTx/>
              </a:defRPr>
            </a:pPr>
            <a:endParaRPr/>
          </a:p>
        </p:txBody>
      </p:sp>
      <p:sp>
        <p:nvSpPr>
          <p:cNvPr id="259" name="Shape 259"/>
          <p:cNvSpPr/>
          <p:nvPr/>
        </p:nvSpPr>
        <p:spPr>
          <a:xfrm>
            <a:off x="3696910" y="2915440"/>
            <a:ext cx="253787" cy="202695"/>
          </a:xfrm>
          <a:prstGeom prst="rect">
            <a:avLst/>
          </a:prstGeom>
          <a:solidFill>
            <a:srgbClr val="C00000"/>
          </a:solidFill>
          <a:ln w="12700">
            <a:miter lim="400000"/>
          </a:ln>
          <a:extLst>
            <a:ext uri="{C572A759-6A51-4108-AA02-DFA0A04FC94B}">
              <ma14:wrappingTextBoxFlag xmlns:ma14="http://schemas.microsoft.com/office/mac/drawingml/2011/main" val="1"/>
            </a:ext>
          </a:extLst>
        </p:spPr>
        <p:txBody>
          <a:bodyPr wrap="none" lIns="27432" tIns="27432" rIns="27432" bIns="27432">
            <a:spAutoFit/>
          </a:bodyPr>
          <a:lstStyle>
            <a:lvl1pPr algn="ctr">
              <a:defRPr sz="1100" b="1">
                <a:solidFill>
                  <a:srgbClr val="FFFFFF"/>
                </a:solidFill>
                <a:uFillTx/>
              </a:defRPr>
            </a:lvl1pPr>
          </a:lstStyle>
          <a:p>
            <a:pPr lvl="0">
              <a:defRPr sz="1800" b="0">
                <a:solidFill>
                  <a:srgbClr val="000000"/>
                </a:solidFill>
              </a:defRPr>
            </a:pPr>
            <a:r>
              <a:rPr sz="1100" b="1">
                <a:solidFill>
                  <a:srgbClr val="FFFFFF"/>
                </a:solidFill>
              </a:rPr>
              <a:t>No</a:t>
            </a:r>
          </a:p>
        </p:txBody>
      </p:sp>
      <p:sp>
        <p:nvSpPr>
          <p:cNvPr id="260" name="Shape 260"/>
          <p:cNvSpPr/>
          <p:nvPr/>
        </p:nvSpPr>
        <p:spPr>
          <a:xfrm>
            <a:off x="2131406" y="2681544"/>
            <a:ext cx="798869" cy="47244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b">
            <a:spAutoFit/>
          </a:bodyPr>
          <a:lstStyle/>
          <a:p>
            <a:pPr lvl="0" algn="ctr">
              <a:defRPr>
                <a:solidFill>
                  <a:srgbClr val="000000"/>
                </a:solidFill>
                <a:uFillTx/>
              </a:defRPr>
            </a:pPr>
            <a:r>
              <a:rPr sz="1100">
                <a:solidFill>
                  <a:srgbClr val="FFFFFF"/>
                </a:solidFill>
                <a:latin typeface="Avenir Next"/>
                <a:ea typeface="Avenir Next"/>
                <a:cs typeface="Avenir Next"/>
                <a:sym typeface="Avenir Next"/>
              </a:rPr>
              <a:t>System</a:t>
            </a:r>
          </a:p>
          <a:p>
            <a:pPr lvl="0" algn="ctr">
              <a:defRPr>
                <a:solidFill>
                  <a:srgbClr val="000000"/>
                </a:solidFill>
                <a:uFillTx/>
              </a:defRPr>
            </a:pPr>
            <a:r>
              <a:rPr sz="1100">
                <a:solidFill>
                  <a:srgbClr val="FFFFFF"/>
                </a:solidFill>
                <a:latin typeface="Avenir Next"/>
                <a:ea typeface="Avenir Next"/>
                <a:cs typeface="Avenir Next"/>
                <a:sym typeface="Avenir Next"/>
              </a:rPr>
              <a:t>Buildpacks</a:t>
            </a:r>
          </a:p>
        </p:txBody>
      </p:sp>
      <p:sp>
        <p:nvSpPr>
          <p:cNvPr id="261" name="Shape 261"/>
          <p:cNvSpPr/>
          <p:nvPr/>
        </p:nvSpPr>
        <p:spPr>
          <a:xfrm rot="18900000">
            <a:off x="5629834" y="3536850"/>
            <a:ext cx="190952" cy="190952"/>
          </a:xfrm>
          <a:custGeom>
            <a:avLst/>
            <a:gdLst/>
            <a:ahLst/>
            <a:cxnLst>
              <a:cxn ang="0">
                <a:pos x="wd2" y="hd2"/>
              </a:cxn>
              <a:cxn ang="5400000">
                <a:pos x="wd2" y="hd2"/>
              </a:cxn>
              <a:cxn ang="10800000">
                <a:pos x="wd2" y="hd2"/>
              </a:cxn>
              <a:cxn ang="16200000">
                <a:pos x="wd2" y="hd2"/>
              </a:cxn>
            </a:cxnLst>
            <a:rect l="0" t="0" r="r" b="b"/>
            <a:pathLst>
              <a:path w="21600" h="21600" extrusionOk="0">
                <a:moveTo>
                  <a:pt x="0" y="12945"/>
                </a:moveTo>
                <a:cubicBezTo>
                  <a:pt x="0" y="8165"/>
                  <a:pt x="3875" y="4290"/>
                  <a:pt x="8655" y="4290"/>
                </a:cubicBezTo>
                <a:cubicBezTo>
                  <a:pt x="12970" y="4290"/>
                  <a:pt x="17285" y="2860"/>
                  <a:pt x="21600" y="0"/>
                </a:cubicBezTo>
                <a:cubicBezTo>
                  <a:pt x="18740" y="4315"/>
                  <a:pt x="17310" y="8630"/>
                  <a:pt x="17310" y="12945"/>
                </a:cubicBezTo>
                <a:cubicBezTo>
                  <a:pt x="17310" y="17725"/>
                  <a:pt x="13435" y="21600"/>
                  <a:pt x="8655" y="21600"/>
                </a:cubicBezTo>
                <a:cubicBezTo>
                  <a:pt x="3875" y="21600"/>
                  <a:pt x="0" y="17725"/>
                  <a:pt x="0" y="12945"/>
                </a:cubicBezTo>
                <a:close/>
              </a:path>
            </a:pathLst>
          </a:custGeom>
          <a:solidFill>
            <a:srgbClr val="FFFFFF"/>
          </a:solidFill>
          <a:ln w="12700">
            <a:miter lim="400000"/>
            <a:tailEnd type="triangle"/>
          </a:ln>
        </p:spPr>
        <p:txBody>
          <a:bodyPr lIns="0" tIns="0" rIns="0" bIns="0" anchor="ctr"/>
          <a:lstStyle/>
          <a:p>
            <a:pPr lvl="0" algn="ctr">
              <a:defRPr>
                <a:solidFill>
                  <a:srgbClr val="FFFFFF"/>
                </a:solidFill>
                <a:uFillTx/>
              </a:defRPr>
            </a:pPr>
            <a:endParaRPr/>
          </a:p>
        </p:txBody>
      </p:sp>
      <p:sp>
        <p:nvSpPr>
          <p:cNvPr id="262" name="Shape 262"/>
          <p:cNvSpPr/>
          <p:nvPr/>
        </p:nvSpPr>
        <p:spPr>
          <a:xfrm>
            <a:off x="4815924" y="3474479"/>
            <a:ext cx="237640" cy="35066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ctr">
              <a:defRPr>
                <a:solidFill>
                  <a:srgbClr val="FFFFFF"/>
                </a:solidFill>
                <a:uFillTx/>
              </a:defRPr>
            </a:lvl1pPr>
          </a:lstStyle>
          <a:p>
            <a:pPr lvl="0">
              <a:defRPr>
                <a:solidFill>
                  <a:srgbClr val="000000"/>
                </a:solidFill>
              </a:defRPr>
            </a:pPr>
            <a:r>
              <a:rPr>
                <a:solidFill>
                  <a:srgbClr val="FFFFFF"/>
                </a:solidFill>
              </a:rPr>
              <a:t>+</a:t>
            </a:r>
          </a:p>
        </p:txBody>
      </p:sp>
      <p:sp>
        <p:nvSpPr>
          <p:cNvPr id="263" name="Shape 263"/>
          <p:cNvSpPr/>
          <p:nvPr/>
        </p:nvSpPr>
        <p:spPr>
          <a:xfrm>
            <a:off x="5350825" y="3474479"/>
            <a:ext cx="237640" cy="35066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ctr">
              <a:defRPr>
                <a:solidFill>
                  <a:srgbClr val="FFFFFF"/>
                </a:solidFill>
                <a:uFillTx/>
              </a:defRPr>
            </a:lvl1pPr>
          </a:lstStyle>
          <a:p>
            <a:pPr lvl="0">
              <a:defRPr>
                <a:solidFill>
                  <a:srgbClr val="000000"/>
                </a:solidFill>
              </a:defRPr>
            </a:pPr>
            <a:r>
              <a:rPr>
                <a:solidFill>
                  <a:srgbClr val="FFFFFF"/>
                </a:solidFill>
              </a:rPr>
              <a:t>=</a:t>
            </a:r>
          </a:p>
        </p:txBody>
      </p:sp>
      <p:sp>
        <p:nvSpPr>
          <p:cNvPr id="264" name="Shape 264"/>
          <p:cNvSpPr/>
          <p:nvPr/>
        </p:nvSpPr>
        <p:spPr>
          <a:xfrm>
            <a:off x="3669591" y="2915439"/>
            <a:ext cx="308425" cy="202695"/>
          </a:xfrm>
          <a:prstGeom prst="rect">
            <a:avLst/>
          </a:prstGeom>
          <a:solidFill>
            <a:srgbClr val="3EA7BC"/>
          </a:solidFill>
          <a:ln w="12700">
            <a:miter lim="400000"/>
          </a:ln>
          <a:extLst>
            <a:ext uri="{C572A759-6A51-4108-AA02-DFA0A04FC94B}">
              <ma14:wrappingTextBoxFlag xmlns:ma14="http://schemas.microsoft.com/office/mac/drawingml/2011/main" val="1"/>
            </a:ext>
          </a:extLst>
        </p:spPr>
        <p:txBody>
          <a:bodyPr wrap="none" lIns="27432" tIns="27432" rIns="27432" bIns="27432">
            <a:spAutoFit/>
          </a:bodyPr>
          <a:lstStyle>
            <a:lvl1pPr algn="ctr">
              <a:defRPr sz="1100" b="1">
                <a:solidFill>
                  <a:srgbClr val="FFFFFF"/>
                </a:solidFill>
                <a:uFillTx/>
              </a:defRPr>
            </a:lvl1pPr>
          </a:lstStyle>
          <a:p>
            <a:pPr lvl="0">
              <a:defRPr sz="1800" b="0">
                <a:solidFill>
                  <a:srgbClr val="000000"/>
                </a:solidFill>
              </a:defRPr>
            </a:pPr>
            <a:r>
              <a:rPr sz="1100" b="1">
                <a:solidFill>
                  <a:srgbClr val="FFFFFF"/>
                </a:solidFill>
              </a:rPr>
              <a:t>Yes</a:t>
            </a:r>
          </a:p>
        </p:txBody>
      </p:sp>
      <p:sp>
        <p:nvSpPr>
          <p:cNvPr id="265" name="Shape 265"/>
          <p:cNvSpPr/>
          <p:nvPr/>
        </p:nvSpPr>
        <p:spPr>
          <a:xfrm>
            <a:off x="2430204" y="904719"/>
            <a:ext cx="170215" cy="192039"/>
          </a:xfrm>
          <a:custGeom>
            <a:avLst/>
            <a:gdLst/>
            <a:ahLst/>
            <a:cxnLst>
              <a:cxn ang="0">
                <a:pos x="wd2" y="hd2"/>
              </a:cxn>
              <a:cxn ang="5400000">
                <a:pos x="wd2" y="hd2"/>
              </a:cxn>
              <a:cxn ang="10800000">
                <a:pos x="wd2" y="hd2"/>
              </a:cxn>
              <a:cxn ang="16200000">
                <a:pos x="wd2" y="hd2"/>
              </a:cxn>
            </a:cxnLst>
            <a:rect l="0" t="0" r="r" b="b"/>
            <a:pathLst>
              <a:path w="21600" h="21600" extrusionOk="0">
                <a:moveTo>
                  <a:pt x="0" y="6086"/>
                </a:moveTo>
                <a:lnTo>
                  <a:pt x="10153" y="11233"/>
                </a:lnTo>
                <a:lnTo>
                  <a:pt x="10204" y="21600"/>
                </a:lnTo>
                <a:lnTo>
                  <a:pt x="51" y="16453"/>
                </a:lnTo>
                <a:close/>
                <a:moveTo>
                  <a:pt x="21600" y="5937"/>
                </a:moveTo>
                <a:lnTo>
                  <a:pt x="21549" y="16303"/>
                </a:lnTo>
                <a:lnTo>
                  <a:pt x="11396" y="21450"/>
                </a:lnTo>
                <a:lnTo>
                  <a:pt x="11447" y="11084"/>
                </a:lnTo>
                <a:close/>
                <a:moveTo>
                  <a:pt x="10777" y="0"/>
                </a:moveTo>
                <a:lnTo>
                  <a:pt x="20907" y="5182"/>
                </a:lnTo>
                <a:lnTo>
                  <a:pt x="10777" y="10364"/>
                </a:lnTo>
                <a:lnTo>
                  <a:pt x="647" y="5182"/>
                </a:lnTo>
                <a:close/>
              </a:path>
            </a:pathLst>
          </a:custGeom>
          <a:solidFill>
            <a:srgbClr val="FFFFFF"/>
          </a:solidFill>
          <a:ln w="12700">
            <a:miter lim="400000"/>
            <a:tailEnd type="triangle"/>
          </a:ln>
        </p:spPr>
        <p:txBody>
          <a:bodyPr lIns="0" tIns="0" rIns="0" bIns="0" anchor="ctr"/>
          <a:lstStyle/>
          <a:p>
            <a:pPr lvl="0" algn="ctr">
              <a:defRPr>
                <a:solidFill>
                  <a:srgbClr val="FFFFFF"/>
                </a:solidFill>
                <a:uFillTx/>
              </a:defRPr>
            </a:pPr>
            <a:endParaRPr/>
          </a:p>
        </p:txBody>
      </p:sp>
      <p:sp>
        <p:nvSpPr>
          <p:cNvPr id="266" name="Shape 266"/>
          <p:cNvSpPr>
            <a:spLocks noGrp="1"/>
          </p:cNvSpPr>
          <p:nvPr>
            <p:ph type="title" idx="4294967295"/>
          </p:nvPr>
        </p:nvSpPr>
        <p:spPr>
          <a:xfrm>
            <a:off x="231245" y="131534"/>
            <a:ext cx="8410576" cy="460376"/>
          </a:xfrm>
          <a:prstGeom prst="rect">
            <a:avLst/>
          </a:prstGeom>
        </p:spPr>
        <p:txBody>
          <a:bodyPr/>
          <a:lstStyle>
            <a:lvl1pPr>
              <a:lnSpc>
                <a:spcPct val="100000"/>
              </a:lnSpc>
              <a:defRPr sz="2600">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sz="2600">
                <a:solidFill>
                  <a:srgbClr val="29756E"/>
                </a:solidFill>
                <a:uFill>
                  <a:solidFill>
                    <a:srgbClr val="2C95DD"/>
                  </a:solidFill>
                </a:uFill>
              </a:rPr>
              <a:t>Application Staging</a:t>
            </a:r>
          </a:p>
        </p:txBody>
      </p:sp>
      <p:sp>
        <p:nvSpPr>
          <p:cNvPr id="267" name="Shape 267"/>
          <p:cNvSpPr/>
          <p:nvPr/>
        </p:nvSpPr>
        <p:spPr>
          <a:xfrm>
            <a:off x="225966" y="719622"/>
            <a:ext cx="8692068" cy="3704257"/>
          </a:xfrm>
          <a:prstGeom prst="roundRect">
            <a:avLst>
              <a:gd name="adj" fmla="val 0"/>
            </a:avLst>
          </a:prstGeom>
          <a:solidFill>
            <a:srgbClr val="A7A7A7">
              <a:alpha val="19118"/>
            </a:srgbClr>
          </a:solidFill>
          <a:ln w="12700">
            <a:miter lim="400000"/>
          </a:ln>
        </p:spPr>
        <p:txBody>
          <a:bodyPr lIns="50800" tIns="50800" rIns="50800" bIns="50800" anchor="ctr"/>
          <a:lstStyle/>
          <a:p>
            <a:pPr lvl="0" algn="ctr" defTabSz="825500">
              <a:defRPr sz="3200">
                <a:solidFill>
                  <a:srgbClr val="FFFFFF"/>
                </a:solidFill>
                <a:uFillTx/>
                <a:latin typeface="Helvetica Light"/>
                <a:ea typeface="Helvetica Light"/>
                <a:cs typeface="Helvetica Light"/>
                <a:sym typeface="Helvetica Light"/>
              </a:defRPr>
            </a:pPr>
            <a:endParaRPr/>
          </a:p>
        </p:txBody>
      </p:sp>
      <p:sp>
        <p:nvSpPr>
          <p:cNvPr id="268" name="Shape 268"/>
          <p:cNvSpPr/>
          <p:nvPr/>
        </p:nvSpPr>
        <p:spPr>
          <a:xfrm>
            <a:off x="7710735" y="4023231"/>
            <a:ext cx="966192" cy="40894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a:solidFill>
                  <a:srgbClr val="33928A"/>
                </a:solidFill>
                <a:latin typeface="Avenir Next"/>
                <a:ea typeface="Avenir Next"/>
                <a:cs typeface="Avenir Next"/>
                <a:sym typeface="Avenir Next"/>
              </a:defRPr>
            </a:lvl1pPr>
          </a:lstStyle>
          <a:p>
            <a:pPr lvl="0">
              <a:defRPr>
                <a:solidFill>
                  <a:srgbClr val="000000"/>
                </a:solidFill>
                <a:uFillTx/>
              </a:defRPr>
            </a:pPr>
            <a:r>
              <a:rPr>
                <a:solidFill>
                  <a:srgbClr val="33928A"/>
                </a:solidFill>
                <a:uFill>
                  <a:solidFill>
                    <a:srgbClr val="4D4D4D"/>
                  </a:solidFill>
                </a:uFill>
              </a:rPr>
              <a:t>Runtime</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0" presetClass="entr" presetSubtype="0" fill="hold" grpId="1" nodeType="clickEffect">
                                  <p:stCondLst>
                                    <p:cond delay="0"/>
                                  </p:stCondLst>
                                  <p:iterate>
                                    <p:tmAbs val="0"/>
                                  </p:iterate>
                                  <p:childTnLst>
                                    <p:set>
                                      <p:cBhvr>
                                        <p:cTn id="6" fill="hold"/>
                                        <p:tgtEl>
                                          <p:spTgt spid="260"/>
                                        </p:tgtEl>
                                        <p:attrNameLst>
                                          <p:attrName>style.visibility</p:attrName>
                                        </p:attrNameLst>
                                      </p:cBhvr>
                                      <p:to>
                                        <p:strVal val="visible"/>
                                      </p:to>
                                    </p:set>
                                    <p:animEffect transition="in" filter="fade">
                                      <p:cBhvr>
                                        <p:cTn id="7" dur="500"/>
                                        <p:tgtEl>
                                          <p:spTgt spid="260"/>
                                        </p:tgtEl>
                                      </p:cBhvr>
                                    </p:animEffect>
                                  </p:childTnLst>
                                </p:cTn>
                              </p:par>
                            </p:childTnLst>
                          </p:cTn>
                        </p:par>
                        <p:par>
                          <p:cTn id="8" fill="hold">
                            <p:stCondLst>
                              <p:cond delay="500"/>
                            </p:stCondLst>
                            <p:childTnLst>
                              <p:par>
                                <p:cTn id="9" presetID="10" presetClass="entr" presetSubtype="0" fill="hold" grpId="2" nodeType="afterEffect">
                                  <p:stCondLst>
                                    <p:cond delay="0"/>
                                  </p:stCondLst>
                                  <p:iterate>
                                    <p:tmAbs val="0"/>
                                  </p:iterate>
                                  <p:childTnLst>
                                    <p:set>
                                      <p:cBhvr>
                                        <p:cTn id="10" fill="hold"/>
                                        <p:tgtEl>
                                          <p:spTgt spid="251"/>
                                        </p:tgtEl>
                                        <p:attrNameLst>
                                          <p:attrName>style.visibility</p:attrName>
                                        </p:attrNameLst>
                                      </p:cBhvr>
                                      <p:to>
                                        <p:strVal val="visible"/>
                                      </p:to>
                                    </p:set>
                                    <p:animEffect transition="in" filter="fade">
                                      <p:cBhvr>
                                        <p:cTn id="11" dur="500"/>
                                        <p:tgtEl>
                                          <p:spTgt spid="251"/>
                                        </p:tgtEl>
                                      </p:cBhvr>
                                    </p:animEffect>
                                  </p:childTnLst>
                                </p:cTn>
                              </p:par>
                            </p:childTnLst>
                          </p:cTn>
                        </p:par>
                        <p:par>
                          <p:cTn id="12" fill="hold">
                            <p:stCondLst>
                              <p:cond delay="1000"/>
                            </p:stCondLst>
                            <p:childTnLst>
                              <p:par>
                                <p:cTn id="13" presetID="10" presetClass="entr" presetSubtype="0" fill="hold" grpId="3" nodeType="afterEffect">
                                  <p:stCondLst>
                                    <p:cond delay="0"/>
                                  </p:stCondLst>
                                  <p:iterate>
                                    <p:tmAbs val="0"/>
                                  </p:iterate>
                                  <p:childTnLst>
                                    <p:set>
                                      <p:cBhvr>
                                        <p:cTn id="14" fill="hold"/>
                                        <p:tgtEl>
                                          <p:spTgt spid="252"/>
                                        </p:tgtEl>
                                        <p:attrNameLst>
                                          <p:attrName>style.visibility</p:attrName>
                                        </p:attrNameLst>
                                      </p:cBhvr>
                                      <p:to>
                                        <p:strVal val="visible"/>
                                      </p:to>
                                    </p:set>
                                    <p:animEffect transition="in" filter="fade">
                                      <p:cBhvr>
                                        <p:cTn id="15" dur="500"/>
                                        <p:tgtEl>
                                          <p:spTgt spid="252"/>
                                        </p:tgtEl>
                                      </p:cBhvr>
                                    </p:animEffect>
                                  </p:childTnLst>
                                </p:cTn>
                              </p:par>
                            </p:childTnLst>
                          </p:cTn>
                        </p:par>
                        <p:par>
                          <p:cTn id="16" fill="hold">
                            <p:stCondLst>
                              <p:cond delay="1500"/>
                            </p:stCondLst>
                            <p:childTnLst>
                              <p:par>
                                <p:cTn id="17" presetID="10" presetClass="entr" presetSubtype="0" fill="hold" grpId="4" nodeType="afterEffect">
                                  <p:stCondLst>
                                    <p:cond delay="0"/>
                                  </p:stCondLst>
                                  <p:iterate>
                                    <p:tmAbs val="0"/>
                                  </p:iterate>
                                  <p:childTnLst>
                                    <p:set>
                                      <p:cBhvr>
                                        <p:cTn id="18" fill="hold"/>
                                        <p:tgtEl>
                                          <p:spTgt spid="253"/>
                                        </p:tgtEl>
                                        <p:attrNameLst>
                                          <p:attrName>style.visibility</p:attrName>
                                        </p:attrNameLst>
                                      </p:cBhvr>
                                      <p:to>
                                        <p:strVal val="visible"/>
                                      </p:to>
                                    </p:set>
                                    <p:animEffect transition="in" filter="fade">
                                      <p:cBhvr>
                                        <p:cTn id="19" dur="500"/>
                                        <p:tgtEl>
                                          <p:spTgt spid="253"/>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5" nodeType="clickEffect">
                                  <p:stCondLst>
                                    <p:cond delay="0"/>
                                  </p:stCondLst>
                                  <p:iterate>
                                    <p:tmAbs val="0"/>
                                  </p:iterate>
                                  <p:childTnLst>
                                    <p:set>
                                      <p:cBhvr>
                                        <p:cTn id="23" fill="hold"/>
                                        <p:tgtEl>
                                          <p:spTgt spid="254"/>
                                        </p:tgtEl>
                                        <p:attrNameLst>
                                          <p:attrName>style.visibility</p:attrName>
                                        </p:attrNameLst>
                                      </p:cBhvr>
                                      <p:to>
                                        <p:strVal val="visible"/>
                                      </p:to>
                                    </p:set>
                                    <p:animEffect transition="in" filter="fade">
                                      <p:cBhvr>
                                        <p:cTn id="24" dur="500"/>
                                        <p:tgtEl>
                                          <p:spTgt spid="254"/>
                                        </p:tgtEl>
                                      </p:cBhvr>
                                    </p:animEffect>
                                  </p:childTnLst>
                                </p:cTn>
                              </p:par>
                            </p:childTnLst>
                          </p:cTn>
                        </p:par>
                        <p:par>
                          <p:cTn id="25" fill="hold">
                            <p:stCondLst>
                              <p:cond delay="500"/>
                            </p:stCondLst>
                            <p:childTnLst>
                              <p:par>
                                <p:cTn id="26" presetID="22" presetClass="entr" presetSubtype="2" fill="hold" grpId="6" nodeType="afterEffect">
                                  <p:stCondLst>
                                    <p:cond delay="0"/>
                                  </p:stCondLst>
                                  <p:iterate>
                                    <p:tmAbs val="0"/>
                                  </p:iterate>
                                  <p:childTnLst>
                                    <p:set>
                                      <p:cBhvr>
                                        <p:cTn id="27" fill="hold"/>
                                        <p:tgtEl>
                                          <p:spTgt spid="257"/>
                                        </p:tgtEl>
                                        <p:attrNameLst>
                                          <p:attrName>style.visibility</p:attrName>
                                        </p:attrNameLst>
                                      </p:cBhvr>
                                      <p:to>
                                        <p:strVal val="visible"/>
                                      </p:to>
                                    </p:set>
                                    <p:animEffect transition="in" filter="wipe(right)">
                                      <p:cBhvr>
                                        <p:cTn id="28" dur="500"/>
                                        <p:tgtEl>
                                          <p:spTgt spid="257"/>
                                        </p:tgtEl>
                                      </p:cBhvr>
                                    </p:animEffect>
                                  </p:childTnLst>
                                </p:cTn>
                              </p:par>
                            </p:childTnLst>
                          </p:cTn>
                        </p:par>
                        <p:par>
                          <p:cTn id="29" fill="hold">
                            <p:stCondLst>
                              <p:cond delay="1000"/>
                            </p:stCondLst>
                            <p:childTnLst>
                              <p:par>
                                <p:cTn id="30" presetID="10" presetClass="entr" presetSubtype="0" fill="hold" grpId="7" nodeType="afterEffect">
                                  <p:stCondLst>
                                    <p:cond delay="0"/>
                                  </p:stCondLst>
                                  <p:iterate>
                                    <p:tmAbs val="0"/>
                                  </p:iterate>
                                  <p:childTnLst>
                                    <p:set>
                                      <p:cBhvr>
                                        <p:cTn id="31" fill="hold"/>
                                        <p:tgtEl>
                                          <p:spTgt spid="259"/>
                                        </p:tgtEl>
                                        <p:attrNameLst>
                                          <p:attrName>style.visibility</p:attrName>
                                        </p:attrNameLst>
                                      </p:cBhvr>
                                      <p:to>
                                        <p:strVal val="visible"/>
                                      </p:to>
                                    </p:set>
                                    <p:animEffect transition="in" filter="fade">
                                      <p:cBhvr>
                                        <p:cTn id="32" dur="500"/>
                                        <p:tgtEl>
                                          <p:spTgt spid="259"/>
                                        </p:tgtEl>
                                      </p:cBhvr>
                                    </p:animEffect>
                                  </p:childTnLst>
                                </p:cTn>
                              </p:par>
                            </p:childTnLst>
                          </p:cTn>
                        </p:par>
                        <p:par>
                          <p:cTn id="33" fill="hold">
                            <p:stCondLst>
                              <p:cond delay="1500"/>
                            </p:stCondLst>
                            <p:childTnLst>
                              <p:par>
                                <p:cTn id="34" presetID="1" presetClass="exit" presetSubtype="0" fill="hold" grpId="8" nodeType="afterEffect">
                                  <p:stCondLst>
                                    <p:cond delay="750"/>
                                  </p:stCondLst>
                                  <p:iterate>
                                    <p:tmAbs val="0"/>
                                  </p:iterate>
                                  <p:childTnLst>
                                    <p:set>
                                      <p:cBhvr>
                                        <p:cTn id="35" fill="hold">
                                          <p:stCondLst>
                                            <p:cond delay="0"/>
                                          </p:stCondLst>
                                        </p:cTn>
                                        <p:tgtEl>
                                          <p:spTgt spid="259"/>
                                        </p:tgtEl>
                                        <p:attrNameLst>
                                          <p:attrName>style.visibility</p:attrName>
                                        </p:attrNameLst>
                                      </p:cBhvr>
                                      <p:to>
                                        <p:strVal val="hidden"/>
                                      </p:to>
                                    </p:set>
                                  </p:childTnLst>
                                </p:cTn>
                              </p:par>
                            </p:childTnLst>
                          </p:cTn>
                        </p:par>
                        <p:par>
                          <p:cTn id="36" fill="hold">
                            <p:stCondLst>
                              <p:cond delay="2250"/>
                            </p:stCondLst>
                            <p:childTnLst>
                              <p:par>
                                <p:cTn id="37" presetID="22" presetClass="entr" presetSubtype="1" fill="hold" grpId="9" nodeType="afterEffect">
                                  <p:stCondLst>
                                    <p:cond delay="0"/>
                                  </p:stCondLst>
                                  <p:iterate>
                                    <p:tmAbs val="0"/>
                                  </p:iterate>
                                  <p:childTnLst>
                                    <p:set>
                                      <p:cBhvr>
                                        <p:cTn id="38" fill="hold"/>
                                        <p:tgtEl>
                                          <p:spTgt spid="258"/>
                                        </p:tgtEl>
                                        <p:attrNameLst>
                                          <p:attrName>style.visibility</p:attrName>
                                        </p:attrNameLst>
                                      </p:cBhvr>
                                      <p:to>
                                        <p:strVal val="visible"/>
                                      </p:to>
                                    </p:set>
                                    <p:animEffect transition="in" filter="wipe(up)">
                                      <p:cBhvr>
                                        <p:cTn id="39" dur="500"/>
                                        <p:tgtEl>
                                          <p:spTgt spid="258"/>
                                        </p:tgtEl>
                                      </p:cBhvr>
                                    </p:animEffect>
                                  </p:childTnLst>
                                </p:cTn>
                              </p:par>
                            </p:childTnLst>
                          </p:cTn>
                        </p:par>
                        <p:par>
                          <p:cTn id="40" fill="hold">
                            <p:stCondLst>
                              <p:cond delay="2750"/>
                            </p:stCondLst>
                            <p:childTnLst>
                              <p:par>
                                <p:cTn id="41" presetID="10" presetClass="entr" presetSubtype="0" fill="hold" grpId="10" nodeType="afterEffect">
                                  <p:stCondLst>
                                    <p:cond delay="0"/>
                                  </p:stCondLst>
                                  <p:iterate>
                                    <p:tmAbs val="0"/>
                                  </p:iterate>
                                  <p:childTnLst>
                                    <p:set>
                                      <p:cBhvr>
                                        <p:cTn id="42" fill="hold"/>
                                        <p:tgtEl>
                                          <p:spTgt spid="264"/>
                                        </p:tgtEl>
                                        <p:attrNameLst>
                                          <p:attrName>style.visibility</p:attrName>
                                        </p:attrNameLst>
                                      </p:cBhvr>
                                      <p:to>
                                        <p:strVal val="visible"/>
                                      </p:to>
                                    </p:set>
                                    <p:animEffect transition="in" filter="fade">
                                      <p:cBhvr>
                                        <p:cTn id="43" dur="500"/>
                                        <p:tgtEl>
                                          <p:spTgt spid="264"/>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11" nodeType="clickEffect">
                                  <p:stCondLst>
                                    <p:cond delay="0"/>
                                  </p:stCondLst>
                                  <p:iterate>
                                    <p:tmAbs val="0"/>
                                  </p:iterate>
                                  <p:childTnLst>
                                    <p:set>
                                      <p:cBhvr>
                                        <p:cTn id="47" fill="hold"/>
                                        <p:tgtEl>
                                          <p:spTgt spid="255"/>
                                        </p:tgtEl>
                                        <p:attrNameLst>
                                          <p:attrName>style.visibility</p:attrName>
                                        </p:attrNameLst>
                                      </p:cBhvr>
                                      <p:to>
                                        <p:strVal val="visible"/>
                                      </p:to>
                                    </p:set>
                                    <p:animEffect transition="in" filter="fade">
                                      <p:cBhvr>
                                        <p:cTn id="48" dur="500"/>
                                        <p:tgtEl>
                                          <p:spTgt spid="255"/>
                                        </p:tgtEl>
                                      </p:cBhvr>
                                    </p:animEffect>
                                  </p:childTnLst>
                                </p:cTn>
                              </p:par>
                            </p:childTnLst>
                          </p:cTn>
                        </p:par>
                        <p:par>
                          <p:cTn id="49" fill="hold">
                            <p:stCondLst>
                              <p:cond delay="500"/>
                            </p:stCondLst>
                            <p:childTnLst>
                              <p:par>
                                <p:cTn id="50" presetID="1" presetClass="entr" presetSubtype="0" fill="hold" grpId="12" nodeType="afterEffect">
                                  <p:stCondLst>
                                    <p:cond delay="0"/>
                                  </p:stCondLst>
                                  <p:iterate>
                                    <p:tmAbs val="0"/>
                                  </p:iterate>
                                  <p:childTnLst>
                                    <p:set>
                                      <p:cBhvr>
                                        <p:cTn id="51" fill="hold"/>
                                        <p:tgtEl>
                                          <p:spTgt spid="262"/>
                                        </p:tgtEl>
                                        <p:attrNameLst>
                                          <p:attrName>style.visibility</p:attrName>
                                        </p:attrNameLst>
                                      </p:cBhvr>
                                      <p:to>
                                        <p:strVal val="visible"/>
                                      </p:to>
                                    </p:set>
                                  </p:childTnLst>
                                </p:cTn>
                              </p:par>
                            </p:childTnLst>
                          </p:cTn>
                        </p:par>
                        <p:par>
                          <p:cTn id="52" fill="hold">
                            <p:stCondLst>
                              <p:cond delay="500"/>
                            </p:stCondLst>
                            <p:childTnLst>
                              <p:par>
                                <p:cTn id="53" presetID="1" presetClass="entr" presetSubtype="0" fill="hold" grpId="13" nodeType="afterEffect">
                                  <p:stCondLst>
                                    <p:cond delay="0"/>
                                  </p:stCondLst>
                                  <p:iterate>
                                    <p:tmAbs val="0"/>
                                  </p:iterate>
                                  <p:childTnLst>
                                    <p:set>
                                      <p:cBhvr>
                                        <p:cTn id="54" fill="hold"/>
                                        <p:tgtEl>
                                          <p:spTgt spid="263"/>
                                        </p:tgtEl>
                                        <p:attrNameLst>
                                          <p:attrName>style.visibility</p:attrName>
                                        </p:attrNameLst>
                                      </p:cBhvr>
                                      <p:to>
                                        <p:strVal val="visible"/>
                                      </p:to>
                                    </p:set>
                                  </p:childTnLst>
                                </p:cTn>
                              </p:par>
                            </p:childTnLst>
                          </p:cTn>
                        </p:par>
                        <p:par>
                          <p:cTn id="55" fill="hold">
                            <p:stCondLst>
                              <p:cond delay="500"/>
                            </p:stCondLst>
                            <p:childTnLst>
                              <p:par>
                                <p:cTn id="56" presetID="10" presetClass="entr" presetSubtype="0" fill="hold" grpId="14" nodeType="afterEffect">
                                  <p:stCondLst>
                                    <p:cond delay="0"/>
                                  </p:stCondLst>
                                  <p:iterate>
                                    <p:tmAbs val="0"/>
                                  </p:iterate>
                                  <p:childTnLst>
                                    <p:set>
                                      <p:cBhvr>
                                        <p:cTn id="57" fill="hold"/>
                                        <p:tgtEl>
                                          <p:spTgt spid="261"/>
                                        </p:tgtEl>
                                        <p:attrNameLst>
                                          <p:attrName>style.visibility</p:attrName>
                                        </p:attrNameLst>
                                      </p:cBhvr>
                                      <p:to>
                                        <p:strVal val="visible"/>
                                      </p:to>
                                    </p:set>
                                    <p:animEffect transition="in" filter="fade">
                                      <p:cBhvr>
                                        <p:cTn id="58" dur="500"/>
                                        <p:tgtEl>
                                          <p:spTgt spid="261"/>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15" nodeType="clickEffect">
                                  <p:stCondLst>
                                    <p:cond delay="0"/>
                                  </p:stCondLst>
                                  <p:iterate>
                                    <p:tmAbs val="0"/>
                                  </p:iterate>
                                  <p:childTnLst>
                                    <p:set>
                                      <p:cBhvr>
                                        <p:cTn id="62" fill="hold"/>
                                        <p:tgtEl>
                                          <p:spTgt spid="256"/>
                                        </p:tgtEl>
                                        <p:attrNameLst>
                                          <p:attrName>style.visibility</p:attrName>
                                        </p:attrNameLst>
                                      </p:cBhvr>
                                      <p:to>
                                        <p:strVal val="visible"/>
                                      </p:to>
                                    </p:set>
                                    <p:animEffect transition="in" filter="fade">
                                      <p:cBhvr>
                                        <p:cTn id="63" dur="500"/>
                                        <p:tgtEl>
                                          <p:spTgt spid="2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1" grpId="2" animBg="1" advAuto="0"/>
      <p:bldP spid="252" grpId="3" animBg="1" advAuto="0"/>
      <p:bldP spid="253" grpId="4" animBg="1" advAuto="0"/>
      <p:bldP spid="254" grpId="5" animBg="1" advAuto="0"/>
      <p:bldP spid="255" grpId="11" animBg="1" advAuto="0"/>
      <p:bldP spid="256" grpId="15" animBg="1" advAuto="0"/>
      <p:bldP spid="257" grpId="6" animBg="1" advAuto="0"/>
      <p:bldP spid="258" grpId="9" animBg="1" advAuto="0"/>
      <p:bldP spid="259" grpId="7" animBg="1" advAuto="0"/>
      <p:bldP spid="259" grpId="8" animBg="1" advAuto="0"/>
      <p:bldP spid="260" grpId="1" animBg="1" advAuto="0"/>
      <p:bldP spid="261" grpId="14" animBg="1" advAuto="0"/>
      <p:bldP spid="262" grpId="12" animBg="1" advAuto="0"/>
      <p:bldP spid="263" grpId="13" animBg="1" advAuto="0"/>
      <p:bldP spid="264" grpId="10" animBg="1" advAuto="0"/>
    </p:bldLst>
  </p:timing>
</p:sld>
</file>

<file path=ppt/theme/theme1.xml><?xml version="1.0" encoding="utf-8"?>
<a:theme xmlns:a="http://schemas.openxmlformats.org/drawingml/2006/main" name="Default">
  <a:themeElements>
    <a:clrScheme name="Default">
      <a:dk1>
        <a:srgbClr val="4D4D4D"/>
      </a:dk1>
      <a:lt1>
        <a:srgbClr val="FFFFFF"/>
      </a:lt1>
      <a:dk2>
        <a:srgbClr val="A7A7A7"/>
      </a:dk2>
      <a:lt2>
        <a:srgbClr val="535353"/>
      </a:lt2>
      <a:accent1>
        <a:srgbClr val="33928A"/>
      </a:accent1>
      <a:accent2>
        <a:srgbClr val="3EA7BC"/>
      </a:accent2>
      <a:accent3>
        <a:srgbClr val="F27C3A"/>
      </a:accent3>
      <a:accent4>
        <a:srgbClr val="AEBF2F"/>
      </a:accent4>
      <a:accent5>
        <a:srgbClr val="007CA2"/>
      </a:accent5>
      <a:accent6>
        <a:srgbClr val="705D8B"/>
      </a:accent6>
      <a:hlink>
        <a:srgbClr val="0000FF"/>
      </a:hlink>
      <a:folHlink>
        <a:srgbClr val="FF00FF"/>
      </a:folHlink>
    </a:clrScheme>
    <a:fontScheme name="Default">
      <a:majorFont>
        <a:latin typeface="Avenir Book"/>
        <a:ea typeface="Avenir Book"/>
        <a:cs typeface="Avenir Book"/>
      </a:majorFont>
      <a:minorFont>
        <a:latin typeface="Helvetica"/>
        <a:ea typeface="Helvetica"/>
        <a:cs typeface="Helvetica"/>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rgbClr val="33928A"/>
          </a:solidFill>
          <a:prstDash val="solid"/>
          <a:round/>
        </a:ln>
        <a:effectLst/>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4D4D4D"/>
            </a:solidFill>
            <a:effectLst/>
            <a:uFill>
              <a:solidFill>
                <a:srgbClr val="4D4D4D"/>
              </a:solidFill>
            </a:uFill>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33928A"/>
          </a:solidFill>
          <a:prstDash val="solid"/>
          <a:round/>
        </a:ln>
        <a:effectLst>
          <a:outerShdw blurRad="38100" dist="20000" dir="5400000" rotWithShape="0">
            <a:srgbClr val="000000">
              <a:alpha val="38000"/>
            </a:srgbClr>
          </a:outerShdw>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4D4D4D"/>
            </a:solidFill>
            <a:effectLst/>
            <a:uFill>
              <a:solidFill>
                <a:srgbClr val="4D4D4D"/>
              </a:solidFill>
            </a:uFill>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Default">
  <a:themeElements>
    <a:clrScheme name="Default">
      <a:dk1>
        <a:srgbClr val="000000"/>
      </a:dk1>
      <a:lt1>
        <a:srgbClr val="FFFFFF"/>
      </a:lt1>
      <a:dk2>
        <a:srgbClr val="A7A7A7"/>
      </a:dk2>
      <a:lt2>
        <a:srgbClr val="535353"/>
      </a:lt2>
      <a:accent1>
        <a:srgbClr val="33928A"/>
      </a:accent1>
      <a:accent2>
        <a:srgbClr val="3EA7BC"/>
      </a:accent2>
      <a:accent3>
        <a:srgbClr val="F27C3A"/>
      </a:accent3>
      <a:accent4>
        <a:srgbClr val="AEBF2F"/>
      </a:accent4>
      <a:accent5>
        <a:srgbClr val="007CA2"/>
      </a:accent5>
      <a:accent6>
        <a:srgbClr val="705D8B"/>
      </a:accent6>
      <a:hlink>
        <a:srgbClr val="0000FF"/>
      </a:hlink>
      <a:folHlink>
        <a:srgbClr val="FF00FF"/>
      </a:folHlink>
    </a:clrScheme>
    <a:fontScheme name="Default">
      <a:majorFont>
        <a:latin typeface="Avenir Book"/>
        <a:ea typeface="Avenir Book"/>
        <a:cs typeface="Avenir Book"/>
      </a:majorFont>
      <a:minorFont>
        <a:latin typeface="Helvetica"/>
        <a:ea typeface="Helvetica"/>
        <a:cs typeface="Helvetica"/>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rgbClr val="33928A"/>
          </a:solidFill>
          <a:prstDash val="solid"/>
          <a:round/>
        </a:ln>
        <a:effectLst/>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4D4D4D"/>
            </a:solidFill>
            <a:effectLst/>
            <a:uFill>
              <a:solidFill>
                <a:srgbClr val="4D4D4D"/>
              </a:solidFill>
            </a:uFill>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33928A"/>
          </a:solidFill>
          <a:prstDash val="solid"/>
          <a:round/>
        </a:ln>
        <a:effectLst>
          <a:outerShdw blurRad="38100" dist="20000" dir="5400000" rotWithShape="0">
            <a:srgbClr val="000000">
              <a:alpha val="38000"/>
            </a:srgbClr>
          </a:outerShdw>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4D4D4D"/>
            </a:solidFill>
            <a:effectLst/>
            <a:uFill>
              <a:solidFill>
                <a:srgbClr val="4D4D4D"/>
              </a:solidFill>
            </a:uFill>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80</TotalTime>
  <Words>2112</Words>
  <Application>Microsoft Macintosh PowerPoint</Application>
  <PresentationFormat>On-screen Show (16:9)</PresentationFormat>
  <Paragraphs>646</Paragraphs>
  <Slides>53</Slides>
  <Notes>5</Notes>
  <HiddenSlides>0</HiddenSlides>
  <MMClips>0</MMClips>
  <ScaleCrop>false</ScaleCrop>
  <HeadingPairs>
    <vt:vector size="4" baseType="variant">
      <vt:variant>
        <vt:lpstr>Theme</vt:lpstr>
      </vt:variant>
      <vt:variant>
        <vt:i4>1</vt:i4>
      </vt:variant>
      <vt:variant>
        <vt:lpstr>Slide Titles</vt:lpstr>
      </vt:variant>
      <vt:variant>
        <vt:i4>53</vt:i4>
      </vt:variant>
    </vt:vector>
  </HeadingPairs>
  <TitlesOfParts>
    <vt:vector size="54" baseType="lpstr">
      <vt:lpstr>Default</vt:lpstr>
      <vt:lpstr>Pivotal Cloud Platform Deep Dive</vt:lpstr>
      <vt:lpstr>The Power of Cloud-Native Application Platforms</vt:lpstr>
      <vt:lpstr>Pivotal CF: Technical Capabilities </vt:lpstr>
      <vt:lpstr>PowerPoint Presentation</vt:lpstr>
      <vt:lpstr>Cloud Foundry Architecture</vt:lpstr>
      <vt:lpstr>Pushing an application</vt:lpstr>
      <vt:lpstr>PowerPoint Presentation</vt:lpstr>
      <vt:lpstr>Buildpacks</vt:lpstr>
      <vt:lpstr>Application Staging</vt:lpstr>
      <vt:lpstr>PowerPoint Presentation</vt:lpstr>
      <vt:lpstr>PowerPoint Presentation</vt:lpstr>
      <vt:lpstr>PowerPoint Presentation</vt:lpstr>
      <vt:lpstr>PowerPoint Presentation</vt:lpstr>
      <vt:lpstr>PowerPoint Presentation</vt:lpstr>
      <vt:lpstr>Application containers and scaling</vt:lpstr>
      <vt:lpstr>Service create and bind</vt:lpstr>
      <vt:lpstr>Cloud Foundry Architecture Stack</vt:lpstr>
      <vt:lpstr>What’s on Pivotal CF for an operator?</vt:lpstr>
      <vt:lpstr>Pivotal CF operations</vt:lpstr>
      <vt:lpstr>PowerPoint Presentation</vt:lpstr>
      <vt:lpstr>PowerPoint Presentation</vt:lpstr>
      <vt:lpstr>PowerPoint Presentation</vt:lpstr>
      <vt:lpstr>PowerPoint Presentation</vt:lpstr>
      <vt:lpstr>PowerPoint Presentation</vt:lpstr>
      <vt:lpstr>The Pivotal CF way</vt:lpstr>
      <vt:lpstr>The Pivotal CF way</vt:lpstr>
      <vt:lpstr>The operator in the PaaS era</vt:lpstr>
      <vt:lpstr>PowerPoint Presentation</vt:lpstr>
      <vt:lpstr>PowerPoint Presentation</vt:lpstr>
      <vt:lpstr>PowerPoint Presentation</vt:lpstr>
      <vt:lpstr>Ops Manager + BOSH</vt:lpstr>
      <vt:lpstr>PowerPoint Presentation</vt:lpstr>
      <vt:lpstr>Orgs, Spaces, Users and Quotas</vt:lpstr>
      <vt:lpstr>Organizations</vt:lpstr>
      <vt:lpstr>Quotas and Plans</vt:lpstr>
      <vt:lpstr>Spaces</vt:lpstr>
      <vt:lpstr>PowerPoint Presentation</vt:lpstr>
      <vt:lpstr>PowerPoint Presentation</vt:lpstr>
      <vt:lpstr>Platform Monitoring</vt:lpstr>
      <vt:lpstr>Platform Monitoring</vt:lpstr>
      <vt:lpstr>Platform Monitoring</vt:lpstr>
      <vt:lpstr>PowerPoint Presentation</vt:lpstr>
      <vt:lpstr>4 Layers of built-in High Availability</vt:lpstr>
      <vt:lpstr>4 Layers of built-in High Availability</vt:lpstr>
      <vt:lpstr>App Instance HA</vt:lpstr>
      <vt:lpstr>4 Layers of built-in High Availability</vt:lpstr>
      <vt:lpstr>Platform Processes HA</vt:lpstr>
      <vt:lpstr>Platform Processes HA</vt:lpstr>
      <vt:lpstr>4 Layers of built-in High Availability</vt:lpstr>
      <vt:lpstr>Platform VMs HA</vt:lpstr>
      <vt:lpstr>4 Layers of built-in High Availability</vt:lpstr>
      <vt:lpstr>Availability Zones</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Pivotal Cloud Platform Deep Dive</dc:title>
  <cp:lastModifiedBy>VMware Inc.</cp:lastModifiedBy>
  <cp:revision>16</cp:revision>
  <dcterms:modified xsi:type="dcterms:W3CDTF">2015-08-12T00:35:23Z</dcterms:modified>
</cp:coreProperties>
</file>